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embedTrueTypeFonts="1">
  <p:sldMasterIdLst>
    <p:sldMasterId id="2147483648" r:id="rId1"/>
    <p:sldMasterId id="2147483660" r:id="rId3"/>
    <p:sldMasterId id="2147483671" r:id="rId4"/>
  </p:sldMasterIdLst>
  <p:notesMasterIdLst>
    <p:notesMasterId r:id="rId8"/>
  </p:notesMasterIdLst>
  <p:sldIdLst>
    <p:sldId id="270" r:id="rId5"/>
    <p:sldId id="257" r:id="rId6"/>
    <p:sldId id="11090647" r:id="rId7"/>
    <p:sldId id="11090653" r:id="rId9"/>
    <p:sldId id="11090833" r:id="rId10"/>
    <p:sldId id="11090775" r:id="rId11"/>
    <p:sldId id="11090834" r:id="rId12"/>
    <p:sldId id="11090832" r:id="rId13"/>
    <p:sldId id="11090837" r:id="rId14"/>
    <p:sldId id="11090838" r:id="rId15"/>
    <p:sldId id="11090839" r:id="rId16"/>
    <p:sldId id="11090836" r:id="rId17"/>
    <p:sldId id="11090776" r:id="rId18"/>
    <p:sldId id="11090840" r:id="rId19"/>
    <p:sldId id="11090765" r:id="rId20"/>
    <p:sldId id="11090759" r:id="rId21"/>
    <p:sldId id="11090758" r:id="rId22"/>
    <p:sldId id="11090763" r:id="rId23"/>
    <p:sldId id="11090764" r:id="rId24"/>
    <p:sldId id="11090762" r:id="rId25"/>
    <p:sldId id="11090794" r:id="rId26"/>
    <p:sldId id="11090757" r:id="rId27"/>
    <p:sldId id="11090767" r:id="rId28"/>
    <p:sldId id="11090779" r:id="rId29"/>
    <p:sldId id="11090780" r:id="rId30"/>
    <p:sldId id="11090760" r:id="rId31"/>
    <p:sldId id="11090692" r:id="rId32"/>
    <p:sldId id="11090904" r:id="rId33"/>
    <p:sldId id="11090793" r:id="rId34"/>
    <p:sldId id="11090722" r:id="rId35"/>
    <p:sldId id="11090738" r:id="rId36"/>
    <p:sldId id="11090739" r:id="rId37"/>
    <p:sldId id="11090712" r:id="rId38"/>
    <p:sldId id="11090723" r:id="rId39"/>
    <p:sldId id="11090901" r:id="rId40"/>
    <p:sldId id="11090842" r:id="rId41"/>
    <p:sldId id="11090843" r:id="rId42"/>
    <p:sldId id="11090766" r:id="rId43"/>
    <p:sldId id="11090639" r:id="rId44"/>
    <p:sldId id="11090663" r:id="rId45"/>
    <p:sldId id="11090887" r:id="rId46"/>
    <p:sldId id="11090848" r:id="rId47"/>
    <p:sldId id="11090705" r:id="rId48"/>
    <p:sldId id="11090905" r:id="rId49"/>
    <p:sldId id="11090795" r:id="rId50"/>
    <p:sldId id="11090845" r:id="rId51"/>
    <p:sldId id="11090846" r:id="rId52"/>
    <p:sldId id="11090888" r:id="rId53"/>
    <p:sldId id="11090889" r:id="rId54"/>
    <p:sldId id="11090890" r:id="rId55"/>
    <p:sldId id="11090891" r:id="rId56"/>
    <p:sldId id="11090892" r:id="rId57"/>
    <p:sldId id="11090893" r:id="rId58"/>
    <p:sldId id="11090895" r:id="rId59"/>
    <p:sldId id="11090894" r:id="rId60"/>
    <p:sldId id="11090655" r:id="rId61"/>
    <p:sldId id="11090896" r:id="rId62"/>
    <p:sldId id="11090897" r:id="rId63"/>
    <p:sldId id="11090898" r:id="rId64"/>
    <p:sldId id="11090844" r:id="rId65"/>
    <p:sldId id="11090903" r:id="rId66"/>
    <p:sldId id="285" r:id="rId67"/>
  </p:sldIdLst>
  <p:sldSz cx="12192000" cy="6858000"/>
  <p:notesSz cx="7103745" cy="10234295"/>
  <p:embeddedFontLst>
    <p:embeddedFont>
      <p:font typeface="微软雅黑" panose="020B0503020204020204" pitchFamily="34" charset="-122"/>
      <p:regular r:id="rId72"/>
    </p:embeddedFont>
    <p:embeddedFont>
      <p:font typeface="Calibri" panose="020F0502020204030204"/>
      <p:regular r:id="rId73"/>
      <p:bold r:id="rId74"/>
      <p:italic r:id="rId75"/>
      <p:boldItalic r:id="rId76"/>
    </p:embeddedFont>
    <p:embeddedFont>
      <p:font typeface="汉仪旗黑Y3-35简" panose="00020600040101010101" charset="-122"/>
      <p:bold r:id="rId77"/>
    </p:embeddedFont>
    <p:embeddedFont>
      <p:font typeface="黑体" panose="02010609060101010101" charset="-122"/>
      <p:regular r:id="rId78"/>
    </p:embeddedFont>
    <p:embeddedFont>
      <p:font typeface="Verdana" panose="020B0604030504040204"/>
      <p:regular r:id="rId79"/>
      <p:bold r:id="rId80"/>
      <p:italic r:id="rId81"/>
      <p:boldItalic r:id="rId82"/>
    </p:embeddedFont>
    <p:embeddedFont>
      <p:font typeface="等线" panose="02010600030101010101" charset="-122"/>
      <p:regular r:id="rId83"/>
    </p:embeddedFont>
    <p:embeddedFont>
      <p:font typeface="楷体" panose="02010609060101010101" charset="-122"/>
      <p:regular r:id="rId84"/>
    </p:embeddedFont>
    <p:embeddedFont>
      <p:font typeface="华文楷体" panose="02010600040101010101" pitchFamily="2" charset="-122"/>
      <p:regular r:id="rId85"/>
    </p:embeddedFont>
    <p:embeddedFont>
      <p:font typeface="Calibri Light" panose="020F0302020204030204" charset="0"/>
      <p:regular r:id="rId86"/>
      <p:italic r:id="rId87"/>
    </p:embeddedFont>
    <p:embeddedFont>
      <p:font typeface="华文行楷" panose="02010800040101010101" charset="-122"/>
      <p:regular r:id="rId88"/>
    </p:embeddedFont>
  </p:embeddedFontLst>
  <p:custDataLst>
    <p:tags r:id="rId8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D0FB0"/>
    <a:srgbClr val="004BB3"/>
    <a:srgbClr val="0068D5"/>
    <a:srgbClr val="FFFFFF"/>
    <a:srgbClr val="0053AB"/>
    <a:srgbClr val="0069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1" autoAdjust="0"/>
    <p:restoredTop sz="85235" autoAdjust="0"/>
  </p:normalViewPr>
  <p:slideViewPr>
    <p:cSldViewPr snapToGrid="0">
      <p:cViewPr varScale="1">
        <p:scale>
          <a:sx n="57" d="100"/>
          <a:sy n="57" d="100"/>
        </p:scale>
        <p:origin x="1012" y="40"/>
      </p:cViewPr>
      <p:guideLst/>
    </p:cSldViewPr>
  </p:slideViewPr>
  <p:notesTextViewPr>
    <p:cViewPr>
      <p:scale>
        <a:sx n="1" d="1"/>
        <a:sy n="1" d="1"/>
      </p:scale>
      <p:origin x="0" y="0"/>
    </p:cViewPr>
  </p:notesTextViewPr>
  <p:sorterViewPr>
    <p:cViewPr>
      <p:scale>
        <a:sx n="1" d="1"/>
        <a:sy n="1" d="1"/>
      </p:scale>
      <p:origin x="0" y="0"/>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9" Type="http://schemas.openxmlformats.org/officeDocument/2006/relationships/tags" Target="tags/tag29.xml"/><Relationship Id="rId88" Type="http://schemas.openxmlformats.org/officeDocument/2006/relationships/font" Target="fonts/font17.fntdata"/><Relationship Id="rId87" Type="http://schemas.openxmlformats.org/officeDocument/2006/relationships/font" Target="fonts/font16.fntdata"/><Relationship Id="rId86" Type="http://schemas.openxmlformats.org/officeDocument/2006/relationships/font" Target="fonts/font15.fntdata"/><Relationship Id="rId85" Type="http://schemas.openxmlformats.org/officeDocument/2006/relationships/font" Target="fonts/font14.fntdata"/><Relationship Id="rId84" Type="http://schemas.openxmlformats.org/officeDocument/2006/relationships/font" Target="fonts/font13.fntdata"/><Relationship Id="rId83" Type="http://schemas.openxmlformats.org/officeDocument/2006/relationships/font" Target="fonts/font12.fntdata"/><Relationship Id="rId82" Type="http://schemas.openxmlformats.org/officeDocument/2006/relationships/font" Target="fonts/font11.fntdata"/><Relationship Id="rId81" Type="http://schemas.openxmlformats.org/officeDocument/2006/relationships/font" Target="fonts/font10.fntdata"/><Relationship Id="rId80" Type="http://schemas.openxmlformats.org/officeDocument/2006/relationships/font" Target="fonts/font9.fntdata"/><Relationship Id="rId8" Type="http://schemas.openxmlformats.org/officeDocument/2006/relationships/notesMaster" Target="notesMasters/notesMaster1.xml"/><Relationship Id="rId79" Type="http://schemas.openxmlformats.org/officeDocument/2006/relationships/font" Target="fonts/font8.fntdata"/><Relationship Id="rId78" Type="http://schemas.openxmlformats.org/officeDocument/2006/relationships/font" Target="fonts/font7.fntdata"/><Relationship Id="rId77" Type="http://schemas.openxmlformats.org/officeDocument/2006/relationships/font" Target="fonts/font6.fntdata"/><Relationship Id="rId76" Type="http://schemas.openxmlformats.org/officeDocument/2006/relationships/font" Target="fonts/font5.fntdata"/><Relationship Id="rId75" Type="http://schemas.openxmlformats.org/officeDocument/2006/relationships/font" Target="fonts/font4.fntdata"/><Relationship Id="rId74" Type="http://schemas.openxmlformats.org/officeDocument/2006/relationships/font" Target="fonts/font3.fntdata"/><Relationship Id="rId73" Type="http://schemas.openxmlformats.org/officeDocument/2006/relationships/font" Target="fonts/font2.fntdata"/><Relationship Id="rId72" Type="http://schemas.openxmlformats.org/officeDocument/2006/relationships/font" Target="fonts/font1.fntdata"/><Relationship Id="rId71" Type="http://schemas.openxmlformats.org/officeDocument/2006/relationships/commentAuthors" Target="commentAuthors.xml"/><Relationship Id="rId70" Type="http://schemas.openxmlformats.org/officeDocument/2006/relationships/tableStyles" Target="tableStyles.xml"/><Relationship Id="rId7" Type="http://schemas.openxmlformats.org/officeDocument/2006/relationships/slide" Target="slides/slide3.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5744110-4784-427A-ABBF-7CF85A4E1CE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0BEE0072-F898-4000-9FB0-796085B5FCF1}">
      <dgm:prSet phldrT="[文本]"/>
      <dgm:spPr/>
      <dgm:t>
        <a:bodyPr/>
        <a:lstStyle/>
        <a:p>
          <a:r>
            <a:rPr lang="zh-CN" altLang="en-US" b="1" dirty="0">
              <a:solidFill>
                <a:srgbClr val="000000"/>
              </a:solidFill>
              <a:effectLst/>
              <a:latin typeface="宋体" panose="02010600030101010101" pitchFamily="2" charset="-122"/>
              <a:ea typeface="宋体" panose="02010600030101010101" pitchFamily="2" charset="-122"/>
            </a:rPr>
            <a:t>环境采集 </a:t>
          </a:r>
          <a:endParaRPr lang="zh-CN" altLang="en-US" dirty="0"/>
        </a:p>
      </dgm:t>
    </dgm:pt>
    <dgm:pt modelId="{F38E6297-28A1-40B3-922D-BAEF828067F8}" cxnId="{45268F95-0EE5-4EE4-AE07-62D7D719414E}" type="parTrans">
      <dgm:prSet/>
      <dgm:spPr/>
      <dgm:t>
        <a:bodyPr/>
        <a:lstStyle/>
        <a:p>
          <a:endParaRPr lang="zh-CN" altLang="en-US"/>
        </a:p>
      </dgm:t>
    </dgm:pt>
    <dgm:pt modelId="{E7FF0394-8B50-4BC3-A21D-53117E2FADF1}" cxnId="{45268F95-0EE5-4EE4-AE07-62D7D719414E}" type="sibTrans">
      <dgm:prSet/>
      <dgm:spPr/>
      <dgm:t>
        <a:bodyPr/>
        <a:lstStyle/>
        <a:p>
          <a:endParaRPr lang="zh-CN" altLang="en-US"/>
        </a:p>
      </dgm:t>
    </dgm:pt>
    <dgm:pt modelId="{4ECCAAD2-BF77-4CDA-AD89-A2E31514E8AB}">
      <dgm:prSet custT="1"/>
      <dgm:spPr/>
      <dgm:t>
        <a:bodyPr/>
        <a:lstStyle/>
        <a:p>
          <a:r>
            <a:rPr lang="zh-CN" altLang="en-US" sz="1050" b="0" dirty="0">
              <a:solidFill>
                <a:srgbClr val="000000"/>
              </a:solidFill>
              <a:effectLst/>
              <a:latin typeface="宋体" panose="02010600030101010101" pitchFamily="2" charset="-122"/>
              <a:ea typeface="宋体" panose="02010600030101010101" pitchFamily="2" charset="-122"/>
            </a:rPr>
            <a:t>温度、湿度、光照、氨气、二氧化碳，光照强度、引水流量等</a:t>
          </a:r>
          <a:endParaRPr lang="en-US" altLang="zh-CN" sz="1050" b="0" dirty="0">
            <a:solidFill>
              <a:srgbClr val="000000"/>
            </a:solidFill>
            <a:effectLst/>
            <a:latin typeface="宋体" panose="02010600030101010101" pitchFamily="2" charset="-122"/>
            <a:ea typeface="宋体" panose="02010600030101010101" pitchFamily="2" charset="-122"/>
          </a:endParaRPr>
        </a:p>
      </dgm:t>
    </dgm:pt>
    <dgm:pt modelId="{BF2BD7FF-1D48-463D-9D1B-99A0032B846E}" cxnId="{B9901C38-EC75-400F-9FE1-DFB7030BE8F4}" type="parTrans">
      <dgm:prSet/>
      <dgm:spPr/>
      <dgm:t>
        <a:bodyPr/>
        <a:lstStyle/>
        <a:p>
          <a:endParaRPr lang="zh-CN" altLang="en-US"/>
        </a:p>
      </dgm:t>
    </dgm:pt>
    <dgm:pt modelId="{EDE9E184-5953-4602-AF44-5E3BF30ABD51}" cxnId="{B9901C38-EC75-400F-9FE1-DFB7030BE8F4}" type="sibTrans">
      <dgm:prSet/>
      <dgm:spPr/>
      <dgm:t>
        <a:bodyPr/>
        <a:lstStyle/>
        <a:p>
          <a:endParaRPr lang="zh-CN" altLang="en-US"/>
        </a:p>
      </dgm:t>
    </dgm:pt>
    <dgm:pt modelId="{58D01B87-EEC6-4A02-9E92-60AE85545050}">
      <dgm:prSet/>
      <dgm:spPr/>
      <dgm:t>
        <a:bodyPr/>
        <a:lstStyle/>
        <a:p>
          <a:r>
            <a:rPr lang="zh-CN" altLang="en-US" b="1" dirty="0">
              <a:solidFill>
                <a:srgbClr val="000000"/>
              </a:solidFill>
              <a:effectLst/>
              <a:latin typeface="宋体" panose="02010600030101010101" pitchFamily="2" charset="-122"/>
              <a:ea typeface="宋体" panose="02010600030101010101" pitchFamily="2" charset="-122"/>
            </a:rPr>
            <a:t>智能调控 </a:t>
          </a:r>
          <a:endParaRPr lang="zh-CN" altLang="en-US" dirty="0"/>
        </a:p>
      </dgm:t>
    </dgm:pt>
    <dgm:pt modelId="{6B27B84F-AA88-4C97-BC5C-5EC6C62DD9D1}" cxnId="{087C2DB1-E43D-4D59-AC5C-A6D564D4C6C1}" type="parTrans">
      <dgm:prSet/>
      <dgm:spPr/>
      <dgm:t>
        <a:bodyPr/>
        <a:lstStyle/>
        <a:p>
          <a:endParaRPr lang="zh-CN" altLang="en-US"/>
        </a:p>
      </dgm:t>
    </dgm:pt>
    <dgm:pt modelId="{4FB3EA11-F62F-4399-9D89-B9EAF94235EF}" cxnId="{087C2DB1-E43D-4D59-AC5C-A6D564D4C6C1}" type="sibTrans">
      <dgm:prSet/>
      <dgm:spPr/>
      <dgm:t>
        <a:bodyPr/>
        <a:lstStyle/>
        <a:p>
          <a:endParaRPr lang="zh-CN" altLang="en-US"/>
        </a:p>
      </dgm:t>
    </dgm:pt>
    <dgm:pt modelId="{642C465D-5D83-435D-BABB-C650E32C0BC7}">
      <dgm:prSet custT="1"/>
      <dgm:spPr/>
      <dgm:t>
        <a:bodyPr/>
        <a:lstStyle/>
        <a:p>
          <a:r>
            <a:rPr lang="zh-CN" altLang="en-US" sz="1050" b="0" dirty="0">
              <a:solidFill>
                <a:srgbClr val="000000"/>
              </a:solidFill>
              <a:effectLst/>
              <a:latin typeface="宋体" panose="02010600030101010101" pitchFamily="2" charset="-122"/>
              <a:ea typeface="宋体" panose="02010600030101010101" pitchFamily="2" charset="-122"/>
            </a:rPr>
            <a:t>风机、水帘、通风窗、加热器、保温灯等 一键配置温湿度和适宜温湿度参数报警，智能跟随基准温湿度升降调整 自动开关降温、风机等设备调节舍内温湿度，保证舍内温湿度稳定 氨气、二氧化碳等气体浓度逼近临界值，系统结合温湿度情况智能分析，启动风机等设备通风换气，保 护舍内空气流通与清新。 智能调节舍内光照度 </a:t>
          </a:r>
          <a:endParaRPr lang="zh-CN" altLang="en-US" sz="1050" dirty="0"/>
        </a:p>
      </dgm:t>
    </dgm:pt>
    <dgm:pt modelId="{E1B9347C-0315-42FC-9AD3-C7F91192C45E}" cxnId="{15004CE6-2350-4BBF-A926-8C34B5FFC43B}" type="parTrans">
      <dgm:prSet/>
      <dgm:spPr/>
      <dgm:t>
        <a:bodyPr/>
        <a:lstStyle/>
        <a:p>
          <a:endParaRPr lang="zh-CN" altLang="en-US"/>
        </a:p>
      </dgm:t>
    </dgm:pt>
    <dgm:pt modelId="{B73DCCD6-9522-4985-8D0C-1A3F53A009D9}" cxnId="{15004CE6-2350-4BBF-A926-8C34B5FFC43B}" type="sibTrans">
      <dgm:prSet/>
      <dgm:spPr/>
      <dgm:t>
        <a:bodyPr/>
        <a:lstStyle/>
        <a:p>
          <a:endParaRPr lang="zh-CN" altLang="en-US"/>
        </a:p>
      </dgm:t>
    </dgm:pt>
    <dgm:pt modelId="{16334DF0-C4C9-4BBD-8E9B-5FCAAA853790}">
      <dgm:prSet/>
      <dgm:spPr/>
      <dgm:t>
        <a:bodyPr/>
        <a:lstStyle/>
        <a:p>
          <a:r>
            <a:rPr lang="zh-CN" altLang="en-US" b="1" dirty="0">
              <a:solidFill>
                <a:srgbClr val="000000"/>
              </a:solidFill>
              <a:effectLst/>
              <a:latin typeface="宋体" panose="02010600030101010101" pitchFamily="2" charset="-122"/>
              <a:ea typeface="宋体" panose="02010600030101010101" pitchFamily="2" charset="-122"/>
            </a:rPr>
            <a:t>实时预警 </a:t>
          </a:r>
          <a:endParaRPr lang="zh-CN" altLang="en-US" dirty="0"/>
        </a:p>
      </dgm:t>
    </dgm:pt>
    <dgm:pt modelId="{9764F772-5AC7-4D33-A150-4B914DAE8A57}" cxnId="{47FD8D6D-7AAD-4F27-BF42-5F6E857E62CD}" type="parTrans">
      <dgm:prSet/>
      <dgm:spPr/>
      <dgm:t>
        <a:bodyPr/>
        <a:lstStyle/>
        <a:p>
          <a:endParaRPr lang="zh-CN" altLang="en-US"/>
        </a:p>
      </dgm:t>
    </dgm:pt>
    <dgm:pt modelId="{EB1119BC-6A32-4AE0-B217-35023DFE5F78}" cxnId="{47FD8D6D-7AAD-4F27-BF42-5F6E857E62CD}" type="sibTrans">
      <dgm:prSet/>
      <dgm:spPr/>
      <dgm:t>
        <a:bodyPr/>
        <a:lstStyle/>
        <a:p>
          <a:endParaRPr lang="zh-CN" altLang="en-US"/>
        </a:p>
      </dgm:t>
    </dgm:pt>
    <dgm:pt modelId="{9B96E252-3227-418B-AC1A-3A9502A3D9D3}">
      <dgm:prSet custT="1"/>
      <dgm:spPr/>
      <dgm:t>
        <a:bodyPr/>
        <a:lstStyle/>
        <a:p>
          <a:r>
            <a:rPr lang="zh-CN" altLang="en-US" sz="1050" b="0" dirty="0">
              <a:solidFill>
                <a:srgbClr val="000000"/>
              </a:solidFill>
              <a:effectLst/>
              <a:latin typeface="宋体" panose="02010600030101010101" pitchFamily="2" charset="-122"/>
              <a:ea typeface="宋体" panose="02010600030101010101" pitchFamily="2" charset="-122"/>
            </a:rPr>
            <a:t>环境预警；设备预警； 预警推送：监管平台、</a:t>
          </a:r>
          <a:r>
            <a:rPr lang="en-US" altLang="zh-CN" sz="1050" b="0" dirty="0">
              <a:solidFill>
                <a:srgbClr val="000000"/>
              </a:solidFill>
              <a:effectLst/>
              <a:latin typeface="TimesNewRomanPSMT"/>
            </a:rPr>
            <a:t>APP</a:t>
          </a:r>
          <a:r>
            <a:rPr lang="zh-CN" altLang="en-US" sz="1050" b="0" dirty="0">
              <a:solidFill>
                <a:srgbClr val="000000"/>
              </a:solidFill>
              <a:effectLst/>
              <a:latin typeface="宋体" panose="02010600030101010101" pitchFamily="2" charset="-122"/>
              <a:ea typeface="宋体" panose="02010600030101010101" pitchFamily="2" charset="-122"/>
            </a:rPr>
            <a:t>、语音、短信 养殖舍内环境参数超过正常范围、停电、断网、风机故障等异常发生时，通过现场声光、手机电话、短 信、</a:t>
          </a:r>
          <a:r>
            <a:rPr lang="en-US" altLang="zh-CN" sz="1050" b="0" dirty="0">
              <a:solidFill>
                <a:srgbClr val="000000"/>
              </a:solidFill>
              <a:effectLst/>
              <a:latin typeface="TimesNewRomanPSMT"/>
            </a:rPr>
            <a:t>App </a:t>
          </a:r>
          <a:r>
            <a:rPr lang="zh-CN" altLang="en-US" sz="1050" b="0" dirty="0">
              <a:solidFill>
                <a:srgbClr val="000000"/>
              </a:solidFill>
              <a:effectLst/>
              <a:latin typeface="宋体" panose="02010600030101010101" pitchFamily="2" charset="-122"/>
              <a:ea typeface="宋体" panose="02010600030101010101" pitchFamily="2" charset="-122"/>
            </a:rPr>
            <a:t>信息多方式报警，及时告知相关负责人，并自动开启</a:t>
          </a:r>
          <a:r>
            <a:rPr lang="en-US" altLang="zh-CN" sz="1050" b="0" dirty="0">
              <a:solidFill>
                <a:srgbClr val="000000"/>
              </a:solidFill>
              <a:effectLst/>
              <a:latin typeface="TimesNewRomanPSMT"/>
            </a:rPr>
            <a:t>/</a:t>
          </a:r>
          <a:r>
            <a:rPr lang="zh-CN" altLang="en-US" sz="1050" b="0" dirty="0">
              <a:solidFill>
                <a:srgbClr val="000000"/>
              </a:solidFill>
              <a:effectLst/>
              <a:latin typeface="宋体" panose="02010600030101010101" pitchFamily="2" charset="-122"/>
              <a:ea typeface="宋体" panose="02010600030101010101" pitchFamily="2" charset="-122"/>
            </a:rPr>
            <a:t>关闭指定设备，调节对应环境参数。 </a:t>
          </a:r>
          <a:endParaRPr lang="zh-CN" altLang="en-US" sz="1050" dirty="0"/>
        </a:p>
      </dgm:t>
    </dgm:pt>
    <dgm:pt modelId="{6C57BA44-2EC2-4DC1-9E0C-0F202F47BD75}" cxnId="{756878E0-B9DF-48F8-B953-436BD294912C}" type="parTrans">
      <dgm:prSet/>
      <dgm:spPr/>
      <dgm:t>
        <a:bodyPr/>
        <a:lstStyle/>
        <a:p>
          <a:endParaRPr lang="zh-CN" altLang="en-US"/>
        </a:p>
      </dgm:t>
    </dgm:pt>
    <dgm:pt modelId="{1535D614-107A-46C8-8B5D-2A62E6A78EA2}" cxnId="{756878E0-B9DF-48F8-B953-436BD294912C}" type="sibTrans">
      <dgm:prSet/>
      <dgm:spPr/>
      <dgm:t>
        <a:bodyPr/>
        <a:lstStyle/>
        <a:p>
          <a:endParaRPr lang="zh-CN" altLang="en-US"/>
        </a:p>
      </dgm:t>
    </dgm:pt>
    <dgm:pt modelId="{0F1CB5FB-B1F5-4517-8567-A78BE7A1D738}">
      <dgm:prSet/>
      <dgm:spPr/>
      <dgm:t>
        <a:bodyPr/>
        <a:lstStyle/>
        <a:p>
          <a:r>
            <a:rPr lang="zh-CN" altLang="en-US" b="1" dirty="0">
              <a:solidFill>
                <a:srgbClr val="000000"/>
              </a:solidFill>
              <a:effectLst/>
              <a:latin typeface="宋体" panose="02010600030101010101" pitchFamily="2" charset="-122"/>
              <a:ea typeface="宋体" panose="02010600030101010101" pitchFamily="2" charset="-122"/>
            </a:rPr>
            <a:t>远程控制 </a:t>
          </a:r>
          <a:endParaRPr lang="zh-CN" altLang="en-US" dirty="0"/>
        </a:p>
      </dgm:t>
    </dgm:pt>
    <dgm:pt modelId="{D753C72B-6E85-4927-A4A6-CC010D962779}" cxnId="{BCF048D1-BD53-4F3F-82B6-F2C6E82D8733}" type="parTrans">
      <dgm:prSet/>
      <dgm:spPr/>
      <dgm:t>
        <a:bodyPr/>
        <a:lstStyle/>
        <a:p>
          <a:endParaRPr lang="zh-CN" altLang="en-US"/>
        </a:p>
      </dgm:t>
    </dgm:pt>
    <dgm:pt modelId="{E2EADE36-B883-4E6B-B9A9-759169B666A8}" cxnId="{BCF048D1-BD53-4F3F-82B6-F2C6E82D8733}" type="sibTrans">
      <dgm:prSet/>
      <dgm:spPr/>
      <dgm:t>
        <a:bodyPr/>
        <a:lstStyle/>
        <a:p>
          <a:endParaRPr lang="zh-CN" altLang="en-US"/>
        </a:p>
      </dgm:t>
    </dgm:pt>
    <dgm:pt modelId="{B696A073-797C-4819-A5CB-083F3B47C6A5}">
      <dgm:prSet custT="1"/>
      <dgm:spPr/>
      <dgm:t>
        <a:bodyPr/>
        <a:lstStyle/>
        <a:p>
          <a:r>
            <a:rPr lang="zh-CN" altLang="en-US" sz="1050" b="0" dirty="0">
              <a:solidFill>
                <a:srgbClr val="000000"/>
              </a:solidFill>
              <a:effectLst/>
              <a:latin typeface="宋体" panose="02010600030101010101" pitchFamily="2" charset="-122"/>
              <a:ea typeface="宋体" panose="02010600030101010101" pitchFamily="2" charset="-122"/>
            </a:rPr>
            <a:t>有风机、湿帘、照明灯、报警器、通风窗、导风板、喷雾器、加热器 养殖舍环境关注程度、报警级别和控制规则灵活配置。有效预警养殖舍环境异常，利用智能控制机制， 快速解决养殖舍内环境问题，降低工作人员成本，提高工作效率，实现养殖舍损失最小化甚至无损失。</a:t>
          </a:r>
          <a:endParaRPr lang="zh-CN" altLang="en-US" sz="1050" dirty="0"/>
        </a:p>
      </dgm:t>
    </dgm:pt>
    <dgm:pt modelId="{DF9F77FE-287B-45C1-91A7-B75FDDDB1C14}" cxnId="{BD400C01-4D7E-4867-A34A-4021A44ECFBB}" type="parTrans">
      <dgm:prSet/>
      <dgm:spPr/>
      <dgm:t>
        <a:bodyPr/>
        <a:lstStyle/>
        <a:p>
          <a:endParaRPr lang="zh-CN" altLang="en-US"/>
        </a:p>
      </dgm:t>
    </dgm:pt>
    <dgm:pt modelId="{6D6BA5CE-9BA7-4181-9F68-7EB30F1B38C9}" cxnId="{BD400C01-4D7E-4867-A34A-4021A44ECFBB}" type="sibTrans">
      <dgm:prSet/>
      <dgm:spPr/>
      <dgm:t>
        <a:bodyPr/>
        <a:lstStyle/>
        <a:p>
          <a:endParaRPr lang="zh-CN" altLang="en-US"/>
        </a:p>
      </dgm:t>
    </dgm:pt>
    <dgm:pt modelId="{28664443-9BF3-4079-B6EA-3BA4FC5271CC}">
      <dgm:prSet/>
      <dgm:spPr/>
      <dgm:t>
        <a:bodyPr/>
        <a:lstStyle/>
        <a:p>
          <a:r>
            <a:rPr lang="zh-CN" altLang="en-US" b="1" dirty="0">
              <a:solidFill>
                <a:srgbClr val="000000"/>
              </a:solidFill>
              <a:effectLst/>
              <a:latin typeface="宋体" panose="02010600030101010101" pitchFamily="2" charset="-122"/>
              <a:ea typeface="宋体" panose="02010600030101010101" pitchFamily="2" charset="-122"/>
            </a:rPr>
            <a:t>报表与数据统计分析 </a:t>
          </a:r>
          <a:endParaRPr lang="zh-CN" altLang="en-US" dirty="0"/>
        </a:p>
      </dgm:t>
    </dgm:pt>
    <dgm:pt modelId="{F03317D6-74CA-4316-8D61-B4DC84DDAC14}" cxnId="{DF0264AE-42D4-42B4-BBD9-EBFF5B0D85BC}" type="parTrans">
      <dgm:prSet/>
      <dgm:spPr/>
      <dgm:t>
        <a:bodyPr/>
        <a:lstStyle/>
        <a:p>
          <a:endParaRPr lang="zh-CN" altLang="en-US"/>
        </a:p>
      </dgm:t>
    </dgm:pt>
    <dgm:pt modelId="{66E1F8EB-153B-48FD-AD23-7AA047BFA243}" cxnId="{DF0264AE-42D4-42B4-BBD9-EBFF5B0D85BC}" type="sibTrans">
      <dgm:prSet/>
      <dgm:spPr/>
      <dgm:t>
        <a:bodyPr/>
        <a:lstStyle/>
        <a:p>
          <a:endParaRPr lang="zh-CN" altLang="en-US"/>
        </a:p>
      </dgm:t>
    </dgm:pt>
    <dgm:pt modelId="{F42C79CF-89F1-45C2-B645-73CC33D64E76}">
      <dgm:prSet custT="1"/>
      <dgm:spPr/>
      <dgm:t>
        <a:bodyPr/>
        <a:lstStyle/>
        <a:p>
          <a:r>
            <a:rPr lang="zh-CN" altLang="en-US" sz="1050" b="0" dirty="0">
              <a:solidFill>
                <a:srgbClr val="000000"/>
              </a:solidFill>
              <a:effectLst/>
              <a:latin typeface="宋体" panose="02010600030101010101" pitchFamily="2" charset="-122"/>
              <a:ea typeface="宋体" panose="02010600030101010101" pitchFamily="2" charset="-122"/>
            </a:rPr>
            <a:t>数据报表；环控各类报表的查看和导出，环控统计报表、环控分析报表、环控管理报表、环控设备状态 报表等。</a:t>
          </a:r>
          <a:endParaRPr lang="zh-CN" altLang="en-US" sz="1050" dirty="0"/>
        </a:p>
      </dgm:t>
    </dgm:pt>
    <dgm:pt modelId="{43BB17E4-17E3-482C-A80D-E3E6F0067C46}" cxnId="{16794AD3-9BD5-4AFA-AD68-C55705176751}" type="parTrans">
      <dgm:prSet/>
      <dgm:spPr/>
      <dgm:t>
        <a:bodyPr/>
        <a:lstStyle/>
        <a:p>
          <a:endParaRPr lang="zh-CN" altLang="en-US"/>
        </a:p>
      </dgm:t>
    </dgm:pt>
    <dgm:pt modelId="{6910E595-E9DF-4F30-8F08-259E3512CDA8}" cxnId="{16794AD3-9BD5-4AFA-AD68-C55705176751}" type="sibTrans">
      <dgm:prSet/>
      <dgm:spPr/>
      <dgm:t>
        <a:bodyPr/>
        <a:lstStyle/>
        <a:p>
          <a:endParaRPr lang="zh-CN" altLang="en-US"/>
        </a:p>
      </dgm:t>
    </dgm:pt>
    <dgm:pt modelId="{AFAFD46E-E625-460D-BB3E-1147369F75C3}" type="pres">
      <dgm:prSet presAssocID="{E5744110-4784-427A-ABBF-7CF85A4E1CEC}" presName="Name0" presStyleCnt="0">
        <dgm:presLayoutVars>
          <dgm:dir/>
          <dgm:animLvl val="lvl"/>
          <dgm:resizeHandles val="exact"/>
        </dgm:presLayoutVars>
      </dgm:prSet>
      <dgm:spPr/>
    </dgm:pt>
    <dgm:pt modelId="{A376B6B3-9241-4FCB-9BD0-87B0E4350B54}" type="pres">
      <dgm:prSet presAssocID="{0BEE0072-F898-4000-9FB0-796085B5FCF1}" presName="linNode" presStyleCnt="0"/>
      <dgm:spPr/>
    </dgm:pt>
    <dgm:pt modelId="{088F5F20-7CD1-4ED1-AA5B-8EBE300454E2}" type="pres">
      <dgm:prSet presAssocID="{0BEE0072-F898-4000-9FB0-796085B5FCF1}" presName="parentText" presStyleLbl="node1" presStyleIdx="0" presStyleCnt="5" custScaleX="53781">
        <dgm:presLayoutVars>
          <dgm:chMax val="1"/>
          <dgm:bulletEnabled val="1"/>
        </dgm:presLayoutVars>
      </dgm:prSet>
      <dgm:spPr/>
    </dgm:pt>
    <dgm:pt modelId="{06C4E88A-E88B-4197-87AC-1AF3D9FF0E8D}" type="pres">
      <dgm:prSet presAssocID="{0BEE0072-F898-4000-9FB0-796085B5FCF1}" presName="descendantText" presStyleLbl="alignAccFollowNode1" presStyleIdx="0" presStyleCnt="5">
        <dgm:presLayoutVars>
          <dgm:bulletEnabled val="1"/>
        </dgm:presLayoutVars>
      </dgm:prSet>
      <dgm:spPr/>
    </dgm:pt>
    <dgm:pt modelId="{E3BDE2F1-3292-4F09-A82C-F7AB6B06D6BC}" type="pres">
      <dgm:prSet presAssocID="{E7FF0394-8B50-4BC3-A21D-53117E2FADF1}" presName="sp" presStyleCnt="0"/>
      <dgm:spPr/>
    </dgm:pt>
    <dgm:pt modelId="{05F13C87-0E82-4E33-B58D-F8D7432C44CA}" type="pres">
      <dgm:prSet presAssocID="{58D01B87-EEC6-4A02-9E92-60AE85545050}" presName="linNode" presStyleCnt="0"/>
      <dgm:spPr/>
    </dgm:pt>
    <dgm:pt modelId="{E380FEDA-5C6C-4CD8-BE8A-2011212430A7}" type="pres">
      <dgm:prSet presAssocID="{58D01B87-EEC6-4A02-9E92-60AE85545050}" presName="parentText" presStyleLbl="node1" presStyleIdx="1" presStyleCnt="5" custScaleX="53781" custLinFactNeighborY="1091">
        <dgm:presLayoutVars>
          <dgm:chMax val="1"/>
          <dgm:bulletEnabled val="1"/>
        </dgm:presLayoutVars>
      </dgm:prSet>
      <dgm:spPr/>
    </dgm:pt>
    <dgm:pt modelId="{39325C58-589D-476C-9C01-FF715A01F061}" type="pres">
      <dgm:prSet presAssocID="{58D01B87-EEC6-4A02-9E92-60AE85545050}" presName="descendantText" presStyleLbl="alignAccFollowNode1" presStyleIdx="1" presStyleCnt="5">
        <dgm:presLayoutVars>
          <dgm:bulletEnabled val="1"/>
        </dgm:presLayoutVars>
      </dgm:prSet>
      <dgm:spPr/>
    </dgm:pt>
    <dgm:pt modelId="{62C4942B-D285-48D3-99DD-A54556CA4C75}" type="pres">
      <dgm:prSet presAssocID="{4FB3EA11-F62F-4399-9D89-B9EAF94235EF}" presName="sp" presStyleCnt="0"/>
      <dgm:spPr/>
    </dgm:pt>
    <dgm:pt modelId="{6F13D12C-D14F-4FA5-BE2D-586CB8EA3A9E}" type="pres">
      <dgm:prSet presAssocID="{16334DF0-C4C9-4BBD-8E9B-5FCAAA853790}" presName="linNode" presStyleCnt="0"/>
      <dgm:spPr/>
    </dgm:pt>
    <dgm:pt modelId="{D0743538-70F1-4667-8FCB-6F8CD416EDBF}" type="pres">
      <dgm:prSet presAssocID="{16334DF0-C4C9-4BBD-8E9B-5FCAAA853790}" presName="parentText" presStyleLbl="node1" presStyleIdx="2" presStyleCnt="5" custScaleX="53781">
        <dgm:presLayoutVars>
          <dgm:chMax val="1"/>
          <dgm:bulletEnabled val="1"/>
        </dgm:presLayoutVars>
      </dgm:prSet>
      <dgm:spPr/>
    </dgm:pt>
    <dgm:pt modelId="{3509249D-4B0B-49D9-9365-EDEE76D76520}" type="pres">
      <dgm:prSet presAssocID="{16334DF0-C4C9-4BBD-8E9B-5FCAAA853790}" presName="descendantText" presStyleLbl="alignAccFollowNode1" presStyleIdx="2" presStyleCnt="5">
        <dgm:presLayoutVars>
          <dgm:bulletEnabled val="1"/>
        </dgm:presLayoutVars>
      </dgm:prSet>
      <dgm:spPr/>
    </dgm:pt>
    <dgm:pt modelId="{7BD787DF-3063-4D36-BD54-7E0668648BC8}" type="pres">
      <dgm:prSet presAssocID="{EB1119BC-6A32-4AE0-B217-35023DFE5F78}" presName="sp" presStyleCnt="0"/>
      <dgm:spPr/>
    </dgm:pt>
    <dgm:pt modelId="{7C4691C8-493F-4521-9476-5373048F26ED}" type="pres">
      <dgm:prSet presAssocID="{0F1CB5FB-B1F5-4517-8567-A78BE7A1D738}" presName="linNode" presStyleCnt="0"/>
      <dgm:spPr/>
    </dgm:pt>
    <dgm:pt modelId="{2C9E3A5E-6050-4364-9801-461A0B979622}" type="pres">
      <dgm:prSet presAssocID="{0F1CB5FB-B1F5-4517-8567-A78BE7A1D738}" presName="parentText" presStyleLbl="node1" presStyleIdx="3" presStyleCnt="5" custScaleX="53781">
        <dgm:presLayoutVars>
          <dgm:chMax val="1"/>
          <dgm:bulletEnabled val="1"/>
        </dgm:presLayoutVars>
      </dgm:prSet>
      <dgm:spPr/>
    </dgm:pt>
    <dgm:pt modelId="{FFDA21A0-7516-49F0-8079-883B07F93286}" type="pres">
      <dgm:prSet presAssocID="{0F1CB5FB-B1F5-4517-8567-A78BE7A1D738}" presName="descendantText" presStyleLbl="alignAccFollowNode1" presStyleIdx="3" presStyleCnt="5">
        <dgm:presLayoutVars>
          <dgm:bulletEnabled val="1"/>
        </dgm:presLayoutVars>
      </dgm:prSet>
      <dgm:spPr/>
    </dgm:pt>
    <dgm:pt modelId="{CCB95635-295F-43D7-8B08-ED672D576FAD}" type="pres">
      <dgm:prSet presAssocID="{E2EADE36-B883-4E6B-B9A9-759169B666A8}" presName="sp" presStyleCnt="0"/>
      <dgm:spPr/>
    </dgm:pt>
    <dgm:pt modelId="{FB296DF2-613E-41BF-8D62-35357053A172}" type="pres">
      <dgm:prSet presAssocID="{28664443-9BF3-4079-B6EA-3BA4FC5271CC}" presName="linNode" presStyleCnt="0"/>
      <dgm:spPr/>
    </dgm:pt>
    <dgm:pt modelId="{1383A437-5477-4229-98AA-5670CB9B0159}" type="pres">
      <dgm:prSet presAssocID="{28664443-9BF3-4079-B6EA-3BA4FC5271CC}" presName="parentText" presStyleLbl="node1" presStyleIdx="4" presStyleCnt="5" custScaleX="55658">
        <dgm:presLayoutVars>
          <dgm:chMax val="1"/>
          <dgm:bulletEnabled val="1"/>
        </dgm:presLayoutVars>
      </dgm:prSet>
      <dgm:spPr/>
    </dgm:pt>
    <dgm:pt modelId="{35280CA8-37BD-4C8F-A050-51D8F2355C1A}" type="pres">
      <dgm:prSet presAssocID="{28664443-9BF3-4079-B6EA-3BA4FC5271CC}" presName="descendantText" presStyleLbl="alignAccFollowNode1" presStyleIdx="4" presStyleCnt="5">
        <dgm:presLayoutVars>
          <dgm:bulletEnabled val="1"/>
        </dgm:presLayoutVars>
      </dgm:prSet>
      <dgm:spPr/>
    </dgm:pt>
  </dgm:ptLst>
  <dgm:cxnLst>
    <dgm:cxn modelId="{BD400C01-4D7E-4867-A34A-4021A44ECFBB}" srcId="{0F1CB5FB-B1F5-4517-8567-A78BE7A1D738}" destId="{B696A073-797C-4819-A5CB-083F3B47C6A5}" srcOrd="0" destOrd="0" parTransId="{DF9F77FE-287B-45C1-91A7-B75FDDDB1C14}" sibTransId="{6D6BA5CE-9BA7-4181-9F68-7EB30F1B38C9}"/>
    <dgm:cxn modelId="{A506DA03-2008-413E-A7C0-AE379A59C2F1}" type="presOf" srcId="{0BEE0072-F898-4000-9FB0-796085B5FCF1}" destId="{088F5F20-7CD1-4ED1-AA5B-8EBE300454E2}" srcOrd="0" destOrd="0" presId="urn:microsoft.com/office/officeart/2005/8/layout/vList5"/>
    <dgm:cxn modelId="{64FCD70D-63A1-48C2-BA74-B536DD71E486}" type="presOf" srcId="{4ECCAAD2-BF77-4CDA-AD89-A2E31514E8AB}" destId="{06C4E88A-E88B-4197-87AC-1AF3D9FF0E8D}" srcOrd="0" destOrd="0" presId="urn:microsoft.com/office/officeart/2005/8/layout/vList5"/>
    <dgm:cxn modelId="{B9901C38-EC75-400F-9FE1-DFB7030BE8F4}" srcId="{0BEE0072-F898-4000-9FB0-796085B5FCF1}" destId="{4ECCAAD2-BF77-4CDA-AD89-A2E31514E8AB}" srcOrd="0" destOrd="0" parTransId="{BF2BD7FF-1D48-463D-9D1B-99A0032B846E}" sibTransId="{EDE9E184-5953-4602-AF44-5E3BF30ABD51}"/>
    <dgm:cxn modelId="{C2126840-3F49-4427-9801-A23BA6A028FC}" type="presOf" srcId="{B696A073-797C-4819-A5CB-083F3B47C6A5}" destId="{FFDA21A0-7516-49F0-8079-883B07F93286}" srcOrd="0" destOrd="0" presId="urn:microsoft.com/office/officeart/2005/8/layout/vList5"/>
    <dgm:cxn modelId="{72DE2049-220E-4507-B3D1-C797D2DDC2C1}" type="presOf" srcId="{58D01B87-EEC6-4A02-9E92-60AE85545050}" destId="{E380FEDA-5C6C-4CD8-BE8A-2011212430A7}" srcOrd="0" destOrd="0" presId="urn:microsoft.com/office/officeart/2005/8/layout/vList5"/>
    <dgm:cxn modelId="{BA082D4A-0B6C-4A98-BFEE-11AB1FEBD156}" type="presOf" srcId="{F42C79CF-89F1-45C2-B645-73CC33D64E76}" destId="{35280CA8-37BD-4C8F-A050-51D8F2355C1A}" srcOrd="0" destOrd="0" presId="urn:microsoft.com/office/officeart/2005/8/layout/vList5"/>
    <dgm:cxn modelId="{952C364A-5D7D-407A-9F48-3DA286CC71E2}" type="presOf" srcId="{28664443-9BF3-4079-B6EA-3BA4FC5271CC}" destId="{1383A437-5477-4229-98AA-5670CB9B0159}" srcOrd="0" destOrd="0" presId="urn:microsoft.com/office/officeart/2005/8/layout/vList5"/>
    <dgm:cxn modelId="{47FD8D6D-7AAD-4F27-BF42-5F6E857E62CD}" srcId="{E5744110-4784-427A-ABBF-7CF85A4E1CEC}" destId="{16334DF0-C4C9-4BBD-8E9B-5FCAAA853790}" srcOrd="2" destOrd="0" parTransId="{9764F772-5AC7-4D33-A150-4B914DAE8A57}" sibTransId="{EB1119BC-6A32-4AE0-B217-35023DFE5F78}"/>
    <dgm:cxn modelId="{712AC17F-44C3-4CAF-955C-23BFACB141E3}" type="presOf" srcId="{16334DF0-C4C9-4BBD-8E9B-5FCAAA853790}" destId="{D0743538-70F1-4667-8FCB-6F8CD416EDBF}" srcOrd="0" destOrd="0" presId="urn:microsoft.com/office/officeart/2005/8/layout/vList5"/>
    <dgm:cxn modelId="{D4971B8E-43C0-457D-953F-1C95D42BF2BB}" type="presOf" srcId="{642C465D-5D83-435D-BABB-C650E32C0BC7}" destId="{39325C58-589D-476C-9C01-FF715A01F061}" srcOrd="0" destOrd="0" presId="urn:microsoft.com/office/officeart/2005/8/layout/vList5"/>
    <dgm:cxn modelId="{D4FCA190-A1D7-4E80-9A13-8F7F8AAB42F2}" type="presOf" srcId="{E5744110-4784-427A-ABBF-7CF85A4E1CEC}" destId="{AFAFD46E-E625-460D-BB3E-1147369F75C3}" srcOrd="0" destOrd="0" presId="urn:microsoft.com/office/officeart/2005/8/layout/vList5"/>
    <dgm:cxn modelId="{45268F95-0EE5-4EE4-AE07-62D7D719414E}" srcId="{E5744110-4784-427A-ABBF-7CF85A4E1CEC}" destId="{0BEE0072-F898-4000-9FB0-796085B5FCF1}" srcOrd="0" destOrd="0" parTransId="{F38E6297-28A1-40B3-922D-BAEF828067F8}" sibTransId="{E7FF0394-8B50-4BC3-A21D-53117E2FADF1}"/>
    <dgm:cxn modelId="{6A70DA9B-86ED-4480-B03E-5AFC546F6428}" type="presOf" srcId="{0F1CB5FB-B1F5-4517-8567-A78BE7A1D738}" destId="{2C9E3A5E-6050-4364-9801-461A0B979622}" srcOrd="0" destOrd="0" presId="urn:microsoft.com/office/officeart/2005/8/layout/vList5"/>
    <dgm:cxn modelId="{DF0264AE-42D4-42B4-BBD9-EBFF5B0D85BC}" srcId="{E5744110-4784-427A-ABBF-7CF85A4E1CEC}" destId="{28664443-9BF3-4079-B6EA-3BA4FC5271CC}" srcOrd="4" destOrd="0" parTransId="{F03317D6-74CA-4316-8D61-B4DC84DDAC14}" sibTransId="{66E1F8EB-153B-48FD-AD23-7AA047BFA243}"/>
    <dgm:cxn modelId="{087C2DB1-E43D-4D59-AC5C-A6D564D4C6C1}" srcId="{E5744110-4784-427A-ABBF-7CF85A4E1CEC}" destId="{58D01B87-EEC6-4A02-9E92-60AE85545050}" srcOrd="1" destOrd="0" parTransId="{6B27B84F-AA88-4C97-BC5C-5EC6C62DD9D1}" sibTransId="{4FB3EA11-F62F-4399-9D89-B9EAF94235EF}"/>
    <dgm:cxn modelId="{BCF048D1-BD53-4F3F-82B6-F2C6E82D8733}" srcId="{E5744110-4784-427A-ABBF-7CF85A4E1CEC}" destId="{0F1CB5FB-B1F5-4517-8567-A78BE7A1D738}" srcOrd="3" destOrd="0" parTransId="{D753C72B-6E85-4927-A4A6-CC010D962779}" sibTransId="{E2EADE36-B883-4E6B-B9A9-759169B666A8}"/>
    <dgm:cxn modelId="{16794AD3-9BD5-4AFA-AD68-C55705176751}" srcId="{28664443-9BF3-4079-B6EA-3BA4FC5271CC}" destId="{F42C79CF-89F1-45C2-B645-73CC33D64E76}" srcOrd="0" destOrd="0" parTransId="{43BB17E4-17E3-482C-A80D-E3E6F0067C46}" sibTransId="{6910E595-E9DF-4F30-8F08-259E3512CDA8}"/>
    <dgm:cxn modelId="{756878E0-B9DF-48F8-B953-436BD294912C}" srcId="{16334DF0-C4C9-4BBD-8E9B-5FCAAA853790}" destId="{9B96E252-3227-418B-AC1A-3A9502A3D9D3}" srcOrd="0" destOrd="0" parTransId="{6C57BA44-2EC2-4DC1-9E0C-0F202F47BD75}" sibTransId="{1535D614-107A-46C8-8B5D-2A62E6A78EA2}"/>
    <dgm:cxn modelId="{15004CE6-2350-4BBF-A926-8C34B5FFC43B}" srcId="{58D01B87-EEC6-4A02-9E92-60AE85545050}" destId="{642C465D-5D83-435D-BABB-C650E32C0BC7}" srcOrd="0" destOrd="0" parTransId="{E1B9347C-0315-42FC-9AD3-C7F91192C45E}" sibTransId="{B73DCCD6-9522-4985-8D0C-1A3F53A009D9}"/>
    <dgm:cxn modelId="{391012FD-2FED-441A-84F2-72FE5D21B21E}" type="presOf" srcId="{9B96E252-3227-418B-AC1A-3A9502A3D9D3}" destId="{3509249D-4B0B-49D9-9365-EDEE76D76520}" srcOrd="0" destOrd="0" presId="urn:microsoft.com/office/officeart/2005/8/layout/vList5"/>
    <dgm:cxn modelId="{21EF8F8B-203B-41A8-93EB-C85B3B9CB6A2}" type="presParOf" srcId="{AFAFD46E-E625-460D-BB3E-1147369F75C3}" destId="{A376B6B3-9241-4FCB-9BD0-87B0E4350B54}" srcOrd="0" destOrd="0" presId="urn:microsoft.com/office/officeart/2005/8/layout/vList5"/>
    <dgm:cxn modelId="{27892D91-65A7-4848-847D-8AF62EDE8612}" type="presParOf" srcId="{A376B6B3-9241-4FCB-9BD0-87B0E4350B54}" destId="{088F5F20-7CD1-4ED1-AA5B-8EBE300454E2}" srcOrd="0" destOrd="0" presId="urn:microsoft.com/office/officeart/2005/8/layout/vList5"/>
    <dgm:cxn modelId="{F196129C-816A-4D32-B953-4DB2A16A419E}" type="presParOf" srcId="{A376B6B3-9241-4FCB-9BD0-87B0E4350B54}" destId="{06C4E88A-E88B-4197-87AC-1AF3D9FF0E8D}" srcOrd="1" destOrd="0" presId="urn:microsoft.com/office/officeart/2005/8/layout/vList5"/>
    <dgm:cxn modelId="{2DA38CFB-1EE6-470E-B6D3-AEBEC643D065}" type="presParOf" srcId="{AFAFD46E-E625-460D-BB3E-1147369F75C3}" destId="{E3BDE2F1-3292-4F09-A82C-F7AB6B06D6BC}" srcOrd="1" destOrd="0" presId="urn:microsoft.com/office/officeart/2005/8/layout/vList5"/>
    <dgm:cxn modelId="{C33D9D8A-0772-45C2-A46A-69CAC38FC27A}" type="presParOf" srcId="{AFAFD46E-E625-460D-BB3E-1147369F75C3}" destId="{05F13C87-0E82-4E33-B58D-F8D7432C44CA}" srcOrd="2" destOrd="0" presId="urn:microsoft.com/office/officeart/2005/8/layout/vList5"/>
    <dgm:cxn modelId="{F26F15A6-C54A-4FF7-B4D9-0B5537C81A5F}" type="presParOf" srcId="{05F13C87-0E82-4E33-B58D-F8D7432C44CA}" destId="{E380FEDA-5C6C-4CD8-BE8A-2011212430A7}" srcOrd="0" destOrd="0" presId="urn:microsoft.com/office/officeart/2005/8/layout/vList5"/>
    <dgm:cxn modelId="{FEDD66D4-D0E6-40CC-803E-2EF7F812812E}" type="presParOf" srcId="{05F13C87-0E82-4E33-B58D-F8D7432C44CA}" destId="{39325C58-589D-476C-9C01-FF715A01F061}" srcOrd="1" destOrd="0" presId="urn:microsoft.com/office/officeart/2005/8/layout/vList5"/>
    <dgm:cxn modelId="{BDDDE15A-1859-4E69-A456-B58101D5AD44}" type="presParOf" srcId="{AFAFD46E-E625-460D-BB3E-1147369F75C3}" destId="{62C4942B-D285-48D3-99DD-A54556CA4C75}" srcOrd="3" destOrd="0" presId="urn:microsoft.com/office/officeart/2005/8/layout/vList5"/>
    <dgm:cxn modelId="{050B4278-D601-4C66-9508-AA504A015A9F}" type="presParOf" srcId="{AFAFD46E-E625-460D-BB3E-1147369F75C3}" destId="{6F13D12C-D14F-4FA5-BE2D-586CB8EA3A9E}" srcOrd="4" destOrd="0" presId="urn:microsoft.com/office/officeart/2005/8/layout/vList5"/>
    <dgm:cxn modelId="{861E68DF-78C9-4E41-9BDC-5233440A5E4C}" type="presParOf" srcId="{6F13D12C-D14F-4FA5-BE2D-586CB8EA3A9E}" destId="{D0743538-70F1-4667-8FCB-6F8CD416EDBF}" srcOrd="0" destOrd="0" presId="urn:microsoft.com/office/officeart/2005/8/layout/vList5"/>
    <dgm:cxn modelId="{D3651D03-3397-46AA-A2C6-71297DABCC03}" type="presParOf" srcId="{6F13D12C-D14F-4FA5-BE2D-586CB8EA3A9E}" destId="{3509249D-4B0B-49D9-9365-EDEE76D76520}" srcOrd="1" destOrd="0" presId="urn:microsoft.com/office/officeart/2005/8/layout/vList5"/>
    <dgm:cxn modelId="{2DE6E8BA-B5D7-414C-87C4-DCA5DEF2AAD1}" type="presParOf" srcId="{AFAFD46E-E625-460D-BB3E-1147369F75C3}" destId="{7BD787DF-3063-4D36-BD54-7E0668648BC8}" srcOrd="5" destOrd="0" presId="urn:microsoft.com/office/officeart/2005/8/layout/vList5"/>
    <dgm:cxn modelId="{C4CD5B6F-189E-45E0-AC82-B2310E889929}" type="presParOf" srcId="{AFAFD46E-E625-460D-BB3E-1147369F75C3}" destId="{7C4691C8-493F-4521-9476-5373048F26ED}" srcOrd="6" destOrd="0" presId="urn:microsoft.com/office/officeart/2005/8/layout/vList5"/>
    <dgm:cxn modelId="{FA063168-B3B5-4588-AB1B-659CE147A00D}" type="presParOf" srcId="{7C4691C8-493F-4521-9476-5373048F26ED}" destId="{2C9E3A5E-6050-4364-9801-461A0B979622}" srcOrd="0" destOrd="0" presId="urn:microsoft.com/office/officeart/2005/8/layout/vList5"/>
    <dgm:cxn modelId="{52ECF2BE-1E36-40A4-8C45-9D476F1B6E13}" type="presParOf" srcId="{7C4691C8-493F-4521-9476-5373048F26ED}" destId="{FFDA21A0-7516-49F0-8079-883B07F93286}" srcOrd="1" destOrd="0" presId="urn:microsoft.com/office/officeart/2005/8/layout/vList5"/>
    <dgm:cxn modelId="{1382EE34-E86A-4C9A-998E-478AF56F9799}" type="presParOf" srcId="{AFAFD46E-E625-460D-BB3E-1147369F75C3}" destId="{CCB95635-295F-43D7-8B08-ED672D576FAD}" srcOrd="7" destOrd="0" presId="urn:microsoft.com/office/officeart/2005/8/layout/vList5"/>
    <dgm:cxn modelId="{78BF095B-AC1A-4A70-93E1-FBAACA578BB0}" type="presParOf" srcId="{AFAFD46E-E625-460D-BB3E-1147369F75C3}" destId="{FB296DF2-613E-41BF-8D62-35357053A172}" srcOrd="8" destOrd="0" presId="urn:microsoft.com/office/officeart/2005/8/layout/vList5"/>
    <dgm:cxn modelId="{1289360C-B785-431A-85FC-5C75CA9398FD}" type="presParOf" srcId="{FB296DF2-613E-41BF-8D62-35357053A172}" destId="{1383A437-5477-4229-98AA-5670CB9B0159}" srcOrd="0" destOrd="0" presId="urn:microsoft.com/office/officeart/2005/8/layout/vList5"/>
    <dgm:cxn modelId="{EAAD267C-712A-4A34-A55E-B0B434A959E0}" type="presParOf" srcId="{FB296DF2-613E-41BF-8D62-35357053A172}" destId="{35280CA8-37BD-4C8F-A050-51D8F2355C1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744110-4784-427A-ABBF-7CF85A4E1CE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0BEE0072-F898-4000-9FB0-796085B5FCF1}">
      <dgm:prSet phldrT="[文本]" custT="1"/>
      <dgm:spPr/>
      <dgm:t>
        <a:bodyPr/>
        <a:lstStyle/>
        <a:p>
          <a:r>
            <a:rPr lang="zh-CN" altLang="en-US" sz="2000" b="1" dirty="0">
              <a:solidFill>
                <a:schemeClr val="tx1"/>
              </a:solidFill>
              <a:latin typeface="+mn-ea"/>
              <a:ea typeface="+mn-ea"/>
            </a:rPr>
            <a:t>猪场宏观展现</a:t>
          </a:r>
        </a:p>
      </dgm:t>
    </dgm:pt>
    <dgm:pt modelId="{F38E6297-28A1-40B3-922D-BAEF828067F8}" cxnId="{45268F95-0EE5-4EE4-AE07-62D7D719414E}" type="parTrans">
      <dgm:prSet/>
      <dgm:spPr/>
      <dgm:t>
        <a:bodyPr/>
        <a:lstStyle/>
        <a:p>
          <a:endParaRPr lang="zh-CN" altLang="en-US" sz="2400"/>
        </a:p>
      </dgm:t>
    </dgm:pt>
    <dgm:pt modelId="{E7FF0394-8B50-4BC3-A21D-53117E2FADF1}" cxnId="{45268F95-0EE5-4EE4-AE07-62D7D719414E}" type="sibTrans">
      <dgm:prSet/>
      <dgm:spPr/>
      <dgm:t>
        <a:bodyPr/>
        <a:lstStyle/>
        <a:p>
          <a:endParaRPr lang="zh-CN" altLang="en-US" sz="2400"/>
        </a:p>
      </dgm:t>
    </dgm:pt>
    <dgm:pt modelId="{EC9D88CF-BCBB-4B39-9061-E24AA86AB682}">
      <dgm:prSet custT="1"/>
      <dgm:spPr/>
      <dgm:t>
        <a:bodyPr/>
        <a:lstStyle/>
        <a:p>
          <a:r>
            <a:rPr lang="zh-CN" altLang="en-US" sz="2000" dirty="0">
              <a:solidFill>
                <a:schemeClr val="tx1"/>
              </a:solidFill>
            </a:rPr>
            <a:t>猪场位置、周边环境</a:t>
          </a:r>
        </a:p>
      </dgm:t>
    </dgm:pt>
    <dgm:pt modelId="{695AB001-3844-4A3B-9A41-522DEF586AE3}" cxnId="{9705AEC7-C78F-45AC-B506-6D36B4D01F03}" type="parTrans">
      <dgm:prSet/>
      <dgm:spPr/>
      <dgm:t>
        <a:bodyPr/>
        <a:lstStyle/>
        <a:p>
          <a:endParaRPr lang="zh-CN" altLang="en-US" sz="2400"/>
        </a:p>
      </dgm:t>
    </dgm:pt>
    <dgm:pt modelId="{6ABF1299-5660-460F-91DE-EB52C57D856B}" cxnId="{9705AEC7-C78F-45AC-B506-6D36B4D01F03}" type="sibTrans">
      <dgm:prSet/>
      <dgm:spPr/>
      <dgm:t>
        <a:bodyPr/>
        <a:lstStyle/>
        <a:p>
          <a:endParaRPr lang="zh-CN" altLang="en-US" sz="2400"/>
        </a:p>
      </dgm:t>
    </dgm:pt>
    <dgm:pt modelId="{466D8F75-893B-4BB4-BBD3-C2F87A0BF18A}">
      <dgm:prSet custT="1"/>
      <dgm:spPr/>
      <dgm:t>
        <a:bodyPr/>
        <a:lstStyle/>
        <a:p>
          <a:r>
            <a:rPr lang="zh-CN" altLang="en-US" sz="2000" b="1" dirty="0">
              <a:solidFill>
                <a:schemeClr val="tx1"/>
              </a:solidFill>
              <a:latin typeface="+mn-ea"/>
              <a:ea typeface="+mn-ea"/>
            </a:rPr>
            <a:t>猪场内部展现</a:t>
          </a:r>
          <a:endParaRPr lang="en-US" altLang="zh-CN" sz="2000" b="1" dirty="0">
            <a:solidFill>
              <a:schemeClr val="tx1"/>
            </a:solidFill>
            <a:latin typeface="+mn-ea"/>
            <a:ea typeface="+mn-ea"/>
          </a:endParaRPr>
        </a:p>
      </dgm:t>
    </dgm:pt>
    <dgm:pt modelId="{E718C17D-9D9F-490D-8F95-FB13B987D081}" cxnId="{5D1C81AE-B5A6-4B10-B17E-67917AFA59E8}" type="parTrans">
      <dgm:prSet/>
      <dgm:spPr/>
      <dgm:t>
        <a:bodyPr/>
        <a:lstStyle/>
        <a:p>
          <a:endParaRPr lang="zh-CN" altLang="en-US" sz="2400"/>
        </a:p>
      </dgm:t>
    </dgm:pt>
    <dgm:pt modelId="{4626BB58-5758-4904-9939-27D2F3DA102A}" cxnId="{5D1C81AE-B5A6-4B10-B17E-67917AFA59E8}" type="sibTrans">
      <dgm:prSet/>
      <dgm:spPr/>
      <dgm:t>
        <a:bodyPr/>
        <a:lstStyle/>
        <a:p>
          <a:endParaRPr lang="zh-CN" altLang="en-US" sz="2400"/>
        </a:p>
      </dgm:t>
    </dgm:pt>
    <dgm:pt modelId="{9B5E959F-F7A6-4E36-B579-D74969CAC722}">
      <dgm:prSet custT="1"/>
      <dgm:spPr/>
      <dgm:t>
        <a:bodyPr/>
        <a:lstStyle/>
        <a:p>
          <a:r>
            <a:rPr lang="zh-CN" altLang="en-US" sz="2000" dirty="0">
              <a:solidFill>
                <a:schemeClr val="tx1"/>
              </a:solidFill>
            </a:rPr>
            <a:t>猪场内各栋舍内部，猪群分布，设备分布</a:t>
          </a:r>
          <a:endParaRPr lang="en-US" altLang="zh-CN" sz="2000" dirty="0">
            <a:solidFill>
              <a:schemeClr val="tx1"/>
            </a:solidFill>
          </a:endParaRPr>
        </a:p>
      </dgm:t>
    </dgm:pt>
    <dgm:pt modelId="{9F160DAD-5B32-4E23-BE11-47FDAD7940E7}" cxnId="{5D280340-DA4F-4831-B1DE-36D963F37701}" type="parTrans">
      <dgm:prSet/>
      <dgm:spPr/>
      <dgm:t>
        <a:bodyPr/>
        <a:lstStyle/>
        <a:p>
          <a:endParaRPr lang="zh-CN" altLang="en-US" sz="2400"/>
        </a:p>
      </dgm:t>
    </dgm:pt>
    <dgm:pt modelId="{EDC668E4-6B93-498E-A0D6-5C55C3D0338B}" cxnId="{5D280340-DA4F-4831-B1DE-36D963F37701}" type="sibTrans">
      <dgm:prSet/>
      <dgm:spPr/>
      <dgm:t>
        <a:bodyPr/>
        <a:lstStyle/>
        <a:p>
          <a:endParaRPr lang="zh-CN" altLang="en-US" sz="2400"/>
        </a:p>
      </dgm:t>
    </dgm:pt>
    <dgm:pt modelId="{3F949A6C-D4D3-4A1F-96AE-53EEE7C11527}">
      <dgm:prSet custT="1"/>
      <dgm:spPr/>
      <dgm:t>
        <a:bodyPr/>
        <a:lstStyle/>
        <a:p>
          <a:r>
            <a:rPr lang="zh-CN" altLang="en-US" sz="2000" b="1" dirty="0">
              <a:solidFill>
                <a:schemeClr val="tx1"/>
              </a:solidFill>
              <a:latin typeface="+mn-ea"/>
              <a:ea typeface="+mn-ea"/>
            </a:rPr>
            <a:t>实时数据接入</a:t>
          </a:r>
          <a:endParaRPr lang="en-US" altLang="zh-CN" sz="2000" b="1" dirty="0">
            <a:solidFill>
              <a:schemeClr val="tx1"/>
            </a:solidFill>
            <a:latin typeface="+mn-ea"/>
            <a:ea typeface="+mn-ea"/>
          </a:endParaRPr>
        </a:p>
      </dgm:t>
    </dgm:pt>
    <dgm:pt modelId="{238E8474-9EA3-4E8D-B695-F8EC37173D8D}" cxnId="{5125E670-0BE9-4429-92D8-051884D89117}" type="parTrans">
      <dgm:prSet/>
      <dgm:spPr/>
      <dgm:t>
        <a:bodyPr/>
        <a:lstStyle/>
        <a:p>
          <a:endParaRPr lang="zh-CN" altLang="en-US" sz="2400"/>
        </a:p>
      </dgm:t>
    </dgm:pt>
    <dgm:pt modelId="{F027815D-D7F5-4E1E-BAD0-5ECBCC1C51B3}" cxnId="{5125E670-0BE9-4429-92D8-051884D89117}" type="sibTrans">
      <dgm:prSet/>
      <dgm:spPr/>
      <dgm:t>
        <a:bodyPr/>
        <a:lstStyle/>
        <a:p>
          <a:endParaRPr lang="zh-CN" altLang="en-US" sz="2400"/>
        </a:p>
      </dgm:t>
    </dgm:pt>
    <dgm:pt modelId="{24C9D346-7F62-4E4D-959E-63357D33478F}">
      <dgm:prSet custT="1"/>
      <dgm:spPr/>
      <dgm:t>
        <a:bodyPr/>
        <a:lstStyle/>
        <a:p>
          <a:r>
            <a:rPr lang="zh-CN" altLang="en-US" sz="2000" dirty="0">
              <a:solidFill>
                <a:schemeClr val="tx1"/>
              </a:solidFill>
            </a:rPr>
            <a:t>生产数据、猪群信息、设备信息、环境信息实时接入</a:t>
          </a:r>
        </a:p>
      </dgm:t>
    </dgm:pt>
    <dgm:pt modelId="{B7C113C4-16D3-45BF-88BC-32EB6202B138}" cxnId="{123C2A07-E7D9-4B38-8129-E9F257FFF98B}" type="parTrans">
      <dgm:prSet/>
      <dgm:spPr/>
      <dgm:t>
        <a:bodyPr/>
        <a:lstStyle/>
        <a:p>
          <a:endParaRPr lang="zh-CN" altLang="en-US" sz="2400"/>
        </a:p>
      </dgm:t>
    </dgm:pt>
    <dgm:pt modelId="{7B604D95-96AD-47AF-AD2C-D9310FC06021}" cxnId="{123C2A07-E7D9-4B38-8129-E9F257FFF98B}" type="sibTrans">
      <dgm:prSet/>
      <dgm:spPr/>
      <dgm:t>
        <a:bodyPr/>
        <a:lstStyle/>
        <a:p>
          <a:endParaRPr lang="zh-CN" altLang="en-US" sz="2400"/>
        </a:p>
      </dgm:t>
    </dgm:pt>
    <dgm:pt modelId="{0BAD9FF7-124A-4AFC-890B-78A73865746B}">
      <dgm:prSet custT="1"/>
      <dgm:spPr/>
      <dgm:t>
        <a:bodyPr/>
        <a:lstStyle/>
        <a:p>
          <a:r>
            <a:rPr lang="zh-CN" altLang="en-US" sz="2000" b="1" dirty="0">
              <a:solidFill>
                <a:schemeClr val="tx1"/>
              </a:solidFill>
              <a:latin typeface="+mn-ea"/>
              <a:ea typeface="+mn-ea"/>
            </a:rPr>
            <a:t>报警</a:t>
          </a:r>
          <a:endParaRPr lang="en-US" altLang="zh-CN" sz="2000" b="1" dirty="0">
            <a:solidFill>
              <a:schemeClr val="tx1"/>
            </a:solidFill>
            <a:latin typeface="+mn-ea"/>
            <a:ea typeface="+mn-ea"/>
          </a:endParaRPr>
        </a:p>
      </dgm:t>
    </dgm:pt>
    <dgm:pt modelId="{470C9E3D-FE1A-40A8-9CDD-2FB13A6736DD}" cxnId="{5F3F7F92-4616-4962-894E-B2736B5EC342}" type="parTrans">
      <dgm:prSet/>
      <dgm:spPr/>
      <dgm:t>
        <a:bodyPr/>
        <a:lstStyle/>
        <a:p>
          <a:endParaRPr lang="zh-CN" altLang="en-US" sz="2400"/>
        </a:p>
      </dgm:t>
    </dgm:pt>
    <dgm:pt modelId="{CDE82FFE-AD03-4DD1-AECB-CD70801D911C}" cxnId="{5F3F7F92-4616-4962-894E-B2736B5EC342}" type="sibTrans">
      <dgm:prSet/>
      <dgm:spPr/>
      <dgm:t>
        <a:bodyPr/>
        <a:lstStyle/>
        <a:p>
          <a:endParaRPr lang="zh-CN" altLang="en-US" sz="2400"/>
        </a:p>
      </dgm:t>
    </dgm:pt>
    <dgm:pt modelId="{698F360B-F1E3-41C1-8ECF-5DADE5B322B2}">
      <dgm:prSet custT="1"/>
      <dgm:spPr/>
      <dgm:t>
        <a:bodyPr/>
        <a:lstStyle/>
        <a:p>
          <a:r>
            <a:rPr lang="zh-CN" altLang="en-US" sz="2000" dirty="0">
              <a:solidFill>
                <a:schemeClr val="tx1"/>
              </a:solidFill>
            </a:rPr>
            <a:t>各项生产指标、环境变化趋势分析及报警</a:t>
          </a:r>
          <a:endParaRPr lang="en-US" altLang="zh-CN" sz="2000" dirty="0">
            <a:solidFill>
              <a:schemeClr val="tx1"/>
            </a:solidFill>
          </a:endParaRPr>
        </a:p>
      </dgm:t>
    </dgm:pt>
    <dgm:pt modelId="{EEC79EC7-9870-486D-8FFC-537B3D6368A4}" cxnId="{240D370A-6193-4095-A787-A648A45EB3A3}" type="parTrans">
      <dgm:prSet/>
      <dgm:spPr/>
      <dgm:t>
        <a:bodyPr/>
        <a:lstStyle/>
        <a:p>
          <a:endParaRPr lang="zh-CN" altLang="en-US" sz="2400"/>
        </a:p>
      </dgm:t>
    </dgm:pt>
    <dgm:pt modelId="{3D110745-DF79-485A-A0EB-B38483D5AB66}" cxnId="{240D370A-6193-4095-A787-A648A45EB3A3}" type="sibTrans">
      <dgm:prSet/>
      <dgm:spPr/>
      <dgm:t>
        <a:bodyPr/>
        <a:lstStyle/>
        <a:p>
          <a:endParaRPr lang="zh-CN" altLang="en-US" sz="2400"/>
        </a:p>
      </dgm:t>
    </dgm:pt>
    <dgm:pt modelId="{76B9AC78-1C4A-4A8E-938D-C2B2BB8CE8BA}">
      <dgm:prSet custT="1"/>
      <dgm:spPr/>
      <dgm:t>
        <a:bodyPr/>
        <a:lstStyle/>
        <a:p>
          <a:r>
            <a:rPr lang="zh-CN" altLang="en-US" sz="2000" b="1" dirty="0">
              <a:solidFill>
                <a:schemeClr val="tx1"/>
              </a:solidFill>
              <a:effectLst/>
              <a:latin typeface="+mn-ea"/>
              <a:ea typeface="+mn-ea"/>
            </a:rPr>
            <a:t>报表与数据统计分析</a:t>
          </a:r>
          <a:endParaRPr lang="en-US" altLang="zh-CN" sz="2000" b="1" dirty="0">
            <a:solidFill>
              <a:schemeClr val="tx1"/>
            </a:solidFill>
            <a:effectLst/>
            <a:latin typeface="+mn-ea"/>
            <a:ea typeface="+mn-ea"/>
          </a:endParaRPr>
        </a:p>
      </dgm:t>
    </dgm:pt>
    <dgm:pt modelId="{ABE01163-8CA6-4428-9515-F2A60599D4AF}" cxnId="{C475CBF3-01C5-45E0-AA4A-F51ED282F5B7}" type="parTrans">
      <dgm:prSet/>
      <dgm:spPr/>
      <dgm:t>
        <a:bodyPr/>
        <a:lstStyle/>
        <a:p>
          <a:endParaRPr lang="zh-CN" altLang="en-US" sz="2400"/>
        </a:p>
      </dgm:t>
    </dgm:pt>
    <dgm:pt modelId="{7B74A1E0-4C8F-432A-A7E3-7C587E5A91E3}" cxnId="{C475CBF3-01C5-45E0-AA4A-F51ED282F5B7}" type="sibTrans">
      <dgm:prSet/>
      <dgm:spPr/>
      <dgm:t>
        <a:bodyPr/>
        <a:lstStyle/>
        <a:p>
          <a:endParaRPr lang="zh-CN" altLang="en-US" sz="2400"/>
        </a:p>
      </dgm:t>
    </dgm:pt>
    <dgm:pt modelId="{69D605E2-859B-423A-8045-306DC7F0D6FE}">
      <dgm:prSet custT="1"/>
      <dgm:spPr/>
      <dgm:t>
        <a:bodyPr/>
        <a:lstStyle/>
        <a:p>
          <a:r>
            <a:rPr lang="zh-CN" altLang="en-US" sz="2000" dirty="0">
              <a:solidFill>
                <a:schemeClr val="tx1"/>
              </a:solidFill>
            </a:rPr>
            <a:t>设备历史数据展现、问题回溯</a:t>
          </a:r>
          <a:endParaRPr lang="en-US" altLang="zh-CN" sz="2000" dirty="0">
            <a:solidFill>
              <a:schemeClr val="tx1"/>
            </a:solidFill>
          </a:endParaRPr>
        </a:p>
      </dgm:t>
    </dgm:pt>
    <dgm:pt modelId="{164E8D34-756E-4EE9-8322-6244E0D5C492}" cxnId="{8F855C3D-112D-46A7-8C47-A6A01E190691}" type="parTrans">
      <dgm:prSet/>
      <dgm:spPr/>
      <dgm:t>
        <a:bodyPr/>
        <a:lstStyle/>
        <a:p>
          <a:endParaRPr lang="zh-CN" altLang="en-US" sz="2400"/>
        </a:p>
      </dgm:t>
    </dgm:pt>
    <dgm:pt modelId="{52C45E75-0D70-45CB-876D-6DAA8369DD78}" cxnId="{8F855C3D-112D-46A7-8C47-A6A01E190691}" type="sibTrans">
      <dgm:prSet/>
      <dgm:spPr/>
      <dgm:t>
        <a:bodyPr/>
        <a:lstStyle/>
        <a:p>
          <a:endParaRPr lang="zh-CN" altLang="en-US" sz="2400"/>
        </a:p>
      </dgm:t>
    </dgm:pt>
    <dgm:pt modelId="{AFAFD46E-E625-460D-BB3E-1147369F75C3}" type="pres">
      <dgm:prSet presAssocID="{E5744110-4784-427A-ABBF-7CF85A4E1CEC}" presName="Name0" presStyleCnt="0">
        <dgm:presLayoutVars>
          <dgm:dir/>
          <dgm:animLvl val="lvl"/>
          <dgm:resizeHandles val="exact"/>
        </dgm:presLayoutVars>
      </dgm:prSet>
      <dgm:spPr/>
    </dgm:pt>
    <dgm:pt modelId="{A376B6B3-9241-4FCB-9BD0-87B0E4350B54}" type="pres">
      <dgm:prSet presAssocID="{0BEE0072-F898-4000-9FB0-796085B5FCF1}" presName="linNode" presStyleCnt="0"/>
      <dgm:spPr/>
    </dgm:pt>
    <dgm:pt modelId="{088F5F20-7CD1-4ED1-AA5B-8EBE300454E2}" type="pres">
      <dgm:prSet presAssocID="{0BEE0072-F898-4000-9FB0-796085B5FCF1}" presName="parentText" presStyleLbl="node1" presStyleIdx="0" presStyleCnt="5" custScaleX="76350">
        <dgm:presLayoutVars>
          <dgm:chMax val="1"/>
          <dgm:bulletEnabled val="1"/>
        </dgm:presLayoutVars>
      </dgm:prSet>
      <dgm:spPr/>
    </dgm:pt>
    <dgm:pt modelId="{06C4E88A-E88B-4197-87AC-1AF3D9FF0E8D}" type="pres">
      <dgm:prSet presAssocID="{0BEE0072-F898-4000-9FB0-796085B5FCF1}" presName="descendantText" presStyleLbl="alignAccFollowNode1" presStyleIdx="0" presStyleCnt="5">
        <dgm:presLayoutVars>
          <dgm:bulletEnabled val="1"/>
        </dgm:presLayoutVars>
      </dgm:prSet>
      <dgm:spPr/>
    </dgm:pt>
    <dgm:pt modelId="{E3BDE2F1-3292-4F09-A82C-F7AB6B06D6BC}" type="pres">
      <dgm:prSet presAssocID="{E7FF0394-8B50-4BC3-A21D-53117E2FADF1}" presName="sp" presStyleCnt="0"/>
      <dgm:spPr/>
    </dgm:pt>
    <dgm:pt modelId="{252D0C51-EDF7-476B-B3EE-4C55E0108047}" type="pres">
      <dgm:prSet presAssocID="{466D8F75-893B-4BB4-BBD3-C2F87A0BF18A}" presName="linNode" presStyleCnt="0"/>
      <dgm:spPr/>
    </dgm:pt>
    <dgm:pt modelId="{28455D7B-0752-4AE7-92A3-38311DEA3214}" type="pres">
      <dgm:prSet presAssocID="{466D8F75-893B-4BB4-BBD3-C2F87A0BF18A}" presName="parentText" presStyleLbl="node1" presStyleIdx="1" presStyleCnt="5" custScaleX="76501">
        <dgm:presLayoutVars>
          <dgm:chMax val="1"/>
          <dgm:bulletEnabled val="1"/>
        </dgm:presLayoutVars>
      </dgm:prSet>
      <dgm:spPr/>
    </dgm:pt>
    <dgm:pt modelId="{FEFC6CEC-A4D2-4DA0-841F-99D4A497EBCE}" type="pres">
      <dgm:prSet presAssocID="{466D8F75-893B-4BB4-BBD3-C2F87A0BF18A}" presName="descendantText" presStyleLbl="alignAccFollowNode1" presStyleIdx="1" presStyleCnt="5">
        <dgm:presLayoutVars>
          <dgm:bulletEnabled val="1"/>
        </dgm:presLayoutVars>
      </dgm:prSet>
      <dgm:spPr/>
    </dgm:pt>
    <dgm:pt modelId="{12451549-4FDD-4C27-8CDA-617DBC331935}" type="pres">
      <dgm:prSet presAssocID="{4626BB58-5758-4904-9939-27D2F3DA102A}" presName="sp" presStyleCnt="0"/>
      <dgm:spPr/>
    </dgm:pt>
    <dgm:pt modelId="{0AA62106-F9AC-487C-8524-BE7E8B70AF49}" type="pres">
      <dgm:prSet presAssocID="{3F949A6C-D4D3-4A1F-96AE-53EEE7C11527}" presName="linNode" presStyleCnt="0"/>
      <dgm:spPr/>
    </dgm:pt>
    <dgm:pt modelId="{26275BF7-B081-4838-BE02-A15638626DF1}" type="pres">
      <dgm:prSet presAssocID="{3F949A6C-D4D3-4A1F-96AE-53EEE7C11527}" presName="parentText" presStyleLbl="node1" presStyleIdx="2" presStyleCnt="5" custScaleX="76501">
        <dgm:presLayoutVars>
          <dgm:chMax val="1"/>
          <dgm:bulletEnabled val="1"/>
        </dgm:presLayoutVars>
      </dgm:prSet>
      <dgm:spPr/>
    </dgm:pt>
    <dgm:pt modelId="{EA28E45C-11F8-41DB-985B-0942BAB5AE93}" type="pres">
      <dgm:prSet presAssocID="{3F949A6C-D4D3-4A1F-96AE-53EEE7C11527}" presName="descendantText" presStyleLbl="alignAccFollowNode1" presStyleIdx="2" presStyleCnt="5">
        <dgm:presLayoutVars>
          <dgm:bulletEnabled val="1"/>
        </dgm:presLayoutVars>
      </dgm:prSet>
      <dgm:spPr/>
    </dgm:pt>
    <dgm:pt modelId="{163F993D-0E62-41D1-B0E5-704F3104B065}" type="pres">
      <dgm:prSet presAssocID="{F027815D-D7F5-4E1E-BAD0-5ECBCC1C51B3}" presName="sp" presStyleCnt="0"/>
      <dgm:spPr/>
    </dgm:pt>
    <dgm:pt modelId="{81A5047F-5A39-47F8-9471-6863AFA1483C}" type="pres">
      <dgm:prSet presAssocID="{0BAD9FF7-124A-4AFC-890B-78A73865746B}" presName="linNode" presStyleCnt="0"/>
      <dgm:spPr/>
    </dgm:pt>
    <dgm:pt modelId="{3B18691C-CBDF-4784-815A-834D22F7D943}" type="pres">
      <dgm:prSet presAssocID="{0BAD9FF7-124A-4AFC-890B-78A73865746B}" presName="parentText" presStyleLbl="node1" presStyleIdx="3" presStyleCnt="5" custScaleX="76501">
        <dgm:presLayoutVars>
          <dgm:chMax val="1"/>
          <dgm:bulletEnabled val="1"/>
        </dgm:presLayoutVars>
      </dgm:prSet>
      <dgm:spPr/>
    </dgm:pt>
    <dgm:pt modelId="{F4D65D76-925C-4913-B955-FDD9B662D10D}" type="pres">
      <dgm:prSet presAssocID="{0BAD9FF7-124A-4AFC-890B-78A73865746B}" presName="descendantText" presStyleLbl="alignAccFollowNode1" presStyleIdx="3" presStyleCnt="5">
        <dgm:presLayoutVars>
          <dgm:bulletEnabled val="1"/>
        </dgm:presLayoutVars>
      </dgm:prSet>
      <dgm:spPr/>
    </dgm:pt>
    <dgm:pt modelId="{2250416C-B189-4AA1-A668-F486F5B6D7B6}" type="pres">
      <dgm:prSet presAssocID="{CDE82FFE-AD03-4DD1-AECB-CD70801D911C}" presName="sp" presStyleCnt="0"/>
      <dgm:spPr/>
    </dgm:pt>
    <dgm:pt modelId="{94B67E2B-34A4-4AEE-8F7D-ABBF9B5889CE}" type="pres">
      <dgm:prSet presAssocID="{76B9AC78-1C4A-4A8E-938D-C2B2BB8CE8BA}" presName="linNode" presStyleCnt="0"/>
      <dgm:spPr/>
    </dgm:pt>
    <dgm:pt modelId="{665C9134-8E09-4AB9-A3AA-E1AA6DAB0FE5}" type="pres">
      <dgm:prSet presAssocID="{76B9AC78-1C4A-4A8E-938D-C2B2BB8CE8BA}" presName="parentText" presStyleLbl="node1" presStyleIdx="4" presStyleCnt="5" custScaleX="76501">
        <dgm:presLayoutVars>
          <dgm:chMax val="1"/>
          <dgm:bulletEnabled val="1"/>
        </dgm:presLayoutVars>
      </dgm:prSet>
      <dgm:spPr/>
    </dgm:pt>
    <dgm:pt modelId="{28BD3AA7-FF8A-4639-9E16-4F121C22CDD8}" type="pres">
      <dgm:prSet presAssocID="{76B9AC78-1C4A-4A8E-938D-C2B2BB8CE8BA}" presName="descendantText" presStyleLbl="alignAccFollowNode1" presStyleIdx="4" presStyleCnt="5">
        <dgm:presLayoutVars>
          <dgm:bulletEnabled val="1"/>
        </dgm:presLayoutVars>
      </dgm:prSet>
      <dgm:spPr/>
    </dgm:pt>
  </dgm:ptLst>
  <dgm:cxnLst>
    <dgm:cxn modelId="{A506DA03-2008-413E-A7C0-AE379A59C2F1}" type="presOf" srcId="{0BEE0072-F898-4000-9FB0-796085B5FCF1}" destId="{088F5F20-7CD1-4ED1-AA5B-8EBE300454E2}" srcOrd="0" destOrd="0" presId="urn:microsoft.com/office/officeart/2005/8/layout/vList5"/>
    <dgm:cxn modelId="{123C2A07-E7D9-4B38-8129-E9F257FFF98B}" srcId="{3F949A6C-D4D3-4A1F-96AE-53EEE7C11527}" destId="{24C9D346-7F62-4E4D-959E-63357D33478F}" srcOrd="0" destOrd="0" parTransId="{B7C113C4-16D3-45BF-88BC-32EB6202B138}" sibTransId="{7B604D95-96AD-47AF-AD2C-D9310FC06021}"/>
    <dgm:cxn modelId="{240D370A-6193-4095-A787-A648A45EB3A3}" srcId="{0BAD9FF7-124A-4AFC-890B-78A73865746B}" destId="{698F360B-F1E3-41C1-8ECF-5DADE5B322B2}" srcOrd="0" destOrd="0" parTransId="{EEC79EC7-9870-486D-8FFC-537B3D6368A4}" sibTransId="{3D110745-DF79-485A-A0EB-B38483D5AB66}"/>
    <dgm:cxn modelId="{BFE7E70B-0976-4CF1-B853-C19C02B8488F}" type="presOf" srcId="{3F949A6C-D4D3-4A1F-96AE-53EEE7C11527}" destId="{26275BF7-B081-4838-BE02-A15638626DF1}" srcOrd="0" destOrd="0" presId="urn:microsoft.com/office/officeart/2005/8/layout/vList5"/>
    <dgm:cxn modelId="{58351112-1630-438D-9B77-417004800AEC}" type="presOf" srcId="{9B5E959F-F7A6-4E36-B579-D74969CAC722}" destId="{FEFC6CEC-A4D2-4DA0-841F-99D4A497EBCE}" srcOrd="0" destOrd="0" presId="urn:microsoft.com/office/officeart/2005/8/layout/vList5"/>
    <dgm:cxn modelId="{02E08F1B-C904-46A9-AD8A-23F825E5B3B0}" type="presOf" srcId="{EC9D88CF-BCBB-4B39-9061-E24AA86AB682}" destId="{06C4E88A-E88B-4197-87AC-1AF3D9FF0E8D}" srcOrd="0" destOrd="0" presId="urn:microsoft.com/office/officeart/2005/8/layout/vList5"/>
    <dgm:cxn modelId="{8F855C3D-112D-46A7-8C47-A6A01E190691}" srcId="{76B9AC78-1C4A-4A8E-938D-C2B2BB8CE8BA}" destId="{69D605E2-859B-423A-8045-306DC7F0D6FE}" srcOrd="0" destOrd="0" parTransId="{164E8D34-756E-4EE9-8322-6244E0D5C492}" sibTransId="{52C45E75-0D70-45CB-876D-6DAA8369DD78}"/>
    <dgm:cxn modelId="{5D280340-DA4F-4831-B1DE-36D963F37701}" srcId="{466D8F75-893B-4BB4-BBD3-C2F87A0BF18A}" destId="{9B5E959F-F7A6-4E36-B579-D74969CAC722}" srcOrd="0" destOrd="0" parTransId="{9F160DAD-5B32-4E23-BE11-47FDAD7940E7}" sibTransId="{EDC668E4-6B93-498E-A0D6-5C55C3D0338B}"/>
    <dgm:cxn modelId="{5125E670-0BE9-4429-92D8-051884D89117}" srcId="{E5744110-4784-427A-ABBF-7CF85A4E1CEC}" destId="{3F949A6C-D4D3-4A1F-96AE-53EEE7C11527}" srcOrd="2" destOrd="0" parTransId="{238E8474-9EA3-4E8D-B695-F8EC37173D8D}" sibTransId="{F027815D-D7F5-4E1E-BAD0-5ECBCC1C51B3}"/>
    <dgm:cxn modelId="{F9ABC78B-2E6E-490C-8A21-36C919354056}" type="presOf" srcId="{466D8F75-893B-4BB4-BBD3-C2F87A0BF18A}" destId="{28455D7B-0752-4AE7-92A3-38311DEA3214}" srcOrd="0" destOrd="0" presId="urn:microsoft.com/office/officeart/2005/8/layout/vList5"/>
    <dgm:cxn modelId="{D4FCA190-A1D7-4E80-9A13-8F7F8AAB42F2}" type="presOf" srcId="{E5744110-4784-427A-ABBF-7CF85A4E1CEC}" destId="{AFAFD46E-E625-460D-BB3E-1147369F75C3}" srcOrd="0" destOrd="0" presId="urn:microsoft.com/office/officeart/2005/8/layout/vList5"/>
    <dgm:cxn modelId="{5F3F7F92-4616-4962-894E-B2736B5EC342}" srcId="{E5744110-4784-427A-ABBF-7CF85A4E1CEC}" destId="{0BAD9FF7-124A-4AFC-890B-78A73865746B}" srcOrd="3" destOrd="0" parTransId="{470C9E3D-FE1A-40A8-9CDD-2FB13A6736DD}" sibTransId="{CDE82FFE-AD03-4DD1-AECB-CD70801D911C}"/>
    <dgm:cxn modelId="{45268F95-0EE5-4EE4-AE07-62D7D719414E}" srcId="{E5744110-4784-427A-ABBF-7CF85A4E1CEC}" destId="{0BEE0072-F898-4000-9FB0-796085B5FCF1}" srcOrd="0" destOrd="0" parTransId="{F38E6297-28A1-40B3-922D-BAEF828067F8}" sibTransId="{E7FF0394-8B50-4BC3-A21D-53117E2FADF1}"/>
    <dgm:cxn modelId="{8FB4EA9E-829E-445E-886F-D16E72AE6C6F}" type="presOf" srcId="{24C9D346-7F62-4E4D-959E-63357D33478F}" destId="{EA28E45C-11F8-41DB-985B-0942BAB5AE93}" srcOrd="0" destOrd="0" presId="urn:microsoft.com/office/officeart/2005/8/layout/vList5"/>
    <dgm:cxn modelId="{E4ED3AA8-4ED1-44DA-A0CB-1BC411FF6E74}" type="presOf" srcId="{0BAD9FF7-124A-4AFC-890B-78A73865746B}" destId="{3B18691C-CBDF-4784-815A-834D22F7D943}" srcOrd="0" destOrd="0" presId="urn:microsoft.com/office/officeart/2005/8/layout/vList5"/>
    <dgm:cxn modelId="{5D1C81AE-B5A6-4B10-B17E-67917AFA59E8}" srcId="{E5744110-4784-427A-ABBF-7CF85A4E1CEC}" destId="{466D8F75-893B-4BB4-BBD3-C2F87A0BF18A}" srcOrd="1" destOrd="0" parTransId="{E718C17D-9D9F-490D-8F95-FB13B987D081}" sibTransId="{4626BB58-5758-4904-9939-27D2F3DA102A}"/>
    <dgm:cxn modelId="{9705AEC7-C78F-45AC-B506-6D36B4D01F03}" srcId="{0BEE0072-F898-4000-9FB0-796085B5FCF1}" destId="{EC9D88CF-BCBB-4B39-9061-E24AA86AB682}" srcOrd="0" destOrd="0" parTransId="{695AB001-3844-4A3B-9A41-522DEF586AE3}" sibTransId="{6ABF1299-5660-460F-91DE-EB52C57D856B}"/>
    <dgm:cxn modelId="{B4D34BCB-0B0D-49D7-BDAD-1D932CF477D2}" type="presOf" srcId="{698F360B-F1E3-41C1-8ECF-5DADE5B322B2}" destId="{F4D65D76-925C-4913-B955-FDD9B662D10D}" srcOrd="0" destOrd="0" presId="urn:microsoft.com/office/officeart/2005/8/layout/vList5"/>
    <dgm:cxn modelId="{A4639FEF-ACF8-4488-9432-8235CF18116B}" type="presOf" srcId="{76B9AC78-1C4A-4A8E-938D-C2B2BB8CE8BA}" destId="{665C9134-8E09-4AB9-A3AA-E1AA6DAB0FE5}" srcOrd="0" destOrd="0" presId="urn:microsoft.com/office/officeart/2005/8/layout/vList5"/>
    <dgm:cxn modelId="{1F8060F0-2EE3-4E20-9A88-92765C9F3CF9}" type="presOf" srcId="{69D605E2-859B-423A-8045-306DC7F0D6FE}" destId="{28BD3AA7-FF8A-4639-9E16-4F121C22CDD8}" srcOrd="0" destOrd="0" presId="urn:microsoft.com/office/officeart/2005/8/layout/vList5"/>
    <dgm:cxn modelId="{C475CBF3-01C5-45E0-AA4A-F51ED282F5B7}" srcId="{E5744110-4784-427A-ABBF-7CF85A4E1CEC}" destId="{76B9AC78-1C4A-4A8E-938D-C2B2BB8CE8BA}" srcOrd="4" destOrd="0" parTransId="{ABE01163-8CA6-4428-9515-F2A60599D4AF}" sibTransId="{7B74A1E0-4C8F-432A-A7E3-7C587E5A91E3}"/>
    <dgm:cxn modelId="{21EF8F8B-203B-41A8-93EB-C85B3B9CB6A2}" type="presParOf" srcId="{AFAFD46E-E625-460D-BB3E-1147369F75C3}" destId="{A376B6B3-9241-4FCB-9BD0-87B0E4350B54}" srcOrd="0" destOrd="0" presId="urn:microsoft.com/office/officeart/2005/8/layout/vList5"/>
    <dgm:cxn modelId="{27892D91-65A7-4848-847D-8AF62EDE8612}" type="presParOf" srcId="{A376B6B3-9241-4FCB-9BD0-87B0E4350B54}" destId="{088F5F20-7CD1-4ED1-AA5B-8EBE300454E2}" srcOrd="0" destOrd="0" presId="urn:microsoft.com/office/officeart/2005/8/layout/vList5"/>
    <dgm:cxn modelId="{F196129C-816A-4D32-B953-4DB2A16A419E}" type="presParOf" srcId="{A376B6B3-9241-4FCB-9BD0-87B0E4350B54}" destId="{06C4E88A-E88B-4197-87AC-1AF3D9FF0E8D}" srcOrd="1" destOrd="0" presId="urn:microsoft.com/office/officeart/2005/8/layout/vList5"/>
    <dgm:cxn modelId="{2DA38CFB-1EE6-470E-B6D3-AEBEC643D065}" type="presParOf" srcId="{AFAFD46E-E625-460D-BB3E-1147369F75C3}" destId="{E3BDE2F1-3292-4F09-A82C-F7AB6B06D6BC}" srcOrd="1" destOrd="0" presId="urn:microsoft.com/office/officeart/2005/8/layout/vList5"/>
    <dgm:cxn modelId="{ADDC8DEB-C52D-45DC-A70E-6716079E5A5C}" type="presParOf" srcId="{AFAFD46E-E625-460D-BB3E-1147369F75C3}" destId="{252D0C51-EDF7-476B-B3EE-4C55E0108047}" srcOrd="2" destOrd="0" presId="urn:microsoft.com/office/officeart/2005/8/layout/vList5"/>
    <dgm:cxn modelId="{808343C3-E95F-4AF9-87D1-4CEB7228D599}" type="presParOf" srcId="{252D0C51-EDF7-476B-B3EE-4C55E0108047}" destId="{28455D7B-0752-4AE7-92A3-38311DEA3214}" srcOrd="0" destOrd="0" presId="urn:microsoft.com/office/officeart/2005/8/layout/vList5"/>
    <dgm:cxn modelId="{E7E04EB0-B2B9-4FD4-8A2B-738420224CE9}" type="presParOf" srcId="{252D0C51-EDF7-476B-B3EE-4C55E0108047}" destId="{FEFC6CEC-A4D2-4DA0-841F-99D4A497EBCE}" srcOrd="1" destOrd="0" presId="urn:microsoft.com/office/officeart/2005/8/layout/vList5"/>
    <dgm:cxn modelId="{A851F362-F0D4-47F8-B71B-F79F095354D2}" type="presParOf" srcId="{AFAFD46E-E625-460D-BB3E-1147369F75C3}" destId="{12451549-4FDD-4C27-8CDA-617DBC331935}" srcOrd="3" destOrd="0" presId="urn:microsoft.com/office/officeart/2005/8/layout/vList5"/>
    <dgm:cxn modelId="{E4EDF0A8-8880-4F84-9FB2-FB639AB59B4D}" type="presParOf" srcId="{AFAFD46E-E625-460D-BB3E-1147369F75C3}" destId="{0AA62106-F9AC-487C-8524-BE7E8B70AF49}" srcOrd="4" destOrd="0" presId="urn:microsoft.com/office/officeart/2005/8/layout/vList5"/>
    <dgm:cxn modelId="{AFCC40C9-73AC-4A99-B219-5A90B23368B3}" type="presParOf" srcId="{0AA62106-F9AC-487C-8524-BE7E8B70AF49}" destId="{26275BF7-B081-4838-BE02-A15638626DF1}" srcOrd="0" destOrd="0" presId="urn:microsoft.com/office/officeart/2005/8/layout/vList5"/>
    <dgm:cxn modelId="{DB677794-285E-4EDC-9F5D-BBC150A85236}" type="presParOf" srcId="{0AA62106-F9AC-487C-8524-BE7E8B70AF49}" destId="{EA28E45C-11F8-41DB-985B-0942BAB5AE93}" srcOrd="1" destOrd="0" presId="urn:microsoft.com/office/officeart/2005/8/layout/vList5"/>
    <dgm:cxn modelId="{6B8E5B10-CBE6-4D96-9784-05BC9486918D}" type="presParOf" srcId="{AFAFD46E-E625-460D-BB3E-1147369F75C3}" destId="{163F993D-0E62-41D1-B0E5-704F3104B065}" srcOrd="5" destOrd="0" presId="urn:microsoft.com/office/officeart/2005/8/layout/vList5"/>
    <dgm:cxn modelId="{F1ADC4B0-6D80-492C-BCBC-2B3FA1C3E213}" type="presParOf" srcId="{AFAFD46E-E625-460D-BB3E-1147369F75C3}" destId="{81A5047F-5A39-47F8-9471-6863AFA1483C}" srcOrd="6" destOrd="0" presId="urn:microsoft.com/office/officeart/2005/8/layout/vList5"/>
    <dgm:cxn modelId="{1A14A2B7-55BA-4094-8C94-0A029096981E}" type="presParOf" srcId="{81A5047F-5A39-47F8-9471-6863AFA1483C}" destId="{3B18691C-CBDF-4784-815A-834D22F7D943}" srcOrd="0" destOrd="0" presId="urn:microsoft.com/office/officeart/2005/8/layout/vList5"/>
    <dgm:cxn modelId="{0853B147-3521-4497-B858-D2892F31C972}" type="presParOf" srcId="{81A5047F-5A39-47F8-9471-6863AFA1483C}" destId="{F4D65D76-925C-4913-B955-FDD9B662D10D}" srcOrd="1" destOrd="0" presId="urn:microsoft.com/office/officeart/2005/8/layout/vList5"/>
    <dgm:cxn modelId="{7868F730-74A7-4E7F-80AF-91ED8EDC64E0}" type="presParOf" srcId="{AFAFD46E-E625-460D-BB3E-1147369F75C3}" destId="{2250416C-B189-4AA1-A668-F486F5B6D7B6}" srcOrd="7" destOrd="0" presId="urn:microsoft.com/office/officeart/2005/8/layout/vList5"/>
    <dgm:cxn modelId="{BFB41B78-3B4A-4271-9BD8-ED9A36201E70}" type="presParOf" srcId="{AFAFD46E-E625-460D-BB3E-1147369F75C3}" destId="{94B67E2B-34A4-4AEE-8F7D-ABBF9B5889CE}" srcOrd="8" destOrd="0" presId="urn:microsoft.com/office/officeart/2005/8/layout/vList5"/>
    <dgm:cxn modelId="{18231A29-D053-4588-BCD3-06846CFA13E4}" type="presParOf" srcId="{94B67E2B-34A4-4AEE-8F7D-ABBF9B5889CE}" destId="{665C9134-8E09-4AB9-A3AA-E1AA6DAB0FE5}" srcOrd="0" destOrd="0" presId="urn:microsoft.com/office/officeart/2005/8/layout/vList5"/>
    <dgm:cxn modelId="{C2D4EE2E-22D7-4D71-B3F2-868961EEFD57}" type="presParOf" srcId="{94B67E2B-34A4-4AEE-8F7D-ABBF9B5889CE}" destId="{28BD3AA7-FF8A-4639-9E16-4F121C22CDD8}"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EBB55F-51F3-4DE3-8E27-830126420851}" type="doc">
      <dgm:prSet loTypeId="urn:microsoft.com/office/officeart/2005/8/layout/hProcess11" loCatId="process" qsTypeId="urn:microsoft.com/office/officeart/2005/8/quickstyle/3d7" qsCatId="3D" csTypeId="urn:microsoft.com/office/officeart/2005/8/colors/accent1_2" csCatId="accent1" phldr="1"/>
      <dgm:spPr/>
    </dgm:pt>
    <dgm:pt modelId="{26F8AED4-303E-4BD5-B3E9-55FC1B9146E6}">
      <dgm:prSet phldrT="[文本]" custT="1"/>
      <dgm:spPr/>
      <dgm:t>
        <a:bodyPr/>
        <a:lstStyle/>
        <a:p>
          <a:r>
            <a:rPr lang="en-US" altLang="zh-CN" sz="1800" dirty="0"/>
            <a:t>2023</a:t>
          </a:r>
          <a:r>
            <a:rPr lang="zh-CN" altLang="en-US" sz="1800" dirty="0"/>
            <a:t>年</a:t>
          </a:r>
          <a:r>
            <a:rPr lang="en-US" altLang="zh-CN" sz="1800" dirty="0"/>
            <a:t>1</a:t>
          </a:r>
          <a:r>
            <a:rPr lang="zh-CN" altLang="en-US" sz="1800" dirty="0"/>
            <a:t>月</a:t>
          </a:r>
          <a:endParaRPr lang="en-US" altLang="zh-CN" sz="1800" dirty="0"/>
        </a:p>
        <a:p>
          <a:r>
            <a:rPr lang="zh-CN" altLang="en-US" sz="1800" dirty="0"/>
            <a:t>研发启动</a:t>
          </a:r>
        </a:p>
      </dgm:t>
    </dgm:pt>
    <dgm:pt modelId="{BAA6C85F-E15C-4B68-B9D6-481DD6F55846}" cxnId="{351DF0A9-2D54-499D-BE6D-20813E6E56DC}" type="parTrans">
      <dgm:prSet/>
      <dgm:spPr/>
      <dgm:t>
        <a:bodyPr/>
        <a:lstStyle/>
        <a:p>
          <a:endParaRPr lang="zh-CN" altLang="en-US" sz="2800"/>
        </a:p>
      </dgm:t>
    </dgm:pt>
    <dgm:pt modelId="{DCF1AC27-1253-4699-A244-AD5EAADDAFAE}" cxnId="{351DF0A9-2D54-499D-BE6D-20813E6E56DC}" type="sibTrans">
      <dgm:prSet/>
      <dgm:spPr/>
      <dgm:t>
        <a:bodyPr/>
        <a:lstStyle/>
        <a:p>
          <a:endParaRPr lang="zh-CN" altLang="en-US" sz="2800"/>
        </a:p>
      </dgm:t>
    </dgm:pt>
    <dgm:pt modelId="{97001104-281F-4074-9ED4-25B72AA75FB4}">
      <dgm:prSet phldrT="[文本]" custT="1"/>
      <dgm:spPr/>
      <dgm:t>
        <a:bodyPr/>
        <a:lstStyle/>
        <a:p>
          <a:r>
            <a:rPr lang="en-US" altLang="zh-CN" sz="1800" dirty="0"/>
            <a:t>2023</a:t>
          </a:r>
          <a:r>
            <a:rPr lang="zh-CN" altLang="en-US" sz="1800" dirty="0"/>
            <a:t>年</a:t>
          </a:r>
          <a:r>
            <a:rPr lang="en-US" altLang="zh-CN" sz="1800" dirty="0"/>
            <a:t>3</a:t>
          </a:r>
          <a:r>
            <a:rPr lang="zh-CN" altLang="en-US" sz="1800" dirty="0"/>
            <a:t>月完</a:t>
          </a:r>
          <a:endParaRPr lang="en-US" altLang="zh-CN" sz="1800" dirty="0"/>
        </a:p>
        <a:p>
          <a:r>
            <a:rPr lang="zh-CN" altLang="en-US" sz="1800" dirty="0"/>
            <a:t>成一个场的内外部建模</a:t>
          </a:r>
        </a:p>
      </dgm:t>
    </dgm:pt>
    <dgm:pt modelId="{5535507F-B6D4-4596-801D-58C1D09421C5}" cxnId="{9DA1EFBB-D93C-47E8-ABE0-234596AE82E4}" type="parTrans">
      <dgm:prSet/>
      <dgm:spPr/>
      <dgm:t>
        <a:bodyPr/>
        <a:lstStyle/>
        <a:p>
          <a:endParaRPr lang="zh-CN" altLang="en-US" sz="2800"/>
        </a:p>
      </dgm:t>
    </dgm:pt>
    <dgm:pt modelId="{09E9EF9C-3C6D-4759-B6E8-97CAA0C18932}" cxnId="{9DA1EFBB-D93C-47E8-ABE0-234596AE82E4}" type="sibTrans">
      <dgm:prSet/>
      <dgm:spPr/>
      <dgm:t>
        <a:bodyPr/>
        <a:lstStyle/>
        <a:p>
          <a:endParaRPr lang="zh-CN" altLang="en-US" sz="2800"/>
        </a:p>
      </dgm:t>
    </dgm:pt>
    <dgm:pt modelId="{55B68087-BC4B-4211-A8D4-A1ABF8D70FF9}">
      <dgm:prSet phldrT="[文本]" custT="1"/>
      <dgm:spPr/>
      <dgm:t>
        <a:bodyPr/>
        <a:lstStyle/>
        <a:p>
          <a:r>
            <a:rPr lang="en-US" altLang="zh-CN" sz="1800" dirty="0"/>
            <a:t>2023</a:t>
          </a:r>
          <a:r>
            <a:rPr lang="zh-CN" altLang="en-US" sz="1800" dirty="0"/>
            <a:t>年</a:t>
          </a:r>
          <a:r>
            <a:rPr lang="en-US" altLang="zh-CN" sz="1800" dirty="0"/>
            <a:t>6</a:t>
          </a:r>
          <a:r>
            <a:rPr lang="zh-CN" altLang="en-US" sz="1800" dirty="0"/>
            <a:t>月</a:t>
          </a:r>
          <a:endParaRPr lang="en-US" altLang="zh-CN" sz="1800" dirty="0"/>
        </a:p>
        <a:p>
          <a:r>
            <a:rPr lang="zh-CN" altLang="en-US" sz="1800" dirty="0"/>
            <a:t>完成饲喂实时数据接入</a:t>
          </a:r>
        </a:p>
      </dgm:t>
    </dgm:pt>
    <dgm:pt modelId="{15B2F8CA-1B3E-45A1-B3D4-CE278FE1C5E3}" cxnId="{803A7B91-264A-44B0-8540-141FA867E65B}" type="parTrans">
      <dgm:prSet/>
      <dgm:spPr/>
      <dgm:t>
        <a:bodyPr/>
        <a:lstStyle/>
        <a:p>
          <a:endParaRPr lang="zh-CN" altLang="en-US" sz="2800"/>
        </a:p>
      </dgm:t>
    </dgm:pt>
    <dgm:pt modelId="{C2A81893-D1F4-44E4-B1D9-C10F73932835}" cxnId="{803A7B91-264A-44B0-8540-141FA867E65B}" type="sibTrans">
      <dgm:prSet/>
      <dgm:spPr/>
      <dgm:t>
        <a:bodyPr/>
        <a:lstStyle/>
        <a:p>
          <a:endParaRPr lang="zh-CN" altLang="en-US" sz="2800"/>
        </a:p>
      </dgm:t>
    </dgm:pt>
    <dgm:pt modelId="{58C13B50-E024-4E03-A732-B1E40C2CED3F}">
      <dgm:prSet phldrT="[文本]" custT="1"/>
      <dgm:spPr/>
      <dgm:t>
        <a:bodyPr/>
        <a:lstStyle/>
        <a:p>
          <a:r>
            <a:rPr lang="zh-CN" altLang="en-US" sz="1800" dirty="0"/>
            <a:t>功能持续增加</a:t>
          </a:r>
        </a:p>
      </dgm:t>
    </dgm:pt>
    <dgm:pt modelId="{0A4633B8-61FD-4017-8F34-7221E1912C8D}" cxnId="{6666208A-BE83-410A-8BE4-1716BECD57BA}" type="parTrans">
      <dgm:prSet/>
      <dgm:spPr/>
      <dgm:t>
        <a:bodyPr/>
        <a:lstStyle/>
        <a:p>
          <a:endParaRPr lang="zh-CN" altLang="en-US" sz="2800"/>
        </a:p>
      </dgm:t>
    </dgm:pt>
    <dgm:pt modelId="{1CF9DF93-2941-4A4D-8113-9F24F41B0321}" cxnId="{6666208A-BE83-410A-8BE4-1716BECD57BA}" type="sibTrans">
      <dgm:prSet/>
      <dgm:spPr/>
      <dgm:t>
        <a:bodyPr/>
        <a:lstStyle/>
        <a:p>
          <a:endParaRPr lang="zh-CN" altLang="en-US" sz="2800"/>
        </a:p>
      </dgm:t>
    </dgm:pt>
    <dgm:pt modelId="{10F3AD4E-60B3-4E29-9546-7FE27C626F09}">
      <dgm:prSet phldrT="[文本]" custT="1"/>
      <dgm:spPr/>
      <dgm:t>
        <a:bodyPr/>
        <a:lstStyle/>
        <a:p>
          <a:r>
            <a:rPr lang="en-US" altLang="zh-CN" sz="1800" dirty="0"/>
            <a:t>2023</a:t>
          </a:r>
          <a:r>
            <a:rPr lang="zh-CN" altLang="en-US" sz="1800" dirty="0"/>
            <a:t>年</a:t>
          </a:r>
          <a:r>
            <a:rPr lang="en-US" altLang="zh-CN" sz="1800" dirty="0"/>
            <a:t>4</a:t>
          </a:r>
          <a:r>
            <a:rPr lang="zh-CN" altLang="en-US" sz="1800" dirty="0"/>
            <a:t>月</a:t>
          </a:r>
          <a:endParaRPr lang="en-US" altLang="zh-CN" sz="1800" dirty="0"/>
        </a:p>
        <a:p>
          <a:r>
            <a:rPr lang="zh-CN" altLang="en-US" sz="1800" dirty="0"/>
            <a:t>完成环控实时数据接入</a:t>
          </a:r>
        </a:p>
      </dgm:t>
    </dgm:pt>
    <dgm:pt modelId="{BB2F4B62-0DA1-4760-B92A-7282F0EAF6E5}" cxnId="{FE3ACC87-AE01-410D-9256-AFA1AEE4E5E0}" type="parTrans">
      <dgm:prSet/>
      <dgm:spPr/>
      <dgm:t>
        <a:bodyPr/>
        <a:lstStyle/>
        <a:p>
          <a:endParaRPr lang="zh-CN" altLang="en-US" sz="1600"/>
        </a:p>
      </dgm:t>
    </dgm:pt>
    <dgm:pt modelId="{656BBA8C-ACA6-4BEB-B82F-66F22163CBC4}" cxnId="{FE3ACC87-AE01-410D-9256-AFA1AEE4E5E0}" type="sibTrans">
      <dgm:prSet/>
      <dgm:spPr/>
      <dgm:t>
        <a:bodyPr/>
        <a:lstStyle/>
        <a:p>
          <a:endParaRPr lang="zh-CN" altLang="en-US" sz="1600"/>
        </a:p>
      </dgm:t>
    </dgm:pt>
    <dgm:pt modelId="{13F9EAA1-3ABA-4FA9-99F9-320690A3AC48}" type="pres">
      <dgm:prSet presAssocID="{64EBB55F-51F3-4DE3-8E27-830126420851}" presName="Name0" presStyleCnt="0">
        <dgm:presLayoutVars>
          <dgm:dir/>
          <dgm:resizeHandles val="exact"/>
        </dgm:presLayoutVars>
      </dgm:prSet>
      <dgm:spPr/>
    </dgm:pt>
    <dgm:pt modelId="{DE44ADC0-F719-4F04-829F-09E2442A57D3}" type="pres">
      <dgm:prSet presAssocID="{64EBB55F-51F3-4DE3-8E27-830126420851}" presName="arrow" presStyleLbl="bgShp" presStyleIdx="0" presStyleCnt="1"/>
      <dgm:spPr/>
    </dgm:pt>
    <dgm:pt modelId="{CEB5FD1B-E2B7-441A-AA93-A7913DFE1096}" type="pres">
      <dgm:prSet presAssocID="{64EBB55F-51F3-4DE3-8E27-830126420851}" presName="points" presStyleCnt="0"/>
      <dgm:spPr/>
    </dgm:pt>
    <dgm:pt modelId="{BBCE25F3-29E4-49ED-8215-BD9CD17A8C58}" type="pres">
      <dgm:prSet presAssocID="{26F8AED4-303E-4BD5-B3E9-55FC1B9146E6}" presName="compositeA" presStyleCnt="0"/>
      <dgm:spPr/>
    </dgm:pt>
    <dgm:pt modelId="{5D995FCB-6937-42FC-9D82-AC1B7CFC347A}" type="pres">
      <dgm:prSet presAssocID="{26F8AED4-303E-4BD5-B3E9-55FC1B9146E6}" presName="textA" presStyleLbl="revTx" presStyleIdx="0" presStyleCnt="5">
        <dgm:presLayoutVars>
          <dgm:bulletEnabled val="1"/>
        </dgm:presLayoutVars>
      </dgm:prSet>
      <dgm:spPr/>
    </dgm:pt>
    <dgm:pt modelId="{4DAD97EE-1225-484B-BAD5-BF3CD5129B99}" type="pres">
      <dgm:prSet presAssocID="{26F8AED4-303E-4BD5-B3E9-55FC1B9146E6}" presName="circleA" presStyleLbl="node1" presStyleIdx="0" presStyleCnt="5"/>
      <dgm:spPr/>
    </dgm:pt>
    <dgm:pt modelId="{A38CBB40-D783-423F-8AC1-E9AB40F8D412}" type="pres">
      <dgm:prSet presAssocID="{26F8AED4-303E-4BD5-B3E9-55FC1B9146E6}" presName="spaceA" presStyleCnt="0"/>
      <dgm:spPr/>
    </dgm:pt>
    <dgm:pt modelId="{3F3DF6EC-419B-4CD2-A367-CC0EE571D12B}" type="pres">
      <dgm:prSet presAssocID="{DCF1AC27-1253-4699-A244-AD5EAADDAFAE}" presName="space" presStyleCnt="0"/>
      <dgm:spPr/>
    </dgm:pt>
    <dgm:pt modelId="{0CE242FE-EA2E-472C-88E6-2BB8D227420D}" type="pres">
      <dgm:prSet presAssocID="{97001104-281F-4074-9ED4-25B72AA75FB4}" presName="compositeB" presStyleCnt="0"/>
      <dgm:spPr/>
    </dgm:pt>
    <dgm:pt modelId="{2B88A62B-5487-488E-8A9F-13BDC052B842}" type="pres">
      <dgm:prSet presAssocID="{97001104-281F-4074-9ED4-25B72AA75FB4}" presName="textB" presStyleLbl="revTx" presStyleIdx="1" presStyleCnt="5">
        <dgm:presLayoutVars>
          <dgm:bulletEnabled val="1"/>
        </dgm:presLayoutVars>
      </dgm:prSet>
      <dgm:spPr/>
    </dgm:pt>
    <dgm:pt modelId="{2294E81A-032D-422E-BBB5-A586081D1157}" type="pres">
      <dgm:prSet presAssocID="{97001104-281F-4074-9ED4-25B72AA75FB4}" presName="circleB" presStyleLbl="node1" presStyleIdx="1" presStyleCnt="5"/>
      <dgm:spPr/>
    </dgm:pt>
    <dgm:pt modelId="{EAEB3407-AA72-41A2-8A1F-D4F9A75F0140}" type="pres">
      <dgm:prSet presAssocID="{97001104-281F-4074-9ED4-25B72AA75FB4}" presName="spaceB" presStyleCnt="0"/>
      <dgm:spPr/>
    </dgm:pt>
    <dgm:pt modelId="{3B1C1686-6214-4726-9238-AC12499CBD5C}" type="pres">
      <dgm:prSet presAssocID="{09E9EF9C-3C6D-4759-B6E8-97CAA0C18932}" presName="space" presStyleCnt="0"/>
      <dgm:spPr/>
    </dgm:pt>
    <dgm:pt modelId="{023B7E00-6D49-44C6-A17A-7821B568F26D}" type="pres">
      <dgm:prSet presAssocID="{10F3AD4E-60B3-4E29-9546-7FE27C626F09}" presName="compositeA" presStyleCnt="0"/>
      <dgm:spPr/>
    </dgm:pt>
    <dgm:pt modelId="{3CE7E251-13DF-4704-92B9-7C06881C5749}" type="pres">
      <dgm:prSet presAssocID="{10F3AD4E-60B3-4E29-9546-7FE27C626F09}" presName="textA" presStyleLbl="revTx" presStyleIdx="2" presStyleCnt="5">
        <dgm:presLayoutVars>
          <dgm:bulletEnabled val="1"/>
        </dgm:presLayoutVars>
      </dgm:prSet>
      <dgm:spPr/>
    </dgm:pt>
    <dgm:pt modelId="{7F62775F-00E4-4643-9978-F0322C57A4AD}" type="pres">
      <dgm:prSet presAssocID="{10F3AD4E-60B3-4E29-9546-7FE27C626F09}" presName="circleA" presStyleLbl="node1" presStyleIdx="2" presStyleCnt="5"/>
      <dgm:spPr/>
    </dgm:pt>
    <dgm:pt modelId="{DF2F4F90-5D14-414B-8938-0BAB3036F9DA}" type="pres">
      <dgm:prSet presAssocID="{10F3AD4E-60B3-4E29-9546-7FE27C626F09}" presName="spaceA" presStyleCnt="0"/>
      <dgm:spPr/>
    </dgm:pt>
    <dgm:pt modelId="{34B5D741-EF83-4666-BEAA-B114DFCCA709}" type="pres">
      <dgm:prSet presAssocID="{656BBA8C-ACA6-4BEB-B82F-66F22163CBC4}" presName="space" presStyleCnt="0"/>
      <dgm:spPr/>
    </dgm:pt>
    <dgm:pt modelId="{AF0F2C66-D8F2-42AF-9981-971A78E4BBFC}" type="pres">
      <dgm:prSet presAssocID="{55B68087-BC4B-4211-A8D4-A1ABF8D70FF9}" presName="compositeB" presStyleCnt="0"/>
      <dgm:spPr/>
    </dgm:pt>
    <dgm:pt modelId="{76E50559-F271-4354-A3FB-3FF85F752B92}" type="pres">
      <dgm:prSet presAssocID="{55B68087-BC4B-4211-A8D4-A1ABF8D70FF9}" presName="textB" presStyleLbl="revTx" presStyleIdx="3" presStyleCnt="5">
        <dgm:presLayoutVars>
          <dgm:bulletEnabled val="1"/>
        </dgm:presLayoutVars>
      </dgm:prSet>
      <dgm:spPr/>
    </dgm:pt>
    <dgm:pt modelId="{6E41EE59-7EA4-452E-B418-A306CD1CDA40}" type="pres">
      <dgm:prSet presAssocID="{55B68087-BC4B-4211-A8D4-A1ABF8D70FF9}" presName="circleB" presStyleLbl="node1" presStyleIdx="3" presStyleCnt="5"/>
      <dgm:spPr/>
    </dgm:pt>
    <dgm:pt modelId="{5EB3D597-7A36-4B7F-BD3D-36F74357B3A2}" type="pres">
      <dgm:prSet presAssocID="{55B68087-BC4B-4211-A8D4-A1ABF8D70FF9}" presName="spaceB" presStyleCnt="0"/>
      <dgm:spPr/>
    </dgm:pt>
    <dgm:pt modelId="{E1EC748E-305E-4065-94F9-289462E2783A}" type="pres">
      <dgm:prSet presAssocID="{C2A81893-D1F4-44E4-B1D9-C10F73932835}" presName="space" presStyleCnt="0"/>
      <dgm:spPr/>
    </dgm:pt>
    <dgm:pt modelId="{6C3AF1DA-7E7B-47FA-B12B-D54CB24464B6}" type="pres">
      <dgm:prSet presAssocID="{58C13B50-E024-4E03-A732-B1E40C2CED3F}" presName="compositeA" presStyleCnt="0"/>
      <dgm:spPr/>
    </dgm:pt>
    <dgm:pt modelId="{235D16A6-574E-4D2B-9E1F-0D6D517FFE3E}" type="pres">
      <dgm:prSet presAssocID="{58C13B50-E024-4E03-A732-B1E40C2CED3F}" presName="textA" presStyleLbl="revTx" presStyleIdx="4" presStyleCnt="5">
        <dgm:presLayoutVars>
          <dgm:bulletEnabled val="1"/>
        </dgm:presLayoutVars>
      </dgm:prSet>
      <dgm:spPr/>
    </dgm:pt>
    <dgm:pt modelId="{2B36992D-15C3-413C-8BB8-E2076ED2604D}" type="pres">
      <dgm:prSet presAssocID="{58C13B50-E024-4E03-A732-B1E40C2CED3F}" presName="circleA" presStyleLbl="node1" presStyleIdx="4" presStyleCnt="5"/>
      <dgm:spPr/>
    </dgm:pt>
    <dgm:pt modelId="{9C3B8064-26F3-4397-A36C-987DD086BB91}" type="pres">
      <dgm:prSet presAssocID="{58C13B50-E024-4E03-A732-B1E40C2CED3F}" presName="spaceA" presStyleCnt="0"/>
      <dgm:spPr/>
    </dgm:pt>
  </dgm:ptLst>
  <dgm:cxnLst>
    <dgm:cxn modelId="{51CCA06D-2EC8-4EF6-99B5-1BF689D33FD2}" type="presOf" srcId="{58C13B50-E024-4E03-A732-B1E40C2CED3F}" destId="{235D16A6-574E-4D2B-9E1F-0D6D517FFE3E}" srcOrd="0" destOrd="0" presId="urn:microsoft.com/office/officeart/2005/8/layout/hProcess11"/>
    <dgm:cxn modelId="{FE3ACC87-AE01-410D-9256-AFA1AEE4E5E0}" srcId="{64EBB55F-51F3-4DE3-8E27-830126420851}" destId="{10F3AD4E-60B3-4E29-9546-7FE27C626F09}" srcOrd="2" destOrd="0" parTransId="{BB2F4B62-0DA1-4760-B92A-7282F0EAF6E5}" sibTransId="{656BBA8C-ACA6-4BEB-B82F-66F22163CBC4}"/>
    <dgm:cxn modelId="{6666208A-BE83-410A-8BE4-1716BECD57BA}" srcId="{64EBB55F-51F3-4DE3-8E27-830126420851}" destId="{58C13B50-E024-4E03-A732-B1E40C2CED3F}" srcOrd="4" destOrd="0" parTransId="{0A4633B8-61FD-4017-8F34-7221E1912C8D}" sibTransId="{1CF9DF93-2941-4A4D-8113-9F24F41B0321}"/>
    <dgm:cxn modelId="{803A7B91-264A-44B0-8540-141FA867E65B}" srcId="{64EBB55F-51F3-4DE3-8E27-830126420851}" destId="{55B68087-BC4B-4211-A8D4-A1ABF8D70FF9}" srcOrd="3" destOrd="0" parTransId="{15B2F8CA-1B3E-45A1-B3D4-CE278FE1C5E3}" sibTransId="{C2A81893-D1F4-44E4-B1D9-C10F73932835}"/>
    <dgm:cxn modelId="{351DF0A9-2D54-499D-BE6D-20813E6E56DC}" srcId="{64EBB55F-51F3-4DE3-8E27-830126420851}" destId="{26F8AED4-303E-4BD5-B3E9-55FC1B9146E6}" srcOrd="0" destOrd="0" parTransId="{BAA6C85F-E15C-4B68-B9D6-481DD6F55846}" sibTransId="{DCF1AC27-1253-4699-A244-AD5EAADDAFAE}"/>
    <dgm:cxn modelId="{4C2751B1-1EFB-4D81-8F61-56161C6E5D2F}" type="presOf" srcId="{64EBB55F-51F3-4DE3-8E27-830126420851}" destId="{13F9EAA1-3ABA-4FA9-99F9-320690A3AC48}" srcOrd="0" destOrd="0" presId="urn:microsoft.com/office/officeart/2005/8/layout/hProcess11"/>
    <dgm:cxn modelId="{9DA1EFBB-D93C-47E8-ABE0-234596AE82E4}" srcId="{64EBB55F-51F3-4DE3-8E27-830126420851}" destId="{97001104-281F-4074-9ED4-25B72AA75FB4}" srcOrd="1" destOrd="0" parTransId="{5535507F-B6D4-4596-801D-58C1D09421C5}" sibTransId="{09E9EF9C-3C6D-4759-B6E8-97CAA0C18932}"/>
    <dgm:cxn modelId="{F34883C3-748D-4B54-829E-6C000549F19D}" type="presOf" srcId="{97001104-281F-4074-9ED4-25B72AA75FB4}" destId="{2B88A62B-5487-488E-8A9F-13BDC052B842}" srcOrd="0" destOrd="0" presId="urn:microsoft.com/office/officeart/2005/8/layout/hProcess11"/>
    <dgm:cxn modelId="{95CBFAD4-4441-44A2-BF8A-7937D73A4193}" type="presOf" srcId="{26F8AED4-303E-4BD5-B3E9-55FC1B9146E6}" destId="{5D995FCB-6937-42FC-9D82-AC1B7CFC347A}" srcOrd="0" destOrd="0" presId="urn:microsoft.com/office/officeart/2005/8/layout/hProcess11"/>
    <dgm:cxn modelId="{2CC5F0E6-CE6E-46AB-9155-76B2481441BC}" type="presOf" srcId="{55B68087-BC4B-4211-A8D4-A1ABF8D70FF9}" destId="{76E50559-F271-4354-A3FB-3FF85F752B92}" srcOrd="0" destOrd="0" presId="urn:microsoft.com/office/officeart/2005/8/layout/hProcess11"/>
    <dgm:cxn modelId="{17BC18FE-0B51-4111-9A01-3CF8535FB803}" type="presOf" srcId="{10F3AD4E-60B3-4E29-9546-7FE27C626F09}" destId="{3CE7E251-13DF-4704-92B9-7C06881C5749}" srcOrd="0" destOrd="0" presId="urn:microsoft.com/office/officeart/2005/8/layout/hProcess11"/>
    <dgm:cxn modelId="{B0F5B79A-923C-4CE5-9749-58BD85C6D53A}" type="presParOf" srcId="{13F9EAA1-3ABA-4FA9-99F9-320690A3AC48}" destId="{DE44ADC0-F719-4F04-829F-09E2442A57D3}" srcOrd="0" destOrd="0" presId="urn:microsoft.com/office/officeart/2005/8/layout/hProcess11"/>
    <dgm:cxn modelId="{BC71DFC8-3239-4D11-B9EE-9AC7F319523E}" type="presParOf" srcId="{13F9EAA1-3ABA-4FA9-99F9-320690A3AC48}" destId="{CEB5FD1B-E2B7-441A-AA93-A7913DFE1096}" srcOrd="1" destOrd="0" presId="urn:microsoft.com/office/officeart/2005/8/layout/hProcess11"/>
    <dgm:cxn modelId="{593A4D0B-4B0C-4B01-A776-7302905612CD}" type="presParOf" srcId="{CEB5FD1B-E2B7-441A-AA93-A7913DFE1096}" destId="{BBCE25F3-29E4-49ED-8215-BD9CD17A8C58}" srcOrd="0" destOrd="0" presId="urn:microsoft.com/office/officeart/2005/8/layout/hProcess11"/>
    <dgm:cxn modelId="{7309683F-CA54-4E34-8298-CBB1D9537453}" type="presParOf" srcId="{BBCE25F3-29E4-49ED-8215-BD9CD17A8C58}" destId="{5D995FCB-6937-42FC-9D82-AC1B7CFC347A}" srcOrd="0" destOrd="0" presId="urn:microsoft.com/office/officeart/2005/8/layout/hProcess11"/>
    <dgm:cxn modelId="{7B7242CC-5F11-45D3-9896-812EBECCE480}" type="presParOf" srcId="{BBCE25F3-29E4-49ED-8215-BD9CD17A8C58}" destId="{4DAD97EE-1225-484B-BAD5-BF3CD5129B99}" srcOrd="1" destOrd="0" presId="urn:microsoft.com/office/officeart/2005/8/layout/hProcess11"/>
    <dgm:cxn modelId="{3E0F2004-C997-407B-9D0D-1481A69D0B4A}" type="presParOf" srcId="{BBCE25F3-29E4-49ED-8215-BD9CD17A8C58}" destId="{A38CBB40-D783-423F-8AC1-E9AB40F8D412}" srcOrd="2" destOrd="0" presId="urn:microsoft.com/office/officeart/2005/8/layout/hProcess11"/>
    <dgm:cxn modelId="{255F700A-D5E7-4E9C-B3AE-33D67BB6211D}" type="presParOf" srcId="{CEB5FD1B-E2B7-441A-AA93-A7913DFE1096}" destId="{3F3DF6EC-419B-4CD2-A367-CC0EE571D12B}" srcOrd="1" destOrd="0" presId="urn:microsoft.com/office/officeart/2005/8/layout/hProcess11"/>
    <dgm:cxn modelId="{5D23DAFC-3179-4504-9C08-DA40CE2F6C97}" type="presParOf" srcId="{CEB5FD1B-E2B7-441A-AA93-A7913DFE1096}" destId="{0CE242FE-EA2E-472C-88E6-2BB8D227420D}" srcOrd="2" destOrd="0" presId="urn:microsoft.com/office/officeart/2005/8/layout/hProcess11"/>
    <dgm:cxn modelId="{C08E433E-29EB-4EF3-97D9-202C7CC85CD8}" type="presParOf" srcId="{0CE242FE-EA2E-472C-88E6-2BB8D227420D}" destId="{2B88A62B-5487-488E-8A9F-13BDC052B842}" srcOrd="0" destOrd="0" presId="urn:microsoft.com/office/officeart/2005/8/layout/hProcess11"/>
    <dgm:cxn modelId="{ECB41FB6-0D2E-45F8-98E8-9564C2CAC0C8}" type="presParOf" srcId="{0CE242FE-EA2E-472C-88E6-2BB8D227420D}" destId="{2294E81A-032D-422E-BBB5-A586081D1157}" srcOrd="1" destOrd="0" presId="urn:microsoft.com/office/officeart/2005/8/layout/hProcess11"/>
    <dgm:cxn modelId="{25C486FF-DBF4-4BA1-85EB-6397715B7B3F}" type="presParOf" srcId="{0CE242FE-EA2E-472C-88E6-2BB8D227420D}" destId="{EAEB3407-AA72-41A2-8A1F-D4F9A75F0140}" srcOrd="2" destOrd="0" presId="urn:microsoft.com/office/officeart/2005/8/layout/hProcess11"/>
    <dgm:cxn modelId="{7454ECED-EA9A-4EEB-9A03-964E44737831}" type="presParOf" srcId="{CEB5FD1B-E2B7-441A-AA93-A7913DFE1096}" destId="{3B1C1686-6214-4726-9238-AC12499CBD5C}" srcOrd="3" destOrd="0" presId="urn:microsoft.com/office/officeart/2005/8/layout/hProcess11"/>
    <dgm:cxn modelId="{4B513B9A-8A8C-4C4B-8635-C82FFF1C52BE}" type="presParOf" srcId="{CEB5FD1B-E2B7-441A-AA93-A7913DFE1096}" destId="{023B7E00-6D49-44C6-A17A-7821B568F26D}" srcOrd="4" destOrd="0" presId="urn:microsoft.com/office/officeart/2005/8/layout/hProcess11"/>
    <dgm:cxn modelId="{954074A3-3583-40AF-9296-82EA70A55FCA}" type="presParOf" srcId="{023B7E00-6D49-44C6-A17A-7821B568F26D}" destId="{3CE7E251-13DF-4704-92B9-7C06881C5749}" srcOrd="0" destOrd="0" presId="urn:microsoft.com/office/officeart/2005/8/layout/hProcess11"/>
    <dgm:cxn modelId="{E6D7B453-93D4-4DB5-A5F9-368A835CB6FB}" type="presParOf" srcId="{023B7E00-6D49-44C6-A17A-7821B568F26D}" destId="{7F62775F-00E4-4643-9978-F0322C57A4AD}" srcOrd="1" destOrd="0" presId="urn:microsoft.com/office/officeart/2005/8/layout/hProcess11"/>
    <dgm:cxn modelId="{58B9E318-A199-42E7-8B2B-D19B89BB82F5}" type="presParOf" srcId="{023B7E00-6D49-44C6-A17A-7821B568F26D}" destId="{DF2F4F90-5D14-414B-8938-0BAB3036F9DA}" srcOrd="2" destOrd="0" presId="urn:microsoft.com/office/officeart/2005/8/layout/hProcess11"/>
    <dgm:cxn modelId="{E89BD852-2B53-4CE8-BA16-AF87C4B0E63A}" type="presParOf" srcId="{CEB5FD1B-E2B7-441A-AA93-A7913DFE1096}" destId="{34B5D741-EF83-4666-BEAA-B114DFCCA709}" srcOrd="5" destOrd="0" presId="urn:microsoft.com/office/officeart/2005/8/layout/hProcess11"/>
    <dgm:cxn modelId="{679C0850-EBB0-4AA3-8697-97E89143D80F}" type="presParOf" srcId="{CEB5FD1B-E2B7-441A-AA93-A7913DFE1096}" destId="{AF0F2C66-D8F2-42AF-9981-971A78E4BBFC}" srcOrd="6" destOrd="0" presId="urn:microsoft.com/office/officeart/2005/8/layout/hProcess11"/>
    <dgm:cxn modelId="{6A1AFCA6-1B68-4CC8-9D38-A98BAA38CEEE}" type="presParOf" srcId="{AF0F2C66-D8F2-42AF-9981-971A78E4BBFC}" destId="{76E50559-F271-4354-A3FB-3FF85F752B92}" srcOrd="0" destOrd="0" presId="urn:microsoft.com/office/officeart/2005/8/layout/hProcess11"/>
    <dgm:cxn modelId="{BDE48B0B-559F-4A46-9805-3950FC742ADC}" type="presParOf" srcId="{AF0F2C66-D8F2-42AF-9981-971A78E4BBFC}" destId="{6E41EE59-7EA4-452E-B418-A306CD1CDA40}" srcOrd="1" destOrd="0" presId="urn:microsoft.com/office/officeart/2005/8/layout/hProcess11"/>
    <dgm:cxn modelId="{4388F9D8-9F42-4B51-90AD-C282A6E2883C}" type="presParOf" srcId="{AF0F2C66-D8F2-42AF-9981-971A78E4BBFC}" destId="{5EB3D597-7A36-4B7F-BD3D-36F74357B3A2}" srcOrd="2" destOrd="0" presId="urn:microsoft.com/office/officeart/2005/8/layout/hProcess11"/>
    <dgm:cxn modelId="{D10BFFF5-06B4-419D-A5FC-DD76C8B67089}" type="presParOf" srcId="{CEB5FD1B-E2B7-441A-AA93-A7913DFE1096}" destId="{E1EC748E-305E-4065-94F9-289462E2783A}" srcOrd="7" destOrd="0" presId="urn:microsoft.com/office/officeart/2005/8/layout/hProcess11"/>
    <dgm:cxn modelId="{E0D67074-A615-4DBA-A4FA-4C0113912B01}" type="presParOf" srcId="{CEB5FD1B-E2B7-441A-AA93-A7913DFE1096}" destId="{6C3AF1DA-7E7B-47FA-B12B-D54CB24464B6}" srcOrd="8" destOrd="0" presId="urn:microsoft.com/office/officeart/2005/8/layout/hProcess11"/>
    <dgm:cxn modelId="{3A175DA1-EB9C-407B-AD34-D632644F8AFC}" type="presParOf" srcId="{6C3AF1DA-7E7B-47FA-B12B-D54CB24464B6}" destId="{235D16A6-574E-4D2B-9E1F-0D6D517FFE3E}" srcOrd="0" destOrd="0" presId="urn:microsoft.com/office/officeart/2005/8/layout/hProcess11"/>
    <dgm:cxn modelId="{FA093E05-3E8A-4A8C-978C-E5603FC8FFA2}" type="presParOf" srcId="{6C3AF1DA-7E7B-47FA-B12B-D54CB24464B6}" destId="{2B36992D-15C3-413C-8BB8-E2076ED2604D}" srcOrd="1" destOrd="0" presId="urn:microsoft.com/office/officeart/2005/8/layout/hProcess11"/>
    <dgm:cxn modelId="{C6439E2F-C59A-4B29-AF67-73B4DA4C690D}" type="presParOf" srcId="{6C3AF1DA-7E7B-47FA-B12B-D54CB24464B6}" destId="{9C3B8064-26F3-4397-A36C-987DD086BB91}" srcOrd="2" destOrd="0" presId="urn:microsoft.com/office/officeart/2005/8/layout/hProcess1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3360400" cy="3327762"/>
        <a:chOff x="0" y="0"/>
        <a:chExt cx="13360400" cy="3327762"/>
      </a:xfrm>
    </dsp:grpSpPr>
    <dsp:sp modelId="{06C4E88A-E88B-4197-87AC-1AF3D9FF0E8D}">
      <dsp:nvSpPr>
        <dsp:cNvPr id="4" name="同侧圆角矩形 3"/>
        <dsp:cNvSpPr/>
      </dsp:nvSpPr>
      <dsp:spPr bwMode="white">
        <a:xfrm rot="5400000">
          <a:off x="7672443" y="-3955351"/>
          <a:ext cx="511963" cy="8550656"/>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38100" tIns="19050" rIns="38100" bIns="1905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57150" lvl="1" indent="-57150">
            <a:lnSpc>
              <a:spcPct val="100000"/>
            </a:lnSpc>
            <a:spcBef>
              <a:spcPct val="0"/>
            </a:spcBef>
            <a:spcAft>
              <a:spcPct val="15000"/>
            </a:spcAft>
            <a:buChar char="•"/>
          </a:pPr>
          <a:r>
            <a:rPr lang="zh-CN" altLang="en-US" sz="1050" b="0" dirty="0">
              <a:solidFill>
                <a:srgbClr val="000000"/>
              </a:solidFill>
              <a:effectLst/>
              <a:latin typeface="宋体" panose="02010600030101010101" pitchFamily="2" charset="-122"/>
              <a:ea typeface="宋体" panose="02010600030101010101" pitchFamily="2" charset="-122"/>
            </a:rPr>
            <a:t>温度、湿度、光照、氨气、二氧化碳，光照强度、引水流量等</a:t>
          </a:r>
          <a:endParaRPr lang="en-US" altLang="zh-CN" sz="1050" b="0" dirty="0">
            <a:solidFill>
              <a:srgbClr val="000000"/>
            </a:solidFill>
            <a:effectLst/>
            <a:latin typeface="宋体" panose="02010600030101010101" pitchFamily="2" charset="-122"/>
            <a:ea typeface="宋体" panose="02010600030101010101" pitchFamily="2" charset="-122"/>
          </a:endParaRPr>
        </a:p>
      </dsp:txBody>
      <dsp:txXfrm rot="5400000">
        <a:off x="7672443" y="-3955351"/>
        <a:ext cx="511963" cy="8550656"/>
      </dsp:txXfrm>
    </dsp:sp>
    <dsp:sp modelId="{088F5F20-7CD1-4ED1-AA5B-8EBE300454E2}">
      <dsp:nvSpPr>
        <dsp:cNvPr id="3" name="圆角矩形 2"/>
        <dsp:cNvSpPr/>
      </dsp:nvSpPr>
      <dsp:spPr bwMode="white">
        <a:xfrm>
          <a:off x="1066368" y="0"/>
          <a:ext cx="2586728" cy="639954"/>
        </a:xfrm>
        <a:prstGeom prst="roundRect">
          <a:avLst/>
        </a:prstGeom>
      </dsp:spPr>
      <dsp:style>
        <a:lnRef idx="2">
          <a:schemeClr val="lt1"/>
        </a:lnRef>
        <a:fillRef idx="1">
          <a:schemeClr val="accent1"/>
        </a:fillRef>
        <a:effectRef idx="0">
          <a:scrgbClr r="0" g="0" b="0"/>
        </a:effectRef>
        <a:fontRef idx="minor">
          <a:schemeClr val="lt1"/>
        </a:fontRef>
      </dsp:style>
      <dsp:txBody>
        <a:bodyPr lIns="80010" tIns="40005" rIns="80010" bIns="40005"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b="1" dirty="0">
              <a:solidFill>
                <a:srgbClr val="000000"/>
              </a:solidFill>
              <a:effectLst/>
              <a:latin typeface="宋体" panose="02010600030101010101" pitchFamily="2" charset="-122"/>
              <a:ea typeface="宋体" panose="02010600030101010101" pitchFamily="2" charset="-122"/>
            </a:rPr>
            <a:t>环境采集 </a:t>
          </a:r>
          <a:endParaRPr lang="zh-CN" altLang="en-US" dirty="0"/>
        </a:p>
      </dsp:txBody>
      <dsp:txXfrm>
        <a:off x="1066368" y="0"/>
        <a:ext cx="2586728" cy="639954"/>
      </dsp:txXfrm>
    </dsp:sp>
    <dsp:sp modelId="{39325C58-589D-476C-9C01-FF715A01F061}">
      <dsp:nvSpPr>
        <dsp:cNvPr id="6" name="同侧圆角矩形 5"/>
        <dsp:cNvSpPr/>
      </dsp:nvSpPr>
      <dsp:spPr bwMode="white">
        <a:xfrm rot="5400000">
          <a:off x="7672443" y="-3283399"/>
          <a:ext cx="511963" cy="8550656"/>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38100" tIns="19050" rIns="38100" bIns="1905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57150" lvl="1" indent="-57150">
            <a:lnSpc>
              <a:spcPct val="100000"/>
            </a:lnSpc>
            <a:spcBef>
              <a:spcPct val="0"/>
            </a:spcBef>
            <a:spcAft>
              <a:spcPct val="15000"/>
            </a:spcAft>
            <a:buChar char="•"/>
          </a:pPr>
          <a:r>
            <a:rPr lang="zh-CN" altLang="en-US" sz="1050" b="0" dirty="0">
              <a:solidFill>
                <a:srgbClr val="000000"/>
              </a:solidFill>
              <a:effectLst/>
              <a:latin typeface="宋体" panose="02010600030101010101" pitchFamily="2" charset="-122"/>
              <a:ea typeface="宋体" panose="02010600030101010101" pitchFamily="2" charset="-122"/>
            </a:rPr>
            <a:t>风机、水帘、通风窗、加热器、保温灯等 一键配置温湿度和适宜温湿度参数报警，智能跟随基准温湿度升降调整 自动开关降温、风机等设备调节舍内温湿度，保证舍内温湿度稳定 氨气、二氧化碳等气体浓度逼近临界值，系统结合温湿度情况智能分析，启动风机等设备通风换气，保 护舍内空气流通与清新。 智能调节舍内光照度 </a:t>
          </a:r>
          <a:endParaRPr lang="zh-CN" altLang="en-US" sz="1050" dirty="0">
            <a:solidFill>
              <a:schemeClr val="dk1"/>
            </a:solidFill>
          </a:endParaRPr>
        </a:p>
      </dsp:txBody>
      <dsp:txXfrm rot="5400000">
        <a:off x="7672443" y="-3283399"/>
        <a:ext cx="511963" cy="8550656"/>
      </dsp:txXfrm>
    </dsp:sp>
    <dsp:sp modelId="{E380FEDA-5C6C-4CD8-BE8A-2011212430A7}">
      <dsp:nvSpPr>
        <dsp:cNvPr id="5" name="圆角矩形 4"/>
        <dsp:cNvSpPr/>
      </dsp:nvSpPr>
      <dsp:spPr bwMode="white">
        <a:xfrm>
          <a:off x="1066368" y="678934"/>
          <a:ext cx="2586728" cy="639954"/>
        </a:xfrm>
        <a:prstGeom prst="roundRect">
          <a:avLst/>
        </a:prstGeom>
      </dsp:spPr>
      <dsp:style>
        <a:lnRef idx="2">
          <a:schemeClr val="lt1"/>
        </a:lnRef>
        <a:fillRef idx="1">
          <a:schemeClr val="accent1"/>
        </a:fillRef>
        <a:effectRef idx="0">
          <a:scrgbClr r="0" g="0" b="0"/>
        </a:effectRef>
        <a:fontRef idx="minor">
          <a:schemeClr val="lt1"/>
        </a:fontRef>
      </dsp:style>
      <dsp:txBody>
        <a:bodyPr lIns="80010" tIns="40005" rIns="80010" bIns="40005"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b="1" dirty="0">
              <a:solidFill>
                <a:srgbClr val="000000"/>
              </a:solidFill>
              <a:effectLst/>
              <a:latin typeface="宋体" panose="02010600030101010101" pitchFamily="2" charset="-122"/>
              <a:ea typeface="宋体" panose="02010600030101010101" pitchFamily="2" charset="-122"/>
            </a:rPr>
            <a:t>智能调控 </a:t>
          </a:r>
          <a:endParaRPr lang="zh-CN" altLang="en-US" dirty="0"/>
        </a:p>
      </dsp:txBody>
      <dsp:txXfrm>
        <a:off x="1066368" y="678934"/>
        <a:ext cx="2586728" cy="639954"/>
      </dsp:txXfrm>
    </dsp:sp>
    <dsp:sp modelId="{3509249D-4B0B-49D9-9365-EDEE76D76520}">
      <dsp:nvSpPr>
        <dsp:cNvPr id="8" name="同侧圆角矩形 7"/>
        <dsp:cNvSpPr/>
      </dsp:nvSpPr>
      <dsp:spPr bwMode="white">
        <a:xfrm rot="5400000">
          <a:off x="7672443" y="-2611447"/>
          <a:ext cx="511963" cy="8550656"/>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38100" tIns="19050" rIns="38100" bIns="1905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57150" lvl="1" indent="-57150">
            <a:lnSpc>
              <a:spcPct val="100000"/>
            </a:lnSpc>
            <a:spcBef>
              <a:spcPct val="0"/>
            </a:spcBef>
            <a:spcAft>
              <a:spcPct val="15000"/>
            </a:spcAft>
            <a:buChar char="•"/>
          </a:pPr>
          <a:r>
            <a:rPr lang="zh-CN" altLang="en-US" sz="1050" b="0" dirty="0">
              <a:solidFill>
                <a:srgbClr val="000000"/>
              </a:solidFill>
              <a:effectLst/>
              <a:latin typeface="宋体" panose="02010600030101010101" pitchFamily="2" charset="-122"/>
              <a:ea typeface="宋体" panose="02010600030101010101" pitchFamily="2" charset="-122"/>
            </a:rPr>
            <a:t>环境预警；设备预警； 预警推送：监管平台、</a:t>
          </a:r>
          <a:r>
            <a:rPr lang="en-US" altLang="zh-CN" sz="1050" b="0" dirty="0">
              <a:solidFill>
                <a:srgbClr val="000000"/>
              </a:solidFill>
              <a:effectLst/>
              <a:latin typeface="TimesNewRomanPSMT"/>
            </a:rPr>
            <a:t>APP</a:t>
          </a:r>
          <a:r>
            <a:rPr lang="zh-CN" altLang="en-US" sz="1050" b="0" dirty="0">
              <a:solidFill>
                <a:srgbClr val="000000"/>
              </a:solidFill>
              <a:effectLst/>
              <a:latin typeface="宋体" panose="02010600030101010101" pitchFamily="2" charset="-122"/>
              <a:ea typeface="宋体" panose="02010600030101010101" pitchFamily="2" charset="-122"/>
            </a:rPr>
            <a:t>、语音、短信 养殖舍内环境参数超过正常范围、停电、断网、风机故障等异常发生时，通过现场声光、手机电话、短 信、</a:t>
          </a:r>
          <a:r>
            <a:rPr lang="en-US" altLang="zh-CN" sz="1050" b="0" dirty="0">
              <a:solidFill>
                <a:srgbClr val="000000"/>
              </a:solidFill>
              <a:effectLst/>
              <a:latin typeface="TimesNewRomanPSMT"/>
            </a:rPr>
            <a:t>App </a:t>
          </a:r>
          <a:r>
            <a:rPr lang="zh-CN" altLang="en-US" sz="1050" b="0" dirty="0">
              <a:solidFill>
                <a:srgbClr val="000000"/>
              </a:solidFill>
              <a:effectLst/>
              <a:latin typeface="宋体" panose="02010600030101010101" pitchFamily="2" charset="-122"/>
              <a:ea typeface="宋体" panose="02010600030101010101" pitchFamily="2" charset="-122"/>
            </a:rPr>
            <a:t>信息多方式报警，及时告知相关负责人，并自动开启</a:t>
          </a:r>
          <a:r>
            <a:rPr lang="en-US" altLang="zh-CN" sz="1050" b="0" dirty="0">
              <a:solidFill>
                <a:srgbClr val="000000"/>
              </a:solidFill>
              <a:effectLst/>
              <a:latin typeface="TimesNewRomanPSMT"/>
            </a:rPr>
            <a:t>/</a:t>
          </a:r>
          <a:r>
            <a:rPr lang="zh-CN" altLang="en-US" sz="1050" b="0" dirty="0">
              <a:solidFill>
                <a:srgbClr val="000000"/>
              </a:solidFill>
              <a:effectLst/>
              <a:latin typeface="宋体" panose="02010600030101010101" pitchFamily="2" charset="-122"/>
              <a:ea typeface="宋体" panose="02010600030101010101" pitchFamily="2" charset="-122"/>
            </a:rPr>
            <a:t>关闭指定设备，调节对应环境参数。 </a:t>
          </a:r>
          <a:endParaRPr lang="zh-CN" altLang="en-US" sz="1050" dirty="0">
            <a:solidFill>
              <a:schemeClr val="dk1"/>
            </a:solidFill>
          </a:endParaRPr>
        </a:p>
      </dsp:txBody>
      <dsp:txXfrm rot="5400000">
        <a:off x="7672443" y="-2611447"/>
        <a:ext cx="511963" cy="8550656"/>
      </dsp:txXfrm>
    </dsp:sp>
    <dsp:sp modelId="{D0743538-70F1-4667-8FCB-6F8CD416EDBF}">
      <dsp:nvSpPr>
        <dsp:cNvPr id="7" name="圆角矩形 6"/>
        <dsp:cNvSpPr/>
      </dsp:nvSpPr>
      <dsp:spPr bwMode="white">
        <a:xfrm>
          <a:off x="1066368" y="1343904"/>
          <a:ext cx="2586728" cy="639954"/>
        </a:xfrm>
        <a:prstGeom prst="roundRect">
          <a:avLst/>
        </a:prstGeom>
      </dsp:spPr>
      <dsp:style>
        <a:lnRef idx="2">
          <a:schemeClr val="lt1"/>
        </a:lnRef>
        <a:fillRef idx="1">
          <a:schemeClr val="accent1"/>
        </a:fillRef>
        <a:effectRef idx="0">
          <a:scrgbClr r="0" g="0" b="0"/>
        </a:effectRef>
        <a:fontRef idx="minor">
          <a:schemeClr val="lt1"/>
        </a:fontRef>
      </dsp:style>
      <dsp:txBody>
        <a:bodyPr lIns="80010" tIns="40005" rIns="80010" bIns="40005"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b="1" dirty="0">
              <a:solidFill>
                <a:srgbClr val="000000"/>
              </a:solidFill>
              <a:effectLst/>
              <a:latin typeface="宋体" panose="02010600030101010101" pitchFamily="2" charset="-122"/>
              <a:ea typeface="宋体" panose="02010600030101010101" pitchFamily="2" charset="-122"/>
            </a:rPr>
            <a:t>实时预警 </a:t>
          </a:r>
          <a:endParaRPr lang="zh-CN" altLang="en-US" dirty="0"/>
        </a:p>
      </dsp:txBody>
      <dsp:txXfrm>
        <a:off x="1066368" y="1343904"/>
        <a:ext cx="2586728" cy="639954"/>
      </dsp:txXfrm>
    </dsp:sp>
    <dsp:sp modelId="{FFDA21A0-7516-49F0-8079-883B07F93286}">
      <dsp:nvSpPr>
        <dsp:cNvPr id="10" name="同侧圆角矩形 9"/>
        <dsp:cNvSpPr/>
      </dsp:nvSpPr>
      <dsp:spPr bwMode="white">
        <a:xfrm rot="5400000">
          <a:off x="7672443" y="-1939495"/>
          <a:ext cx="511963" cy="8550656"/>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38100" tIns="19050" rIns="38100" bIns="1905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57150" lvl="1" indent="-57150">
            <a:lnSpc>
              <a:spcPct val="100000"/>
            </a:lnSpc>
            <a:spcBef>
              <a:spcPct val="0"/>
            </a:spcBef>
            <a:spcAft>
              <a:spcPct val="15000"/>
            </a:spcAft>
            <a:buChar char="•"/>
          </a:pPr>
          <a:r>
            <a:rPr lang="zh-CN" altLang="en-US" sz="1050" b="0" dirty="0">
              <a:solidFill>
                <a:srgbClr val="000000"/>
              </a:solidFill>
              <a:effectLst/>
              <a:latin typeface="宋体" panose="02010600030101010101" pitchFamily="2" charset="-122"/>
              <a:ea typeface="宋体" panose="02010600030101010101" pitchFamily="2" charset="-122"/>
            </a:rPr>
            <a:t>有风机、湿帘、照明灯、报警器、通风窗、导风板、喷雾器、加热器 养殖舍环境关注程度、报警级别和控制规则灵活配置。有效预警养殖舍环境异常，利用智能控制机制， 快速解决养殖舍内环境问题，降低工作人员成本，提高工作效率，实现养殖舍损失最小化甚至无损失。</a:t>
          </a:r>
          <a:endParaRPr lang="zh-CN" altLang="en-US" sz="1050" dirty="0">
            <a:solidFill>
              <a:schemeClr val="dk1"/>
            </a:solidFill>
          </a:endParaRPr>
        </a:p>
      </dsp:txBody>
      <dsp:txXfrm rot="5400000">
        <a:off x="7672443" y="-1939495"/>
        <a:ext cx="511963" cy="8550656"/>
      </dsp:txXfrm>
    </dsp:sp>
    <dsp:sp modelId="{2C9E3A5E-6050-4364-9801-461A0B979622}">
      <dsp:nvSpPr>
        <dsp:cNvPr id="9" name="圆角矩形 8"/>
        <dsp:cNvSpPr/>
      </dsp:nvSpPr>
      <dsp:spPr bwMode="white">
        <a:xfrm>
          <a:off x="1066368" y="2015856"/>
          <a:ext cx="2586728" cy="639954"/>
        </a:xfrm>
        <a:prstGeom prst="roundRect">
          <a:avLst/>
        </a:prstGeom>
      </dsp:spPr>
      <dsp:style>
        <a:lnRef idx="2">
          <a:schemeClr val="lt1"/>
        </a:lnRef>
        <a:fillRef idx="1">
          <a:schemeClr val="accent1"/>
        </a:fillRef>
        <a:effectRef idx="0">
          <a:scrgbClr r="0" g="0" b="0"/>
        </a:effectRef>
        <a:fontRef idx="minor">
          <a:schemeClr val="lt1"/>
        </a:fontRef>
      </dsp:style>
      <dsp:txBody>
        <a:bodyPr lIns="80010" tIns="40005" rIns="80010" bIns="40005"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b="1" dirty="0">
              <a:solidFill>
                <a:srgbClr val="000000"/>
              </a:solidFill>
              <a:effectLst/>
              <a:latin typeface="宋体" panose="02010600030101010101" pitchFamily="2" charset="-122"/>
              <a:ea typeface="宋体" panose="02010600030101010101" pitchFamily="2" charset="-122"/>
            </a:rPr>
            <a:t>远程控制 </a:t>
          </a:r>
          <a:endParaRPr lang="zh-CN" altLang="en-US" dirty="0"/>
        </a:p>
      </dsp:txBody>
      <dsp:txXfrm>
        <a:off x="1066368" y="2015856"/>
        <a:ext cx="2586728" cy="639954"/>
      </dsp:txXfrm>
    </dsp:sp>
    <dsp:sp modelId="{35280CA8-37BD-4C8F-A050-51D8F2355C1A}">
      <dsp:nvSpPr>
        <dsp:cNvPr id="12" name="同侧圆角矩形 11"/>
        <dsp:cNvSpPr/>
      </dsp:nvSpPr>
      <dsp:spPr bwMode="white">
        <a:xfrm rot="5400000">
          <a:off x="7762722" y="-1267543"/>
          <a:ext cx="511963" cy="8550656"/>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38100" tIns="19050" rIns="38100" bIns="1905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57150" lvl="1" indent="-57150">
            <a:lnSpc>
              <a:spcPct val="100000"/>
            </a:lnSpc>
            <a:spcBef>
              <a:spcPct val="0"/>
            </a:spcBef>
            <a:spcAft>
              <a:spcPct val="15000"/>
            </a:spcAft>
            <a:buChar char="•"/>
          </a:pPr>
          <a:r>
            <a:rPr lang="zh-CN" altLang="en-US" sz="1050" b="0" dirty="0">
              <a:solidFill>
                <a:srgbClr val="000000"/>
              </a:solidFill>
              <a:effectLst/>
              <a:latin typeface="宋体" panose="02010600030101010101" pitchFamily="2" charset="-122"/>
              <a:ea typeface="宋体" panose="02010600030101010101" pitchFamily="2" charset="-122"/>
            </a:rPr>
            <a:t>数据报表；环控各类报表的查看和导出，环控统计报表、环控分析报表、环控管理报表、环控设备状态 报表等。</a:t>
          </a:r>
          <a:endParaRPr lang="zh-CN" altLang="en-US" sz="1050" dirty="0">
            <a:solidFill>
              <a:schemeClr val="dk1"/>
            </a:solidFill>
          </a:endParaRPr>
        </a:p>
      </dsp:txBody>
      <dsp:txXfrm rot="5400000">
        <a:off x="7762722" y="-1267543"/>
        <a:ext cx="511963" cy="8550656"/>
      </dsp:txXfrm>
    </dsp:sp>
    <dsp:sp modelId="{1383A437-5477-4229-98AA-5670CB9B0159}">
      <dsp:nvSpPr>
        <dsp:cNvPr id="11" name="圆角矩形 10"/>
        <dsp:cNvSpPr/>
      </dsp:nvSpPr>
      <dsp:spPr bwMode="white">
        <a:xfrm>
          <a:off x="1066368" y="2687808"/>
          <a:ext cx="2677007" cy="639954"/>
        </a:xfrm>
        <a:prstGeom prst="roundRect">
          <a:avLst/>
        </a:prstGeom>
      </dsp:spPr>
      <dsp:style>
        <a:lnRef idx="2">
          <a:schemeClr val="lt1"/>
        </a:lnRef>
        <a:fillRef idx="1">
          <a:schemeClr val="accent1"/>
        </a:fillRef>
        <a:effectRef idx="0">
          <a:scrgbClr r="0" g="0" b="0"/>
        </a:effectRef>
        <a:fontRef idx="minor">
          <a:schemeClr val="lt1"/>
        </a:fontRef>
      </dsp:style>
      <dsp:txBody>
        <a:bodyPr lIns="80010" tIns="40005" rIns="80010" bIns="40005"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b="1" dirty="0">
              <a:solidFill>
                <a:srgbClr val="000000"/>
              </a:solidFill>
              <a:effectLst/>
              <a:latin typeface="宋体" panose="02010600030101010101" pitchFamily="2" charset="-122"/>
              <a:ea typeface="宋体" panose="02010600030101010101" pitchFamily="2" charset="-122"/>
            </a:rPr>
            <a:t>报表与数据统计分析 </a:t>
          </a:r>
          <a:endParaRPr lang="zh-CN" altLang="en-US" dirty="0"/>
        </a:p>
      </dsp:txBody>
      <dsp:txXfrm>
        <a:off x="1066368" y="2687808"/>
        <a:ext cx="2677007" cy="639954"/>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959686" cy="2892325"/>
        <a:chOff x="0" y="0"/>
        <a:chExt cx="10959686" cy="2892325"/>
      </a:xfrm>
    </dsp:grpSpPr>
    <dsp:sp modelId="{06C4E88A-E88B-4197-87AC-1AF3D9FF0E8D}">
      <dsp:nvSpPr>
        <dsp:cNvPr id="4" name="同侧圆角矩形 3"/>
        <dsp:cNvSpPr/>
      </dsp:nvSpPr>
      <dsp:spPr bwMode="white">
        <a:xfrm rot="5400000">
          <a:off x="6760567" y="-3228991"/>
          <a:ext cx="444973" cy="7014199"/>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dirty="0">
              <a:solidFill>
                <a:schemeClr val="tx1"/>
              </a:solidFill>
            </a:rPr>
            <a:t>猪场位置、周边环境</a:t>
          </a:r>
          <a:endParaRPr>
            <a:solidFill>
              <a:schemeClr val="dk1"/>
            </a:solidFill>
          </a:endParaRPr>
        </a:p>
      </dsp:txBody>
      <dsp:txXfrm rot="5400000">
        <a:off x="6760567" y="-3228991"/>
        <a:ext cx="444973" cy="7014199"/>
      </dsp:txXfrm>
    </dsp:sp>
    <dsp:sp modelId="{088F5F20-7CD1-4ED1-AA5B-8EBE300454E2}">
      <dsp:nvSpPr>
        <dsp:cNvPr id="3" name="圆角矩形 2"/>
        <dsp:cNvSpPr/>
      </dsp:nvSpPr>
      <dsp:spPr bwMode="white">
        <a:xfrm>
          <a:off x="463575" y="0"/>
          <a:ext cx="3012379" cy="556216"/>
        </a:xfrm>
        <a:prstGeom prst="roundRect">
          <a:avLst/>
        </a:prstGeom>
      </dsp:spPr>
      <dsp:style>
        <a:lnRef idx="2">
          <a:schemeClr val="lt1"/>
        </a:lnRef>
        <a:fillRef idx="1">
          <a:schemeClr val="accent1"/>
        </a:fillRef>
        <a:effectRef idx="0">
          <a:scrgbClr r="0" g="0" b="0"/>
        </a:effectRef>
        <a:fontRef idx="minor">
          <a:schemeClr val="lt1"/>
        </a:fontRef>
      </dsp:style>
      <dsp:txBody>
        <a:bodyPr lIns="76200" tIns="38100" rIns="762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solidFill>
                <a:schemeClr val="tx1"/>
              </a:solidFill>
              <a:latin typeface="+mn-ea"/>
              <a:ea typeface="+mn-ea"/>
            </a:rPr>
            <a:t>猪场宏观展现</a:t>
          </a:r>
        </a:p>
      </dsp:txBody>
      <dsp:txXfrm>
        <a:off x="463575" y="0"/>
        <a:ext cx="3012379" cy="556216"/>
      </dsp:txXfrm>
    </dsp:sp>
    <dsp:sp modelId="{FEFC6CEC-A4D2-4DA0-841F-99D4A497EBCE}">
      <dsp:nvSpPr>
        <dsp:cNvPr id="6" name="同侧圆角矩形 5"/>
        <dsp:cNvSpPr/>
      </dsp:nvSpPr>
      <dsp:spPr bwMode="white">
        <a:xfrm rot="5400000">
          <a:off x="6766525" y="-2644964"/>
          <a:ext cx="444973" cy="7014199"/>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dirty="0">
              <a:solidFill>
                <a:schemeClr val="tx1"/>
              </a:solidFill>
            </a:rPr>
            <a:t>猪场内各栋舍内部，猪群分布，设备分布</a:t>
          </a:r>
          <a:endParaRPr lang="en-US" altLang="zh-CN" sz="2000" dirty="0">
            <a:solidFill>
              <a:schemeClr val="tx1"/>
            </a:solidFill>
          </a:endParaRPr>
        </a:p>
      </dsp:txBody>
      <dsp:txXfrm rot="5400000">
        <a:off x="6766525" y="-2644964"/>
        <a:ext cx="444973" cy="7014199"/>
      </dsp:txXfrm>
    </dsp:sp>
    <dsp:sp modelId="{28455D7B-0752-4AE7-92A3-38311DEA3214}">
      <dsp:nvSpPr>
        <dsp:cNvPr id="5" name="圆角矩形 4"/>
        <dsp:cNvSpPr/>
      </dsp:nvSpPr>
      <dsp:spPr bwMode="white">
        <a:xfrm>
          <a:off x="463575" y="584027"/>
          <a:ext cx="3018337" cy="556216"/>
        </a:xfrm>
        <a:prstGeom prst="roundRect">
          <a:avLst/>
        </a:prstGeom>
      </dsp:spPr>
      <dsp:style>
        <a:lnRef idx="2">
          <a:schemeClr val="lt1"/>
        </a:lnRef>
        <a:fillRef idx="1">
          <a:schemeClr val="accent1"/>
        </a:fillRef>
        <a:effectRef idx="0">
          <a:scrgbClr r="0" g="0" b="0"/>
        </a:effectRef>
        <a:fontRef idx="minor">
          <a:schemeClr val="lt1"/>
        </a:fontRef>
      </dsp:style>
      <dsp:txBody>
        <a:bodyPr lIns="76200" tIns="38100" rIns="762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solidFill>
                <a:schemeClr val="tx1"/>
              </a:solidFill>
              <a:latin typeface="+mn-ea"/>
              <a:ea typeface="+mn-ea"/>
            </a:rPr>
            <a:t>猪场内部展现</a:t>
          </a:r>
          <a:endParaRPr lang="en-US" altLang="zh-CN" sz="2000" b="1" dirty="0">
            <a:solidFill>
              <a:schemeClr val="tx1"/>
            </a:solidFill>
            <a:latin typeface="+mn-ea"/>
            <a:ea typeface="+mn-ea"/>
          </a:endParaRPr>
        </a:p>
      </dsp:txBody>
      <dsp:txXfrm>
        <a:off x="463575" y="584027"/>
        <a:ext cx="3018337" cy="556216"/>
      </dsp:txXfrm>
    </dsp:sp>
    <dsp:sp modelId="{EA28E45C-11F8-41DB-985B-0942BAB5AE93}">
      <dsp:nvSpPr>
        <dsp:cNvPr id="8" name="同侧圆角矩形 7"/>
        <dsp:cNvSpPr/>
      </dsp:nvSpPr>
      <dsp:spPr bwMode="white">
        <a:xfrm rot="5400000">
          <a:off x="6766525" y="-2060937"/>
          <a:ext cx="444973" cy="7014199"/>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dirty="0">
              <a:solidFill>
                <a:schemeClr val="tx1"/>
              </a:solidFill>
            </a:rPr>
            <a:t>生产数据、猪群信息、设备信息、环境信息实时接入</a:t>
          </a:r>
          <a:endParaRPr>
            <a:solidFill>
              <a:schemeClr val="dk1"/>
            </a:solidFill>
          </a:endParaRPr>
        </a:p>
      </dsp:txBody>
      <dsp:txXfrm rot="5400000">
        <a:off x="6766525" y="-2060937"/>
        <a:ext cx="444973" cy="7014199"/>
      </dsp:txXfrm>
    </dsp:sp>
    <dsp:sp modelId="{26275BF7-B081-4838-BE02-A15638626DF1}">
      <dsp:nvSpPr>
        <dsp:cNvPr id="7" name="圆角矩形 6"/>
        <dsp:cNvSpPr/>
      </dsp:nvSpPr>
      <dsp:spPr bwMode="white">
        <a:xfrm>
          <a:off x="463575" y="1168054"/>
          <a:ext cx="3018337" cy="556216"/>
        </a:xfrm>
        <a:prstGeom prst="roundRect">
          <a:avLst/>
        </a:prstGeom>
      </dsp:spPr>
      <dsp:style>
        <a:lnRef idx="2">
          <a:schemeClr val="lt1"/>
        </a:lnRef>
        <a:fillRef idx="1">
          <a:schemeClr val="accent1"/>
        </a:fillRef>
        <a:effectRef idx="0">
          <a:scrgbClr r="0" g="0" b="0"/>
        </a:effectRef>
        <a:fontRef idx="minor">
          <a:schemeClr val="lt1"/>
        </a:fontRef>
      </dsp:style>
      <dsp:txBody>
        <a:bodyPr lIns="76200" tIns="38100" rIns="762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solidFill>
                <a:schemeClr val="tx1"/>
              </a:solidFill>
              <a:latin typeface="+mn-ea"/>
              <a:ea typeface="+mn-ea"/>
            </a:rPr>
            <a:t>实时数据接入</a:t>
          </a:r>
          <a:endParaRPr lang="en-US" altLang="zh-CN" sz="2000" b="1" dirty="0">
            <a:solidFill>
              <a:schemeClr val="tx1"/>
            </a:solidFill>
            <a:latin typeface="+mn-ea"/>
            <a:ea typeface="+mn-ea"/>
          </a:endParaRPr>
        </a:p>
      </dsp:txBody>
      <dsp:txXfrm>
        <a:off x="463575" y="1168054"/>
        <a:ext cx="3018337" cy="556216"/>
      </dsp:txXfrm>
    </dsp:sp>
    <dsp:sp modelId="{F4D65D76-925C-4913-B955-FDD9B662D10D}">
      <dsp:nvSpPr>
        <dsp:cNvPr id="10" name="同侧圆角矩形 9"/>
        <dsp:cNvSpPr/>
      </dsp:nvSpPr>
      <dsp:spPr bwMode="white">
        <a:xfrm rot="5400000">
          <a:off x="6766525" y="-1476910"/>
          <a:ext cx="444973" cy="7014199"/>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dirty="0">
              <a:solidFill>
                <a:schemeClr val="tx1"/>
              </a:solidFill>
            </a:rPr>
            <a:t>各项生产指标、环境变化趋势分析及报警</a:t>
          </a:r>
          <a:endParaRPr lang="en-US" altLang="zh-CN" sz="2000" dirty="0">
            <a:solidFill>
              <a:schemeClr val="tx1"/>
            </a:solidFill>
          </a:endParaRPr>
        </a:p>
      </dsp:txBody>
      <dsp:txXfrm rot="5400000">
        <a:off x="6766525" y="-1476910"/>
        <a:ext cx="444973" cy="7014199"/>
      </dsp:txXfrm>
    </dsp:sp>
    <dsp:sp modelId="{3B18691C-CBDF-4784-815A-834D22F7D943}">
      <dsp:nvSpPr>
        <dsp:cNvPr id="9" name="圆角矩形 8"/>
        <dsp:cNvSpPr/>
      </dsp:nvSpPr>
      <dsp:spPr bwMode="white">
        <a:xfrm>
          <a:off x="463575" y="1752081"/>
          <a:ext cx="3018337" cy="556216"/>
        </a:xfrm>
        <a:prstGeom prst="roundRect">
          <a:avLst/>
        </a:prstGeom>
      </dsp:spPr>
      <dsp:style>
        <a:lnRef idx="2">
          <a:schemeClr val="lt1"/>
        </a:lnRef>
        <a:fillRef idx="1">
          <a:schemeClr val="accent1"/>
        </a:fillRef>
        <a:effectRef idx="0">
          <a:scrgbClr r="0" g="0" b="0"/>
        </a:effectRef>
        <a:fontRef idx="minor">
          <a:schemeClr val="lt1"/>
        </a:fontRef>
      </dsp:style>
      <dsp:txBody>
        <a:bodyPr lIns="76200" tIns="38100" rIns="762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solidFill>
                <a:schemeClr val="tx1"/>
              </a:solidFill>
              <a:latin typeface="+mn-ea"/>
              <a:ea typeface="+mn-ea"/>
            </a:rPr>
            <a:t>报警</a:t>
          </a:r>
          <a:endParaRPr lang="en-US" altLang="zh-CN" sz="2000" b="1" dirty="0">
            <a:solidFill>
              <a:schemeClr val="tx1"/>
            </a:solidFill>
            <a:latin typeface="+mn-ea"/>
            <a:ea typeface="+mn-ea"/>
          </a:endParaRPr>
        </a:p>
      </dsp:txBody>
      <dsp:txXfrm>
        <a:off x="463575" y="1752081"/>
        <a:ext cx="3018337" cy="556216"/>
      </dsp:txXfrm>
    </dsp:sp>
    <dsp:sp modelId="{28BD3AA7-FF8A-4639-9E16-4F121C22CDD8}">
      <dsp:nvSpPr>
        <dsp:cNvPr id="12" name="同侧圆角矩形 11"/>
        <dsp:cNvSpPr/>
      </dsp:nvSpPr>
      <dsp:spPr bwMode="white">
        <a:xfrm rot="5400000">
          <a:off x="6766525" y="-892883"/>
          <a:ext cx="444973" cy="7014199"/>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ct val="15000"/>
            </a:spcAft>
            <a:buChar char="•"/>
          </a:pPr>
          <a:r>
            <a:rPr lang="zh-CN" altLang="en-US" sz="2000" dirty="0">
              <a:solidFill>
                <a:schemeClr val="tx1"/>
              </a:solidFill>
            </a:rPr>
            <a:t>设备历史数据展现、问题回溯</a:t>
          </a:r>
          <a:endParaRPr lang="en-US" altLang="zh-CN" sz="2000" dirty="0">
            <a:solidFill>
              <a:schemeClr val="tx1"/>
            </a:solidFill>
          </a:endParaRPr>
        </a:p>
      </dsp:txBody>
      <dsp:txXfrm rot="5400000">
        <a:off x="6766525" y="-892883"/>
        <a:ext cx="444973" cy="7014199"/>
      </dsp:txXfrm>
    </dsp:sp>
    <dsp:sp modelId="{665C9134-8E09-4AB9-A3AA-E1AA6DAB0FE5}">
      <dsp:nvSpPr>
        <dsp:cNvPr id="11" name="圆角矩形 10"/>
        <dsp:cNvSpPr/>
      </dsp:nvSpPr>
      <dsp:spPr bwMode="white">
        <a:xfrm>
          <a:off x="463575" y="2336109"/>
          <a:ext cx="3018337" cy="556216"/>
        </a:xfrm>
        <a:prstGeom prst="roundRect">
          <a:avLst/>
        </a:prstGeom>
      </dsp:spPr>
      <dsp:style>
        <a:lnRef idx="2">
          <a:schemeClr val="lt1"/>
        </a:lnRef>
        <a:fillRef idx="1">
          <a:schemeClr val="accent1"/>
        </a:fillRef>
        <a:effectRef idx="0">
          <a:scrgbClr r="0" g="0" b="0"/>
        </a:effectRef>
        <a:fontRef idx="minor">
          <a:schemeClr val="lt1"/>
        </a:fontRef>
      </dsp:style>
      <dsp:txBody>
        <a:bodyPr lIns="76200" tIns="38100" rIns="762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solidFill>
                <a:schemeClr val="tx1"/>
              </a:solidFill>
              <a:effectLst/>
              <a:latin typeface="+mn-ea"/>
              <a:ea typeface="+mn-ea"/>
            </a:rPr>
            <a:t>报表与数据统计分析</a:t>
          </a:r>
          <a:endParaRPr lang="en-US" altLang="zh-CN" sz="2000" b="1" dirty="0">
            <a:solidFill>
              <a:schemeClr val="tx1"/>
            </a:solidFill>
            <a:effectLst/>
            <a:latin typeface="+mn-ea"/>
            <a:ea typeface="+mn-ea"/>
          </a:endParaRPr>
        </a:p>
      </dsp:txBody>
      <dsp:txXfrm>
        <a:off x="463575" y="2336109"/>
        <a:ext cx="3018337" cy="556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261035" cy="1138950"/>
        <a:chOff x="0" y="0"/>
        <a:chExt cx="11261035" cy="1138950"/>
      </a:xfrm>
      <a:scene3d>
        <a:camera prst="perspectiveLeft" zoom="91000"/>
        <a:lightRig rig="threePt" dir="t">
          <a:rot lat="0" lon="0" rev="20640000"/>
        </a:lightRig>
      </a:scene3d>
    </dsp:grpSpPr>
    <dsp:sp modelId="{DE44ADC0-F719-4F04-829F-09E2442A57D3}">
      <dsp:nvSpPr>
        <dsp:cNvPr id="3" name="燕尾形箭头 2"/>
        <dsp:cNvSpPr/>
      </dsp:nvSpPr>
      <dsp:spPr bwMode="white">
        <a:xfrm>
          <a:off x="0" y="341685"/>
          <a:ext cx="11261035" cy="455580"/>
        </a:xfrm>
        <a:prstGeom prst="notchedRightArrow">
          <a:avLst/>
        </a:prstGeom>
        <a:sp3d z="-161800" extrusionH="600" contourW="3000">
          <a:bevelT w="48600" h="18600" prst="relaxedInset"/>
          <a:bevelB w="48600" h="8600" prst="relaxedInset"/>
        </a:sp3d>
      </dsp:spPr>
      <dsp:style>
        <a:lnRef idx="0">
          <a:schemeClr val="accent1"/>
        </a:lnRef>
        <a:fillRef idx="1">
          <a:schemeClr val="accent1">
            <a:tint val="40000"/>
          </a:schemeClr>
        </a:fillRef>
        <a:effectRef idx="0">
          <a:scrgbClr r="0" g="0" b="0"/>
        </a:effectRef>
        <a:fontRef idx="minor"/>
      </dsp:style>
      <dsp:txXfrm>
        <a:off x="0" y="341685"/>
        <a:ext cx="11261035" cy="455580"/>
      </dsp:txXfrm>
    </dsp:sp>
    <dsp:sp modelId="{5D995FCB-6937-42FC-9D82-AC1B7CFC347A}">
      <dsp:nvSpPr>
        <dsp:cNvPr id="4" name="矩形 3"/>
        <dsp:cNvSpPr/>
      </dsp:nvSpPr>
      <dsp:spPr bwMode="white">
        <a:xfrm>
          <a:off x="0" y="0"/>
          <a:ext cx="1949025" cy="4555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800" dirty="0">
              <a:solidFill>
                <a:schemeClr val="tx1"/>
              </a:solidFill>
            </a:rPr>
            <a:t>2023</a:t>
          </a:r>
          <a:r>
            <a:rPr lang="zh-CN" altLang="en-US" sz="1800" dirty="0">
              <a:solidFill>
                <a:schemeClr val="tx1"/>
              </a:solidFill>
            </a:rPr>
            <a:t>年</a:t>
          </a:r>
          <a:r>
            <a:rPr lang="en-US" altLang="zh-CN" sz="1800" dirty="0">
              <a:solidFill>
                <a:schemeClr val="tx1"/>
              </a:solidFill>
            </a:rPr>
            <a:t>1</a:t>
          </a:r>
          <a:r>
            <a:rPr lang="zh-CN" altLang="en-US" sz="1800" dirty="0">
              <a:solidFill>
                <a:schemeClr val="tx1"/>
              </a:solidFill>
            </a:rPr>
            <a:t>月</a:t>
          </a:r>
          <a:endParaRPr lang="en-US" altLang="zh-CN" sz="1800" dirty="0">
            <a:solidFill>
              <a:schemeClr val="tx1"/>
            </a:solidFill>
          </a:endParaRPr>
        </a:p>
        <a:p>
          <a:pPr lvl="0">
            <a:lnSpc>
              <a:spcPct val="100000"/>
            </a:lnSpc>
            <a:spcBef>
              <a:spcPct val="0"/>
            </a:spcBef>
            <a:spcAft>
              <a:spcPct val="35000"/>
            </a:spcAft>
          </a:pPr>
          <a:r>
            <a:rPr lang="zh-CN" altLang="en-US" sz="1800" dirty="0">
              <a:solidFill>
                <a:schemeClr val="tx1"/>
              </a:solidFill>
            </a:rPr>
            <a:t>研发启动</a:t>
          </a:r>
          <a:endParaRPr>
            <a:solidFill>
              <a:schemeClr val="tx1"/>
            </a:solidFill>
          </a:endParaRPr>
        </a:p>
      </dsp:txBody>
      <dsp:txXfrm>
        <a:off x="0" y="0"/>
        <a:ext cx="1949025" cy="455580"/>
      </dsp:txXfrm>
    </dsp:sp>
    <dsp:sp modelId="{4DAD97EE-1225-484B-BAD5-BF3CD5129B99}">
      <dsp:nvSpPr>
        <dsp:cNvPr id="5" name="椭圆 4"/>
        <dsp:cNvSpPr/>
      </dsp:nvSpPr>
      <dsp:spPr bwMode="white">
        <a:xfrm>
          <a:off x="917565" y="512528"/>
          <a:ext cx="113895" cy="113895"/>
        </a:xfrm>
        <a:prstGeom prst="ellipse">
          <a:avLst/>
        </a:prstGeom>
        <a:sp3d extrusionH="50600" prstMaterial="metal">
          <a:bevelT w="101600" h="80600" prst="relaxedInset"/>
          <a:bevelB w="80600" h="80600" prst="relaxedInset"/>
        </a:sp3d>
      </dsp:spPr>
      <dsp:style>
        <a:lnRef idx="0">
          <a:schemeClr val="lt1"/>
        </a:lnRef>
        <a:fillRef idx="1">
          <a:schemeClr val="accent1"/>
        </a:fillRef>
        <a:effectRef idx="1">
          <a:scrgbClr r="0" g="0" b="0"/>
        </a:effectRef>
        <a:fontRef idx="minor">
          <a:schemeClr val="dk1"/>
        </a:fontRef>
      </dsp:style>
      <dsp:txXfrm>
        <a:off x="917565" y="512528"/>
        <a:ext cx="113895" cy="113895"/>
      </dsp:txXfrm>
    </dsp:sp>
    <dsp:sp modelId="{2B88A62B-5487-488E-8A9F-13BDC052B842}">
      <dsp:nvSpPr>
        <dsp:cNvPr id="6" name="矩形 5"/>
        <dsp:cNvSpPr/>
      </dsp:nvSpPr>
      <dsp:spPr bwMode="white">
        <a:xfrm>
          <a:off x="2046477" y="683370"/>
          <a:ext cx="1949025" cy="4555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800" dirty="0">
              <a:solidFill>
                <a:schemeClr val="tx1"/>
              </a:solidFill>
            </a:rPr>
            <a:t>2023</a:t>
          </a:r>
          <a:r>
            <a:rPr lang="zh-CN" altLang="en-US" sz="1800" dirty="0">
              <a:solidFill>
                <a:schemeClr val="tx1"/>
              </a:solidFill>
            </a:rPr>
            <a:t>年</a:t>
          </a:r>
          <a:r>
            <a:rPr lang="en-US" altLang="zh-CN" sz="1800" dirty="0">
              <a:solidFill>
                <a:schemeClr val="tx1"/>
              </a:solidFill>
            </a:rPr>
            <a:t>3</a:t>
          </a:r>
          <a:r>
            <a:rPr lang="zh-CN" altLang="en-US" sz="1800" dirty="0">
              <a:solidFill>
                <a:schemeClr val="tx1"/>
              </a:solidFill>
            </a:rPr>
            <a:t>月完</a:t>
          </a:r>
          <a:endParaRPr lang="en-US" altLang="zh-CN" sz="1800" dirty="0">
            <a:solidFill>
              <a:schemeClr val="tx1"/>
            </a:solidFill>
          </a:endParaRPr>
        </a:p>
        <a:p>
          <a:pPr lvl="0">
            <a:lnSpc>
              <a:spcPct val="100000"/>
            </a:lnSpc>
            <a:spcBef>
              <a:spcPct val="0"/>
            </a:spcBef>
            <a:spcAft>
              <a:spcPct val="35000"/>
            </a:spcAft>
          </a:pPr>
          <a:r>
            <a:rPr lang="zh-CN" altLang="en-US" sz="1800" dirty="0">
              <a:solidFill>
                <a:schemeClr val="tx1"/>
              </a:solidFill>
            </a:rPr>
            <a:t>成一个场的内外部建模</a:t>
          </a:r>
          <a:endParaRPr>
            <a:solidFill>
              <a:schemeClr val="tx1"/>
            </a:solidFill>
          </a:endParaRPr>
        </a:p>
      </dsp:txBody>
      <dsp:txXfrm>
        <a:off x="2046477" y="683370"/>
        <a:ext cx="1949025" cy="455580"/>
      </dsp:txXfrm>
    </dsp:sp>
    <dsp:sp modelId="{2294E81A-032D-422E-BBB5-A586081D1157}">
      <dsp:nvSpPr>
        <dsp:cNvPr id="7" name="椭圆 6"/>
        <dsp:cNvSpPr/>
      </dsp:nvSpPr>
      <dsp:spPr bwMode="white">
        <a:xfrm>
          <a:off x="2964042" y="512528"/>
          <a:ext cx="113895" cy="113895"/>
        </a:xfrm>
        <a:prstGeom prst="ellipse">
          <a:avLst/>
        </a:prstGeom>
        <a:sp3d extrusionH="50600" prstMaterial="metal">
          <a:bevelT w="101600" h="80600" prst="relaxedInset"/>
          <a:bevelB w="80600" h="80600" prst="relaxedInset"/>
        </a:sp3d>
      </dsp:spPr>
      <dsp:style>
        <a:lnRef idx="0">
          <a:schemeClr val="lt1"/>
        </a:lnRef>
        <a:fillRef idx="1">
          <a:schemeClr val="accent1"/>
        </a:fillRef>
        <a:effectRef idx="1">
          <a:scrgbClr r="0" g="0" b="0"/>
        </a:effectRef>
        <a:fontRef idx="minor">
          <a:schemeClr val="dk1"/>
        </a:fontRef>
      </dsp:style>
      <dsp:txXfrm>
        <a:off x="2964042" y="512528"/>
        <a:ext cx="113895" cy="113895"/>
      </dsp:txXfrm>
    </dsp:sp>
    <dsp:sp modelId="{3CE7E251-13DF-4704-92B9-7C06881C5749}">
      <dsp:nvSpPr>
        <dsp:cNvPr id="8" name="矩形 7"/>
        <dsp:cNvSpPr/>
      </dsp:nvSpPr>
      <dsp:spPr bwMode="white">
        <a:xfrm>
          <a:off x="4092953" y="0"/>
          <a:ext cx="1949025" cy="4555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800" dirty="0">
              <a:solidFill>
                <a:schemeClr val="tx1"/>
              </a:solidFill>
            </a:rPr>
            <a:t>2023</a:t>
          </a:r>
          <a:r>
            <a:rPr lang="zh-CN" altLang="en-US" sz="1800" dirty="0">
              <a:solidFill>
                <a:schemeClr val="tx1"/>
              </a:solidFill>
            </a:rPr>
            <a:t>年</a:t>
          </a:r>
          <a:r>
            <a:rPr lang="en-US" altLang="zh-CN" sz="1800" dirty="0">
              <a:solidFill>
                <a:schemeClr val="tx1"/>
              </a:solidFill>
            </a:rPr>
            <a:t>4</a:t>
          </a:r>
          <a:r>
            <a:rPr lang="zh-CN" altLang="en-US" sz="1800" dirty="0">
              <a:solidFill>
                <a:schemeClr val="tx1"/>
              </a:solidFill>
            </a:rPr>
            <a:t>月</a:t>
          </a:r>
          <a:endParaRPr lang="en-US" altLang="zh-CN" sz="1800" dirty="0">
            <a:solidFill>
              <a:schemeClr val="tx1"/>
            </a:solidFill>
          </a:endParaRPr>
        </a:p>
        <a:p>
          <a:pPr lvl="0">
            <a:lnSpc>
              <a:spcPct val="100000"/>
            </a:lnSpc>
            <a:spcBef>
              <a:spcPct val="0"/>
            </a:spcBef>
            <a:spcAft>
              <a:spcPct val="35000"/>
            </a:spcAft>
          </a:pPr>
          <a:r>
            <a:rPr lang="zh-CN" altLang="en-US" sz="1800" dirty="0">
              <a:solidFill>
                <a:schemeClr val="tx1"/>
              </a:solidFill>
            </a:rPr>
            <a:t>完成环控实时数据接入</a:t>
          </a:r>
          <a:endParaRPr>
            <a:solidFill>
              <a:schemeClr val="tx1"/>
            </a:solidFill>
          </a:endParaRPr>
        </a:p>
      </dsp:txBody>
      <dsp:txXfrm>
        <a:off x="4092953" y="0"/>
        <a:ext cx="1949025" cy="455580"/>
      </dsp:txXfrm>
    </dsp:sp>
    <dsp:sp modelId="{7F62775F-00E4-4643-9978-F0322C57A4AD}">
      <dsp:nvSpPr>
        <dsp:cNvPr id="9" name="椭圆 8"/>
        <dsp:cNvSpPr/>
      </dsp:nvSpPr>
      <dsp:spPr bwMode="white">
        <a:xfrm>
          <a:off x="5010518" y="512528"/>
          <a:ext cx="113895" cy="113895"/>
        </a:xfrm>
        <a:prstGeom prst="ellipse">
          <a:avLst/>
        </a:prstGeom>
        <a:sp3d extrusionH="50600" prstMaterial="metal">
          <a:bevelT w="101600" h="80600" prst="relaxedInset"/>
          <a:bevelB w="80600" h="80600" prst="relaxedInset"/>
        </a:sp3d>
      </dsp:spPr>
      <dsp:style>
        <a:lnRef idx="0">
          <a:schemeClr val="lt1"/>
        </a:lnRef>
        <a:fillRef idx="1">
          <a:schemeClr val="accent1"/>
        </a:fillRef>
        <a:effectRef idx="1">
          <a:scrgbClr r="0" g="0" b="0"/>
        </a:effectRef>
        <a:fontRef idx="minor">
          <a:schemeClr val="dk1"/>
        </a:fontRef>
      </dsp:style>
      <dsp:txXfrm>
        <a:off x="5010518" y="512528"/>
        <a:ext cx="113895" cy="113895"/>
      </dsp:txXfrm>
    </dsp:sp>
    <dsp:sp modelId="{76E50559-F271-4354-A3FB-3FF85F752B92}">
      <dsp:nvSpPr>
        <dsp:cNvPr id="10" name="矩形 9"/>
        <dsp:cNvSpPr/>
      </dsp:nvSpPr>
      <dsp:spPr bwMode="white">
        <a:xfrm>
          <a:off x="6139430" y="683370"/>
          <a:ext cx="1949025" cy="4555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800" dirty="0">
              <a:solidFill>
                <a:schemeClr val="tx1"/>
              </a:solidFill>
            </a:rPr>
            <a:t>2023</a:t>
          </a:r>
          <a:r>
            <a:rPr lang="zh-CN" altLang="en-US" sz="1800" dirty="0">
              <a:solidFill>
                <a:schemeClr val="tx1"/>
              </a:solidFill>
            </a:rPr>
            <a:t>年</a:t>
          </a:r>
          <a:r>
            <a:rPr lang="en-US" altLang="zh-CN" sz="1800" dirty="0">
              <a:solidFill>
                <a:schemeClr val="tx1"/>
              </a:solidFill>
            </a:rPr>
            <a:t>6</a:t>
          </a:r>
          <a:r>
            <a:rPr lang="zh-CN" altLang="en-US" sz="1800" dirty="0">
              <a:solidFill>
                <a:schemeClr val="tx1"/>
              </a:solidFill>
            </a:rPr>
            <a:t>月</a:t>
          </a:r>
          <a:endParaRPr lang="en-US" altLang="zh-CN" sz="1800" dirty="0">
            <a:solidFill>
              <a:schemeClr val="tx1"/>
            </a:solidFill>
          </a:endParaRPr>
        </a:p>
        <a:p>
          <a:pPr lvl="0">
            <a:lnSpc>
              <a:spcPct val="100000"/>
            </a:lnSpc>
            <a:spcBef>
              <a:spcPct val="0"/>
            </a:spcBef>
            <a:spcAft>
              <a:spcPct val="35000"/>
            </a:spcAft>
          </a:pPr>
          <a:r>
            <a:rPr lang="zh-CN" altLang="en-US" sz="1800" dirty="0">
              <a:solidFill>
                <a:schemeClr val="tx1"/>
              </a:solidFill>
            </a:rPr>
            <a:t>完成饲喂实时数据接入</a:t>
          </a:r>
          <a:endParaRPr>
            <a:solidFill>
              <a:schemeClr val="tx1"/>
            </a:solidFill>
          </a:endParaRPr>
        </a:p>
      </dsp:txBody>
      <dsp:txXfrm>
        <a:off x="6139430" y="683370"/>
        <a:ext cx="1949025" cy="455580"/>
      </dsp:txXfrm>
    </dsp:sp>
    <dsp:sp modelId="{6E41EE59-7EA4-452E-B418-A306CD1CDA40}">
      <dsp:nvSpPr>
        <dsp:cNvPr id="11" name="椭圆 10"/>
        <dsp:cNvSpPr/>
      </dsp:nvSpPr>
      <dsp:spPr bwMode="white">
        <a:xfrm>
          <a:off x="7056995" y="512528"/>
          <a:ext cx="113895" cy="113895"/>
        </a:xfrm>
        <a:prstGeom prst="ellipse">
          <a:avLst/>
        </a:prstGeom>
        <a:sp3d extrusionH="50600" prstMaterial="metal">
          <a:bevelT w="101600" h="80600" prst="relaxedInset"/>
          <a:bevelB w="80600" h="80600" prst="relaxedInset"/>
        </a:sp3d>
      </dsp:spPr>
      <dsp:style>
        <a:lnRef idx="0">
          <a:schemeClr val="lt1"/>
        </a:lnRef>
        <a:fillRef idx="1">
          <a:schemeClr val="accent1"/>
        </a:fillRef>
        <a:effectRef idx="1">
          <a:scrgbClr r="0" g="0" b="0"/>
        </a:effectRef>
        <a:fontRef idx="minor">
          <a:schemeClr val="dk1"/>
        </a:fontRef>
      </dsp:style>
      <dsp:txXfrm>
        <a:off x="7056995" y="512528"/>
        <a:ext cx="113895" cy="113895"/>
      </dsp:txXfrm>
    </dsp:sp>
    <dsp:sp modelId="{235D16A6-574E-4D2B-9E1F-0D6D517FFE3E}">
      <dsp:nvSpPr>
        <dsp:cNvPr id="12" name="矩形 11"/>
        <dsp:cNvSpPr/>
      </dsp:nvSpPr>
      <dsp:spPr bwMode="white">
        <a:xfrm>
          <a:off x="8185906" y="0"/>
          <a:ext cx="1949025" cy="4555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128016"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solidFill>
                <a:schemeClr val="tx1"/>
              </a:solidFill>
            </a:rPr>
            <a:t>功能持续增加</a:t>
          </a:r>
          <a:endParaRPr>
            <a:solidFill>
              <a:schemeClr val="tx1"/>
            </a:solidFill>
          </a:endParaRPr>
        </a:p>
      </dsp:txBody>
      <dsp:txXfrm>
        <a:off x="8185906" y="0"/>
        <a:ext cx="1949025" cy="455580"/>
      </dsp:txXfrm>
    </dsp:sp>
    <dsp:sp modelId="{2B36992D-15C3-413C-8BB8-E2076ED2604D}">
      <dsp:nvSpPr>
        <dsp:cNvPr id="13" name="椭圆 12"/>
        <dsp:cNvSpPr/>
      </dsp:nvSpPr>
      <dsp:spPr bwMode="white">
        <a:xfrm>
          <a:off x="9103471" y="512528"/>
          <a:ext cx="113895" cy="113895"/>
        </a:xfrm>
        <a:prstGeom prst="ellipse">
          <a:avLst/>
        </a:prstGeom>
        <a:sp3d extrusionH="50600" prstMaterial="metal">
          <a:bevelT w="101600" h="80600" prst="relaxedInset"/>
          <a:bevelB w="80600" h="80600" prst="relaxedInset"/>
        </a:sp3d>
      </dsp:spPr>
      <dsp:style>
        <a:lnRef idx="0">
          <a:schemeClr val="lt1"/>
        </a:lnRef>
        <a:fillRef idx="1">
          <a:schemeClr val="accent1"/>
        </a:fillRef>
        <a:effectRef idx="1">
          <a:scrgbClr r="0" g="0" b="0"/>
        </a:effectRef>
        <a:fontRef idx="minor">
          <a:schemeClr val="dk1"/>
        </a:fontRef>
      </dsp:style>
      <dsp:txXfrm>
        <a:off x="9103471" y="512528"/>
        <a:ext cx="113895" cy="11389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目录页</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574BC6-77EA-4149-8DD9-37ACA0D86D4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574BC6-77EA-4149-8DD9-37ACA0D86D42}"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574BC6-77EA-4149-8DD9-37ACA0D86D42}"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en-US" altLang="zh-CN" b="0" i="0" dirty="0">
              <a:solidFill>
                <a:srgbClr val="171A1D"/>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en-US" altLang="zh-CN" b="0" i="0" dirty="0">
              <a:solidFill>
                <a:srgbClr val="171A1D"/>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en-US" altLang="zh-CN" b="0" i="0" dirty="0">
              <a:solidFill>
                <a:srgbClr val="171A1D"/>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内容页</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574BC6-77EA-4149-8DD9-37ACA0D86D4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目录页</a:t>
            </a:r>
            <a:endParaRPr kumimoji="1" lang="zh-CN" altLang="en-US" dirty="0"/>
          </a:p>
        </p:txBody>
      </p:sp>
      <p:sp>
        <p:nvSpPr>
          <p:cNvPr id="4" name="灯片编号占位符 3"/>
          <p:cNvSpPr>
            <a:spLocks noGrp="1"/>
          </p:cNvSpPr>
          <p:nvPr>
            <p:ph type="sldNum" sz="quarter" idx="5"/>
          </p:nvPr>
        </p:nvSpPr>
        <p:spPr/>
        <p:txBody>
          <a:bodyPr/>
          <a:lstStyle/>
          <a:p>
            <a:fld id="{F9574BC6-77EA-4149-8DD9-37ACA0D86D42}"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内容页</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574BC6-77EA-4149-8DD9-37ACA0D86D4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内容页</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574BC6-77EA-4149-8DD9-37ACA0D86D4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内容页</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574BC6-77EA-4149-8DD9-37ACA0D86D42}"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574BC6-77EA-4149-8DD9-37ACA0D86D42}"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9574BC6-77EA-4149-8DD9-37ACA0D86D42}"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C:\Users\zhu\Desktop\史记育种ppt模板设计调整\logo_画板 1_画板 1.pnglogo_画板 1_画板 1"/>
          <p:cNvPicPr>
            <a:picLocks noChangeAspect="1"/>
          </p:cNvPicPr>
          <p:nvPr userDrawn="1"/>
        </p:nvPicPr>
        <p:blipFill>
          <a:blip r:embed="rId2"/>
          <a:srcRect/>
          <a:stretch>
            <a:fillRect/>
          </a:stretch>
        </p:blipFill>
        <p:spPr>
          <a:xfrm>
            <a:off x="9899650" y="379095"/>
            <a:ext cx="1851025" cy="64198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descr="/Volumes/002平面设计专用硬盘/种猪事业部/2022/ppt模版/使用素材(1)/22/22-03.jpg22-03"/>
          <p:cNvPicPr>
            <a:picLocks noChangeAspect="1"/>
          </p:cNvPicPr>
          <p:nvPr userDrawn="1"/>
        </p:nvPicPr>
        <p:blipFill rotWithShape="1">
          <a:blip r:embed="rId2"/>
          <a:srcRect t="4428" r="92577" b="86015"/>
          <a:stretch>
            <a:fillRect/>
          </a:stretch>
        </p:blipFill>
        <p:spPr>
          <a:xfrm>
            <a:off x="0" y="283092"/>
            <a:ext cx="905164" cy="655783"/>
          </a:xfrm>
          <a:prstGeom prst="rect">
            <a:avLst/>
          </a:prstGeom>
        </p:spPr>
      </p:pic>
      <p:pic>
        <p:nvPicPr>
          <p:cNvPr id="8" name="图片 7"/>
          <p:cNvPicPr>
            <a:picLocks noChangeAspect="1"/>
          </p:cNvPicPr>
          <p:nvPr userDrawn="1"/>
        </p:nvPicPr>
        <p:blipFill rotWithShape="1">
          <a:blip r:embed="rId3"/>
          <a:srcRect t="42248" b="-1"/>
          <a:stretch>
            <a:fillRect/>
          </a:stretch>
        </p:blipFill>
        <p:spPr>
          <a:xfrm>
            <a:off x="10468610" y="6414770"/>
            <a:ext cx="1722755" cy="396240"/>
          </a:xfrm>
          <a:prstGeom prst="rect">
            <a:avLst/>
          </a:prstGeom>
        </p:spPr>
      </p:pic>
      <p:pic>
        <p:nvPicPr>
          <p:cNvPr id="9" name="图片 8" descr="C:\Users\zhu\Desktop\史记育种ppt模板设计调整\logo_画板 1_画板 1.pnglogo_画板 1_画板 1"/>
          <p:cNvPicPr>
            <a:picLocks noChangeAspect="1"/>
          </p:cNvPicPr>
          <p:nvPr userDrawn="1"/>
        </p:nvPicPr>
        <p:blipFill>
          <a:blip r:embed="rId4"/>
          <a:srcRect/>
          <a:stretch>
            <a:fillRect/>
          </a:stretch>
        </p:blipFill>
        <p:spPr>
          <a:xfrm>
            <a:off x="10613390" y="6426200"/>
            <a:ext cx="1432560" cy="431800"/>
          </a:xfrm>
          <a:prstGeom prst="rect">
            <a:avLst/>
          </a:prstGeom>
          <a:noFill/>
        </p:spPr>
      </p:pic>
      <p:sp>
        <p:nvSpPr>
          <p:cNvPr id="11" name="标题占位符 6"/>
          <p:cNvSpPr>
            <a:spLocks noGrp="1"/>
          </p:cNvSpPr>
          <p:nvPr>
            <p:ph type="title" hasCustomPrompt="1"/>
          </p:nvPr>
        </p:nvSpPr>
        <p:spPr>
          <a:xfrm>
            <a:off x="861646" y="365125"/>
            <a:ext cx="8550711" cy="459823"/>
          </a:xfrm>
          <a:prstGeom prst="rect">
            <a:avLst/>
          </a:prstGeom>
        </p:spPr>
        <p:txBody>
          <a:bodyPr vert="horz" lIns="91440" tIns="45720" rIns="91440" bIns="45720" rtlCol="0" anchor="ctr">
            <a:noAutofit/>
          </a:bodyPr>
          <a:lstStyle>
            <a:lvl1pPr>
              <a:defRPr sz="3200" b="1"/>
            </a:lvl1pPr>
          </a:lstStyle>
          <a:p>
            <a:r>
              <a:rPr kumimoji="1" lang="zh-CN" altLang="en-US" dirty="0"/>
              <a:t>输入标题文本</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descr="/Volumes/002平面设计专用硬盘/种猪事业部/2022/ppt模版/使用素材(1)/22/22-03.jpg22-03"/>
          <p:cNvPicPr>
            <a:picLocks noChangeAspect="1"/>
          </p:cNvPicPr>
          <p:nvPr userDrawn="1"/>
        </p:nvPicPr>
        <p:blipFill rotWithShape="1">
          <a:blip r:embed="rId2"/>
          <a:srcRect t="4428" r="92577" b="86015"/>
          <a:stretch>
            <a:fillRect/>
          </a:stretch>
        </p:blipFill>
        <p:spPr>
          <a:xfrm>
            <a:off x="0" y="283092"/>
            <a:ext cx="905164" cy="655783"/>
          </a:xfrm>
          <a:prstGeom prst="rect">
            <a:avLst/>
          </a:prstGeom>
        </p:spPr>
      </p:pic>
      <p:pic>
        <p:nvPicPr>
          <p:cNvPr id="8" name="图片 7"/>
          <p:cNvPicPr>
            <a:picLocks noChangeAspect="1"/>
          </p:cNvPicPr>
          <p:nvPr userDrawn="1"/>
        </p:nvPicPr>
        <p:blipFill rotWithShape="1">
          <a:blip r:embed="rId3"/>
          <a:srcRect t="42248" b="-1"/>
          <a:stretch>
            <a:fillRect/>
          </a:stretch>
        </p:blipFill>
        <p:spPr>
          <a:xfrm>
            <a:off x="10468926" y="6414964"/>
            <a:ext cx="1464879" cy="396000"/>
          </a:xfrm>
          <a:prstGeom prst="rect">
            <a:avLst/>
          </a:prstGeom>
        </p:spPr>
      </p:pic>
      <p:pic>
        <p:nvPicPr>
          <p:cNvPr id="9" name="图片 8" descr="C:\Users\zhu\Desktop\史记育种ppt模板设计调整\logo_画板 1_画板 1.pnglogo_画板 1_画板 1"/>
          <p:cNvPicPr>
            <a:picLocks noChangeAspect="1"/>
          </p:cNvPicPr>
          <p:nvPr userDrawn="1"/>
        </p:nvPicPr>
        <p:blipFill>
          <a:blip r:embed="rId4"/>
          <a:srcRect/>
          <a:stretch>
            <a:fillRect/>
          </a:stretch>
        </p:blipFill>
        <p:spPr>
          <a:xfrm>
            <a:off x="10657425" y="6395085"/>
            <a:ext cx="1335405" cy="462915"/>
          </a:xfrm>
          <a:prstGeom prst="rect">
            <a:avLst/>
          </a:prstGeom>
          <a:noFill/>
        </p:spPr>
      </p:pic>
      <p:sp>
        <p:nvSpPr>
          <p:cNvPr id="11" name="标题占位符 6"/>
          <p:cNvSpPr>
            <a:spLocks noGrp="1"/>
          </p:cNvSpPr>
          <p:nvPr>
            <p:ph type="title" hasCustomPrompt="1"/>
          </p:nvPr>
        </p:nvSpPr>
        <p:spPr>
          <a:xfrm>
            <a:off x="861646" y="365125"/>
            <a:ext cx="8550711" cy="459823"/>
          </a:xfrm>
          <a:prstGeom prst="rect">
            <a:avLst/>
          </a:prstGeom>
        </p:spPr>
        <p:txBody>
          <a:bodyPr vert="horz" lIns="91440" tIns="45720" rIns="91440" bIns="45720" rtlCol="0" anchor="ctr">
            <a:noAutofit/>
          </a:bodyPr>
          <a:lstStyle>
            <a:lvl1pPr>
              <a:defRPr sz="3200" b="1"/>
            </a:lvl1pPr>
          </a:lstStyle>
          <a:p>
            <a:r>
              <a:rPr kumimoji="1" lang="zh-CN" altLang="en-US" dirty="0"/>
              <a:t>输入标题文本</a:t>
            </a:r>
            <a:endParaRPr kumimoji="1"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7" name="图片 6" descr="/Volumes/002平面设计专用硬盘/种猪事业部/2022/ppt模版/使用素材(1)/22/22-03.jpg22-03"/>
          <p:cNvPicPr>
            <a:picLocks noChangeAspect="1"/>
          </p:cNvPicPr>
          <p:nvPr userDrawn="1"/>
        </p:nvPicPr>
        <p:blipFill rotWithShape="1">
          <a:blip r:embed="rId2"/>
          <a:srcRect t="4428" r="92577" b="86015"/>
          <a:stretch>
            <a:fillRect/>
          </a:stretch>
        </p:blipFill>
        <p:spPr>
          <a:xfrm>
            <a:off x="0" y="273194"/>
            <a:ext cx="905164" cy="655783"/>
          </a:xfrm>
          <a:prstGeom prst="rect">
            <a:avLst/>
          </a:prstGeom>
        </p:spPr>
      </p:pic>
      <p:pic>
        <p:nvPicPr>
          <p:cNvPr id="8" name="图片 7"/>
          <p:cNvPicPr>
            <a:picLocks noChangeAspect="1"/>
          </p:cNvPicPr>
          <p:nvPr userDrawn="1"/>
        </p:nvPicPr>
        <p:blipFill rotWithShape="1">
          <a:blip r:embed="rId3"/>
          <a:srcRect t="42248" b="-1"/>
          <a:stretch>
            <a:fillRect/>
          </a:stretch>
        </p:blipFill>
        <p:spPr>
          <a:xfrm>
            <a:off x="10468926" y="6414964"/>
            <a:ext cx="1464879" cy="396000"/>
          </a:xfrm>
          <a:prstGeom prst="rect">
            <a:avLst/>
          </a:prstGeom>
        </p:spPr>
      </p:pic>
      <p:pic>
        <p:nvPicPr>
          <p:cNvPr id="6" name="图片 5" descr="C:\Users\zhu\Desktop\史记育种ppt模板设计调整\logo_画板 1_画板 1.pnglogo_画板 1_画板 1"/>
          <p:cNvPicPr>
            <a:picLocks noChangeAspect="1"/>
          </p:cNvPicPr>
          <p:nvPr userDrawn="1"/>
        </p:nvPicPr>
        <p:blipFill>
          <a:blip r:embed="rId4"/>
          <a:srcRect/>
          <a:stretch>
            <a:fillRect/>
          </a:stretch>
        </p:blipFill>
        <p:spPr>
          <a:xfrm>
            <a:off x="10657425" y="6395085"/>
            <a:ext cx="1335405" cy="462915"/>
          </a:xfrm>
          <a:prstGeom prst="rect">
            <a:avLst/>
          </a:prstGeom>
          <a:noFill/>
        </p:spPr>
      </p:pic>
      <p:sp>
        <p:nvSpPr>
          <p:cNvPr id="11" name="标题占位符 6"/>
          <p:cNvSpPr>
            <a:spLocks noGrp="1"/>
          </p:cNvSpPr>
          <p:nvPr>
            <p:ph type="title" hasCustomPrompt="1"/>
          </p:nvPr>
        </p:nvSpPr>
        <p:spPr>
          <a:xfrm>
            <a:off x="861646" y="365125"/>
            <a:ext cx="8550711" cy="459823"/>
          </a:xfrm>
          <a:prstGeom prst="rect">
            <a:avLst/>
          </a:prstGeom>
        </p:spPr>
        <p:txBody>
          <a:bodyPr vert="horz" lIns="91440" tIns="45720" rIns="91440" bIns="45720" rtlCol="0" anchor="ctr">
            <a:noAutofit/>
          </a:bodyPr>
          <a:lstStyle>
            <a:lvl1pPr>
              <a:defRPr sz="3200" b="1"/>
            </a:lvl1pPr>
          </a:lstStyle>
          <a:p>
            <a:r>
              <a:rPr kumimoji="1" lang="zh-CN" altLang="en-US" dirty="0"/>
              <a:t>输入标题文本</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仅标题">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1" Type="http://schemas.openxmlformats.org/officeDocument/2006/relationships/theme" Target="../theme/theme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5.jpeg"/><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7" name="标题占位符 6"/>
          <p:cNvSpPr>
            <a:spLocks noGrp="1"/>
          </p:cNvSpPr>
          <p:nvPr>
            <p:ph type="title"/>
          </p:nvPr>
        </p:nvSpPr>
        <p:spPr>
          <a:xfrm>
            <a:off x="861646" y="365125"/>
            <a:ext cx="10515600" cy="1325563"/>
          </a:xfrm>
          <a:prstGeom prst="rect">
            <a:avLst/>
          </a:prstGeom>
        </p:spPr>
        <p:txBody>
          <a:bodyPr vert="horz" lIns="91440" tIns="45720" rIns="91440" bIns="45720" rtlCol="0" anchor="ctr">
            <a:normAutofit/>
          </a:bodyPr>
          <a:lstStyle/>
          <a:p>
            <a:r>
              <a:rPr kumimoji="1" lang="zh-CN" altLang="en-US" dirty="0"/>
              <a:t>输入标题文本</a:t>
            </a:r>
            <a:endParaRPr kumimoji="1" lang="zh-CN" altLang="en-US" dirty="0"/>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2800" b="0" i="0" kern="1200" spc="0">
          <a:solidFill>
            <a:srgbClr val="005BAC"/>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2.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29.png"/><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2.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jpeg"/><Relationship Id="rId2" Type="http://schemas.openxmlformats.org/officeDocument/2006/relationships/tags" Target="../tags/tag1.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2.xml"/><Relationship Id="rId6" Type="http://schemas.openxmlformats.org/officeDocument/2006/relationships/image" Target="../media/image38.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37.png"/><Relationship Id="rId2" Type="http://schemas.microsoft.com/office/2007/relationships/media" Target="../media/media1.mp4"/><Relationship Id="rId1" Type="http://schemas.openxmlformats.org/officeDocument/2006/relationships/video" Target="../media/media1.mp4"/></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2.xml"/><Relationship Id="rId1" Type="http://schemas.openxmlformats.org/officeDocument/2006/relationships/tags" Target="../tags/tag9.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6.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tags" Target="../tags/tag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tags" Target="../tags/tag12.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image" Target="../media/image44.png"/><Relationship Id="rId1" Type="http://schemas.openxmlformats.org/officeDocument/2006/relationships/tags" Target="../tags/tag1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8.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9.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5.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6.xml"/><Relationship Id="rId2" Type="http://schemas.openxmlformats.org/officeDocument/2006/relationships/tags" Target="../tags/tag21.xml"/><Relationship Id="rId1" Type="http://schemas.openxmlformats.org/officeDocument/2006/relationships/tags" Target="../tags/tag2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3.xml"/><Relationship Id="rId1" Type="http://schemas.openxmlformats.org/officeDocument/2006/relationships/tags" Target="../tags/tag2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6.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45.xml.rels><?xml version="1.0" encoding="UTF-8" standalone="yes"?>
<Relationships xmlns="http://schemas.openxmlformats.org/package/2006/relationships"><Relationship Id="rId9" Type="http://schemas.openxmlformats.org/officeDocument/2006/relationships/diagramColors" Target="../diagrams/colors3.xml"/><Relationship Id="rId8" Type="http://schemas.openxmlformats.org/officeDocument/2006/relationships/diagramQuickStyle" Target="../diagrams/quickStyle3.xml"/><Relationship Id="rId7" Type="http://schemas.openxmlformats.org/officeDocument/2006/relationships/diagramLayout" Target="../diagrams/layout3.xml"/><Relationship Id="rId6" Type="http://schemas.openxmlformats.org/officeDocument/2006/relationships/diagramData" Target="../diagrams/data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2" Type="http://schemas.openxmlformats.org/officeDocument/2006/relationships/notesSlide" Target="../notesSlides/notesSlide22.xml"/><Relationship Id="rId11" Type="http://schemas.openxmlformats.org/officeDocument/2006/relationships/slideLayout" Target="../slideLayouts/slideLayout6.xml"/><Relationship Id="rId10" Type="http://schemas.microsoft.com/office/2007/relationships/diagramDrawing" Target="../diagrams/drawing3.xml"/><Relationship Id="rId1"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4.xml"/></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6.xml"/><Relationship Id="rId2" Type="http://schemas.openxmlformats.org/officeDocument/2006/relationships/image" Target="../media/image51.e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0" Type="http://schemas.openxmlformats.org/officeDocument/2006/relationships/slideLayout" Target="../slideLayouts/slideLayout22.xml"/><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6.xml"/><Relationship Id="rId2" Type="http://schemas.openxmlformats.org/officeDocument/2006/relationships/image" Target="../media/image52.emf"/><Relationship Id="rId1"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6.xml"/><Relationship Id="rId2" Type="http://schemas.openxmlformats.org/officeDocument/2006/relationships/image" Target="../media/image53.emf"/><Relationship Id="rId1" Type="http://schemas.openxmlformats.org/officeDocument/2006/relationships/oleObject" Target="../embeddings/oleObject3.bin"/></Relationships>
</file>

<file path=ppt/slides/_rels/slide5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6.xml"/><Relationship Id="rId2" Type="http://schemas.openxmlformats.org/officeDocument/2006/relationships/image" Target="../media/image54.emf"/><Relationship Id="rId1" Type="http://schemas.openxmlformats.org/officeDocument/2006/relationships/oleObject" Target="../embeddings/oleObject4.bin"/></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5.vml"/><Relationship Id="rId3" Type="http://schemas.openxmlformats.org/officeDocument/2006/relationships/slideLayout" Target="../slideLayouts/slideLayout6.xml"/><Relationship Id="rId2" Type="http://schemas.openxmlformats.org/officeDocument/2006/relationships/image" Target="../media/image55.emf"/><Relationship Id="rId1"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1.xml"/><Relationship Id="rId2" Type="http://schemas.openxmlformats.org/officeDocument/2006/relationships/image" Target="../media/image1.png"/><Relationship Id="rId1" Type="http://schemas.openxmlformats.org/officeDocument/2006/relationships/image" Target="../media/image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5.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6.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8.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803079" y="2724129"/>
            <a:ext cx="5770880" cy="645160"/>
          </a:xfrm>
          <a:prstGeom prst="rect">
            <a:avLst/>
          </a:prstGeom>
        </p:spPr>
        <p:txBody>
          <a:bodyPr wrap="none">
            <a:spAutoFit/>
          </a:bodyPr>
          <a:lstStyle/>
          <a:p>
            <a:pPr marL="0" marR="0" lvl="1" indent="0" algn="l" defTabSz="710565" rtl="0" eaLnBrk="1" fontAlgn="auto" latinLnBrk="0" hangingPunct="1">
              <a:lnSpc>
                <a:spcPct val="90000"/>
              </a:lnSpc>
              <a:spcBef>
                <a:spcPct val="0"/>
              </a:spcBef>
              <a:spcAft>
                <a:spcPct val="15000"/>
              </a:spcAft>
              <a:buClrTx/>
              <a:buSzTx/>
              <a:buFontTx/>
              <a:buNone/>
              <a:defRPr/>
            </a:pPr>
            <a:r>
              <a:rPr lang="zh-CN" sz="400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近期产品研发与落地计划</a:t>
            </a:r>
            <a:endParaRPr kumimoji="0" lang="zh-CN" altLang="en-US" sz="4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204720" y="3436620"/>
            <a:ext cx="241681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8" name="直接连接符 7"/>
          <p:cNvCxnSpPr/>
          <p:nvPr/>
        </p:nvCxnSpPr>
        <p:spPr>
          <a:xfrm>
            <a:off x="4943475" y="3418840"/>
            <a:ext cx="61353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3"/>
          <p:cNvSpPr txBox="1"/>
          <p:nvPr/>
        </p:nvSpPr>
        <p:spPr>
          <a:xfrm>
            <a:off x="2270760" y="2002155"/>
            <a:ext cx="2416810" cy="2399665"/>
          </a:xfrm>
          <a:prstGeom prst="rect">
            <a:avLst/>
          </a:prstGeom>
          <a:noFill/>
          <a:effectLst>
            <a:outerShdw blurRad="50800" dist="38100" dir="2700000" algn="tl" rotWithShape="0">
              <a:srgbClr val="004191">
                <a:alpha val="29000"/>
              </a:srgb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5000" b="0" i="0" u="none" strike="noStrike" kern="1200" cap="none" spc="0" normalizeH="0" baseline="0" noProof="0" dirty="0">
                <a:ln>
                  <a:noFill/>
                </a:ln>
                <a:solidFill>
                  <a:srgbClr val="0053AB"/>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sym typeface="+mn-ea"/>
              </a:rPr>
              <a:t>03</a:t>
            </a:r>
            <a:endParaRPr kumimoji="0" lang="en-US" altLang="zh-CN" sz="15000" b="0" i="0" u="none" strike="noStrike" kern="1200" cap="none" spc="0" normalizeH="0" baseline="0" noProof="0" dirty="0">
              <a:ln>
                <a:noFill/>
              </a:ln>
              <a:solidFill>
                <a:srgbClr val="0053AB"/>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1695" y="365125"/>
            <a:ext cx="9759950" cy="459740"/>
          </a:xfrm>
        </p:spPr>
        <p:txBody>
          <a:bodyPr/>
          <a:lstStyle/>
          <a:p>
            <a:r>
              <a:rPr lang="en-US" altLang="zh-CN" sz="2400" dirty="0">
                <a:solidFill>
                  <a:srgbClr val="0069DD"/>
                </a:solidFill>
                <a:latin typeface="微软雅黑" panose="020B0503020204020204" pitchFamily="34" charset="-122"/>
                <a:ea typeface="微软雅黑" panose="020B0503020204020204" pitchFamily="34" charset="-122"/>
                <a:cs typeface="+mn-cs"/>
              </a:rPr>
              <a:t>1</a:t>
            </a:r>
            <a:r>
              <a:rPr lang="zh-CN" altLang="en-US" sz="2400" dirty="0">
                <a:solidFill>
                  <a:srgbClr val="0069DD"/>
                </a:solidFill>
                <a:latin typeface="微软雅黑" panose="020B0503020204020204" pitchFamily="34" charset="-122"/>
                <a:ea typeface="微软雅黑" panose="020B0503020204020204" pitchFamily="34" charset="-122"/>
                <a:cs typeface="+mn-cs"/>
              </a:rPr>
              <a:t>、环控器：截止</a:t>
            </a:r>
            <a:r>
              <a:rPr lang="en-US" altLang="zh-CN" sz="2400" dirty="0">
                <a:solidFill>
                  <a:srgbClr val="0069DD"/>
                </a:solidFill>
                <a:latin typeface="微软雅黑" panose="020B0503020204020204" pitchFamily="34" charset="-122"/>
                <a:ea typeface="微软雅黑" panose="020B0503020204020204" pitchFamily="34" charset="-122"/>
                <a:cs typeface="+mn-cs"/>
              </a:rPr>
              <a:t>2023</a:t>
            </a:r>
            <a:r>
              <a:rPr lang="zh-CN" altLang="en-US" sz="2400" dirty="0">
                <a:solidFill>
                  <a:srgbClr val="0069DD"/>
                </a:solidFill>
                <a:latin typeface="微软雅黑" panose="020B0503020204020204" pitchFamily="34" charset="-122"/>
                <a:ea typeface="微软雅黑" panose="020B0503020204020204" pitchFamily="34" charset="-122"/>
                <a:cs typeface="+mn-cs"/>
              </a:rPr>
              <a:t>年</a:t>
            </a:r>
            <a:r>
              <a:rPr lang="en-US" altLang="zh-CN" sz="2400" dirty="0">
                <a:solidFill>
                  <a:srgbClr val="0069DD"/>
                </a:solidFill>
                <a:latin typeface="微软雅黑" panose="020B0503020204020204" pitchFamily="34" charset="-122"/>
                <a:ea typeface="微软雅黑" panose="020B0503020204020204" pitchFamily="34" charset="-122"/>
                <a:cs typeface="+mn-cs"/>
              </a:rPr>
              <a:t>6</a:t>
            </a:r>
            <a:r>
              <a:rPr lang="zh-CN" altLang="en-US" sz="2400" dirty="0">
                <a:solidFill>
                  <a:srgbClr val="0069DD"/>
                </a:solidFill>
                <a:latin typeface="微软雅黑" panose="020B0503020204020204" pitchFamily="34" charset="-122"/>
                <a:ea typeface="微软雅黑" panose="020B0503020204020204" pitchFamily="34" charset="-122"/>
                <a:cs typeface="+mn-cs"/>
              </a:rPr>
              <a:t>月</a:t>
            </a:r>
            <a:r>
              <a:rPr lang="en-US" altLang="zh-CN" sz="2400" dirty="0">
                <a:solidFill>
                  <a:srgbClr val="0069DD"/>
                </a:solidFill>
                <a:latin typeface="微软雅黑" panose="020B0503020204020204" pitchFamily="34" charset="-122"/>
                <a:ea typeface="微软雅黑" panose="020B0503020204020204" pitchFamily="34" charset="-122"/>
                <a:cs typeface="+mn-cs"/>
              </a:rPr>
              <a:t>30</a:t>
            </a:r>
            <a:r>
              <a:rPr lang="zh-CN" altLang="en-US" sz="2400" dirty="0">
                <a:solidFill>
                  <a:srgbClr val="0069DD"/>
                </a:solidFill>
                <a:latin typeface="微软雅黑" panose="020B0503020204020204" pitchFamily="34" charset="-122"/>
                <a:ea typeface="微软雅黑" panose="020B0503020204020204" pitchFamily="34" charset="-122"/>
                <a:cs typeface="+mn-cs"/>
              </a:rPr>
              <a:t>日的</a:t>
            </a:r>
            <a:r>
              <a:rPr lang="zh-CN" sz="2400" dirty="0">
                <a:solidFill>
                  <a:srgbClr val="0069DD"/>
                </a:solidFill>
                <a:latin typeface="微软雅黑" panose="020B0503020204020204" pitchFamily="34" charset="-122"/>
                <a:ea typeface="微软雅黑" panose="020B0503020204020204" pitchFamily="34" charset="-122"/>
                <a:cs typeface="+mn-cs"/>
              </a:rPr>
              <a:t>产品研发</a:t>
            </a:r>
            <a:r>
              <a:rPr lang="en-US" altLang="zh-CN" sz="2400" dirty="0">
                <a:solidFill>
                  <a:srgbClr val="0069DD"/>
                </a:solidFill>
                <a:latin typeface="微软雅黑" panose="020B0503020204020204" pitchFamily="34" charset="-122"/>
                <a:ea typeface="微软雅黑" panose="020B0503020204020204" pitchFamily="34" charset="-122"/>
                <a:cs typeface="+mn-cs"/>
              </a:rPr>
              <a:t>-</a:t>
            </a:r>
            <a:r>
              <a:rPr lang="zh-CN" sz="2400" dirty="0">
                <a:solidFill>
                  <a:srgbClr val="0069DD"/>
                </a:solidFill>
                <a:latin typeface="微软雅黑" panose="020B0503020204020204" pitchFamily="34" charset="-122"/>
                <a:ea typeface="微软雅黑" panose="020B0503020204020204" pitchFamily="34" charset="-122"/>
                <a:cs typeface="+mn-cs"/>
              </a:rPr>
              <a:t>生产</a:t>
            </a:r>
            <a:r>
              <a:rPr lang="en-US" altLang="zh-CN" sz="2400" dirty="0">
                <a:solidFill>
                  <a:srgbClr val="0069DD"/>
                </a:solidFill>
                <a:latin typeface="微软雅黑" panose="020B0503020204020204" pitchFamily="34" charset="-122"/>
                <a:ea typeface="微软雅黑" panose="020B0503020204020204" pitchFamily="34" charset="-122"/>
                <a:cs typeface="+mn-cs"/>
              </a:rPr>
              <a:t>-</a:t>
            </a:r>
            <a:r>
              <a:rPr lang="zh-CN" altLang="en-US" sz="2400" dirty="0">
                <a:solidFill>
                  <a:srgbClr val="0069DD"/>
                </a:solidFill>
                <a:latin typeface="微软雅黑" panose="020B0503020204020204" pitchFamily="34" charset="-122"/>
                <a:ea typeface="微软雅黑" panose="020B0503020204020204" pitchFamily="34" charset="-122"/>
                <a:cs typeface="+mn-cs"/>
              </a:rPr>
              <a:t>推广落地计划</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4109085" y="3836035"/>
            <a:ext cx="4326890" cy="2430145"/>
          </a:xfrm>
          <a:prstGeom prst="rect">
            <a:avLst/>
          </a:prstGeom>
        </p:spPr>
      </p:pic>
      <p:graphicFrame>
        <p:nvGraphicFramePr>
          <p:cNvPr id="11" name="表格 10"/>
          <p:cNvGraphicFramePr/>
          <p:nvPr>
            <p:custDataLst>
              <p:tags r:id="rId2"/>
            </p:custDataLst>
          </p:nvPr>
        </p:nvGraphicFramePr>
        <p:xfrm>
          <a:off x="313690" y="1283335"/>
          <a:ext cx="11398250" cy="2552065"/>
        </p:xfrm>
        <a:graphic>
          <a:graphicData uri="http://schemas.openxmlformats.org/drawingml/2006/table">
            <a:tbl>
              <a:tblPr firstRow="1">
                <a:tableStyleId>{5C22544A-7EE6-4342-B048-85BDC9FD1C3A}</a:tableStyleId>
              </a:tblPr>
              <a:tblGrid>
                <a:gridCol w="6133465"/>
                <a:gridCol w="1099820"/>
                <a:gridCol w="1011555"/>
                <a:gridCol w="1005205"/>
                <a:gridCol w="974725"/>
                <a:gridCol w="1173480"/>
              </a:tblGrid>
              <a:tr h="387985">
                <a:tc>
                  <a:txBody>
                    <a:bodyPr/>
                    <a:p>
                      <a:pPr>
                        <a:buNone/>
                      </a:pPr>
                      <a:r>
                        <a:rPr lang="zh-CN" altLang="en-US"/>
                        <a:t>产品</a:t>
                      </a:r>
                      <a:endParaRPr lang="zh-CN" altLang="en-US"/>
                    </a:p>
                  </a:txBody>
                  <a:tcPr>
                    <a:solidFill>
                      <a:srgbClr val="00B0F0"/>
                    </a:solidFill>
                  </a:tcPr>
                </a:tc>
                <a:tc>
                  <a:txBody>
                    <a:bodyPr/>
                    <a:p>
                      <a:pPr>
                        <a:buNone/>
                      </a:pPr>
                      <a:r>
                        <a:rPr lang="zh-CN" altLang="en-US"/>
                        <a:t>研发</a:t>
                      </a:r>
                      <a:endParaRPr lang="zh-CN" altLang="en-US"/>
                    </a:p>
                  </a:txBody>
                  <a:tcPr>
                    <a:solidFill>
                      <a:srgbClr val="00B0F0"/>
                    </a:solidFill>
                  </a:tcPr>
                </a:tc>
                <a:tc>
                  <a:txBody>
                    <a:bodyPr/>
                    <a:p>
                      <a:pPr>
                        <a:buNone/>
                      </a:pPr>
                      <a:r>
                        <a:rPr lang="zh-CN" altLang="en-US"/>
                        <a:t>测试</a:t>
                      </a:r>
                      <a:endParaRPr lang="zh-CN" altLang="en-US"/>
                    </a:p>
                  </a:txBody>
                  <a:tcPr>
                    <a:solidFill>
                      <a:srgbClr val="00B0F0"/>
                    </a:solidFill>
                  </a:tcPr>
                </a:tc>
                <a:tc>
                  <a:txBody>
                    <a:bodyPr/>
                    <a:p>
                      <a:pPr>
                        <a:buNone/>
                      </a:pPr>
                      <a:r>
                        <a:rPr lang="zh-CN" altLang="en-US" sz="1800">
                          <a:sym typeface="+mn-ea"/>
                        </a:rPr>
                        <a:t>小试</a:t>
                      </a:r>
                      <a:endParaRPr lang="zh-CN" altLang="en-US"/>
                    </a:p>
                  </a:txBody>
                  <a:tcPr>
                    <a:solidFill>
                      <a:srgbClr val="00B0F0"/>
                    </a:solidFill>
                  </a:tcPr>
                </a:tc>
                <a:tc>
                  <a:txBody>
                    <a:bodyPr/>
                    <a:p>
                      <a:pPr>
                        <a:buNone/>
                      </a:pPr>
                      <a:r>
                        <a:rPr lang="zh-CN" altLang="en-US" sz="1800">
                          <a:sym typeface="+mn-ea"/>
                        </a:rPr>
                        <a:t>中试</a:t>
                      </a:r>
                      <a:endParaRPr lang="zh-CN" altLang="en-US"/>
                    </a:p>
                  </a:txBody>
                  <a:tcPr>
                    <a:solidFill>
                      <a:srgbClr val="00B0F0"/>
                    </a:solidFill>
                  </a:tcPr>
                </a:tc>
                <a:tc>
                  <a:txBody>
                    <a:bodyPr/>
                    <a:p>
                      <a:pPr>
                        <a:buNone/>
                      </a:pPr>
                      <a:r>
                        <a:rPr lang="zh-CN" altLang="en-US"/>
                        <a:t>量产推广</a:t>
                      </a:r>
                      <a:endParaRPr lang="zh-CN" altLang="en-US"/>
                    </a:p>
                  </a:txBody>
                  <a:tcPr>
                    <a:solidFill>
                      <a:srgbClr val="00B0F0"/>
                    </a:solidFill>
                  </a:tcPr>
                </a:tc>
              </a:tr>
              <a:tr h="381000">
                <a:tc>
                  <a:txBody>
                    <a:bodyPr/>
                    <a:p>
                      <a:pPr>
                        <a:buNone/>
                      </a:pPr>
                      <a:r>
                        <a:rPr lang="zh-CN" altLang="en-US" sz="1800">
                          <a:sym typeface="+mn-ea"/>
                        </a:rPr>
                        <a:t>智能环控器</a:t>
                      </a:r>
                      <a:r>
                        <a:rPr lang="en-US" altLang="zh-CN" sz="1800">
                          <a:sym typeface="+mn-ea"/>
                        </a:rPr>
                        <a:t>+</a:t>
                      </a:r>
                      <a:r>
                        <a:rPr lang="zh-CN" altLang="en-US" sz="1800">
                          <a:sym typeface="+mn-ea"/>
                        </a:rPr>
                        <a:t>关键传感器</a:t>
                      </a:r>
                      <a:r>
                        <a:rPr lang="en-US" altLang="zh-CN" sz="1800">
                          <a:sym typeface="+mn-ea"/>
                        </a:rPr>
                        <a:t>+</a:t>
                      </a:r>
                      <a:r>
                        <a:rPr lang="zh-CN" altLang="en-US" sz="1800">
                          <a:sym typeface="+mn-ea"/>
                        </a:rPr>
                        <a:t>环控管理</a:t>
                      </a:r>
                      <a:r>
                        <a:rPr lang="en-US" altLang="zh-CN" sz="1800">
                          <a:sym typeface="+mn-ea"/>
                        </a:rPr>
                        <a:t>SAAS</a:t>
                      </a:r>
                      <a:r>
                        <a:rPr lang="zh-CN" altLang="en-US" sz="1800">
                          <a:sym typeface="+mn-ea"/>
                        </a:rPr>
                        <a:t>系统</a:t>
                      </a:r>
                      <a:endParaRPr lang="zh-CN" altLang="en-US"/>
                    </a:p>
                  </a:txBody>
                  <a:tcPr/>
                </a:tc>
                <a:tc>
                  <a:txBody>
                    <a:bodyPr/>
                    <a:p>
                      <a:pPr algn="ctr">
                        <a:buNone/>
                      </a:pP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r>
              <a:tr h="381000">
                <a:tc>
                  <a:txBody>
                    <a:bodyPr/>
                    <a:p>
                      <a:pPr>
                        <a:buNone/>
                      </a:pPr>
                      <a:r>
                        <a:rPr lang="zh-CN" altLang="en-US" sz="1800">
                          <a:sym typeface="+mn-ea"/>
                        </a:rPr>
                        <a:t>智能饲喂器</a:t>
                      </a:r>
                      <a:r>
                        <a:rPr lang="en-US" altLang="zh-CN" sz="1800">
                          <a:sym typeface="+mn-ea"/>
                        </a:rPr>
                        <a:t>+</a:t>
                      </a:r>
                      <a:r>
                        <a:rPr lang="zh-CN" altLang="en-US" sz="1800">
                          <a:sym typeface="+mn-ea"/>
                        </a:rPr>
                        <a:t>饲喂管理</a:t>
                      </a:r>
                      <a:r>
                        <a:rPr lang="en-US" altLang="zh-CN" sz="1800">
                          <a:sym typeface="+mn-ea"/>
                        </a:rPr>
                        <a:t>SAAS</a:t>
                      </a:r>
                      <a:r>
                        <a:rPr lang="zh-CN" altLang="en-US" sz="1800">
                          <a:sym typeface="+mn-ea"/>
                        </a:rPr>
                        <a:t>系统</a:t>
                      </a:r>
                      <a:endParaRPr lang="zh-CN" altLang="en-US"/>
                    </a:p>
                  </a:txBody>
                  <a:tcPr/>
                </a:tc>
                <a:tc>
                  <a:txBody>
                    <a:bodyPr/>
                    <a:p>
                      <a:pPr algn="ctr">
                        <a:buNone/>
                      </a:pP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r>
              <a:tr h="381000">
                <a:tc>
                  <a:txBody>
                    <a:bodyPr/>
                    <a:p>
                      <a:pPr>
                        <a:buNone/>
                      </a:pPr>
                      <a:r>
                        <a:rPr lang="en-US" altLang="zh-CN"/>
                        <a:t>PDA</a:t>
                      </a:r>
                      <a:r>
                        <a:rPr lang="zh-CN" altLang="en-US"/>
                        <a:t>（猪场个人数字助理）</a:t>
                      </a:r>
                      <a:endParaRPr lang="zh-CN" altLang="en-US"/>
                    </a:p>
                  </a:txBody>
                  <a:tcPr/>
                </a:tc>
                <a:tc>
                  <a:txBody>
                    <a:bodyPr/>
                    <a:p>
                      <a:pPr algn="ctr">
                        <a:buNone/>
                      </a:pP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zh-CN" altLang="en-US"/>
                        <a:t>漏粪板清洗机器人</a:t>
                      </a:r>
                      <a:endParaRPr lang="zh-CN" altLang="en-US"/>
                    </a:p>
                  </a:txBody>
                  <a:tcPr/>
                </a:tc>
                <a:tc>
                  <a:txBody>
                    <a:bodyPr/>
                    <a:p>
                      <a:pPr algn="ctr">
                        <a:buNone/>
                      </a:pP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381000">
                <a:tc>
                  <a:txBody>
                    <a:bodyPr/>
                    <a:p>
                      <a:pPr>
                        <a:buNone/>
                      </a:pPr>
                      <a:r>
                        <a:rPr lang="zh-CN" altLang="en-US"/>
                        <a:t>轻型研发项目：防偷猪偷料装置、简易养殖报警器、屠宰厂</a:t>
                      </a:r>
                      <a:r>
                        <a:rPr lang="en-US" altLang="zh-CN"/>
                        <a:t>AI</a:t>
                      </a:r>
                      <a:r>
                        <a:rPr lang="zh-CN" altLang="en-US"/>
                        <a:t>识别、咳嗽自动识别</a:t>
                      </a:r>
                      <a:endParaRPr lang="zh-CN" altLang="en-US"/>
                    </a:p>
                  </a:txBody>
                  <a:tcPr/>
                </a:tc>
                <a:tc>
                  <a:txBody>
                    <a:bodyPr/>
                    <a:p>
                      <a:pPr algn="ctr">
                        <a:buNone/>
                      </a:pP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c>
                  <a:txBody>
                    <a:bodyPr/>
                    <a:p>
                      <a:pPr algn="ctr">
                        <a:buNone/>
                      </a:pPr>
                      <a:r>
                        <a:rPr lang="zh-CN" altLang="en-US" sz="1800">
                          <a:latin typeface="微软雅黑" panose="020B0503020204020204" pitchFamily="34" charset="-122"/>
                          <a:ea typeface="微软雅黑" panose="020B0503020204020204" pitchFamily="34" charset="-122"/>
                          <a:sym typeface="+mn-ea"/>
                        </a:rPr>
                        <a:t>✔</a:t>
                      </a: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智能环控器：当前业务现状</a:t>
            </a:r>
            <a:r>
              <a:rPr lang="en-US" altLang="zh-CN" sz="2400" dirty="0">
                <a:solidFill>
                  <a:srgbClr val="0069DD"/>
                </a:solidFill>
                <a:latin typeface="微软雅黑" panose="020B0503020204020204" pitchFamily="34" charset="-122"/>
                <a:ea typeface="微软雅黑" panose="020B0503020204020204" pitchFamily="34" charset="-122"/>
                <a:cs typeface="+mn-cs"/>
              </a:rPr>
              <a:t>---1</a:t>
            </a:r>
            <a:r>
              <a:rPr lang="zh-CN" altLang="en-US" sz="2400" dirty="0">
                <a:solidFill>
                  <a:srgbClr val="0069DD"/>
                </a:solidFill>
                <a:latin typeface="微软雅黑" panose="020B0503020204020204" pitchFamily="34" charset="-122"/>
                <a:ea typeface="微软雅黑" panose="020B0503020204020204" pitchFamily="34" charset="-122"/>
                <a:cs typeface="+mn-cs"/>
              </a:rPr>
              <a:t>、卡数据</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pic>
        <p:nvPicPr>
          <p:cNvPr id="3" name="图片 8"/>
          <p:cNvPicPr>
            <a:picLocks noChangeAspect="1"/>
          </p:cNvPicPr>
          <p:nvPr/>
        </p:nvPicPr>
        <p:blipFill>
          <a:blip r:embed="rId1"/>
          <a:stretch>
            <a:fillRect/>
          </a:stretch>
        </p:blipFill>
        <p:spPr>
          <a:xfrm>
            <a:off x="4303922" y="4697095"/>
            <a:ext cx="2567305" cy="1686560"/>
          </a:xfrm>
          <a:prstGeom prst="rect">
            <a:avLst/>
          </a:prstGeom>
          <a:noFill/>
          <a:ln w="9525">
            <a:noFill/>
          </a:ln>
        </p:spPr>
      </p:pic>
      <p:pic>
        <p:nvPicPr>
          <p:cNvPr id="6" name="图片 10"/>
          <p:cNvPicPr>
            <a:picLocks noChangeAspect="1"/>
          </p:cNvPicPr>
          <p:nvPr/>
        </p:nvPicPr>
        <p:blipFill>
          <a:blip r:embed="rId2"/>
          <a:stretch>
            <a:fillRect/>
          </a:stretch>
        </p:blipFill>
        <p:spPr>
          <a:xfrm>
            <a:off x="6772609" y="4777105"/>
            <a:ext cx="2485390" cy="1606550"/>
          </a:xfrm>
          <a:prstGeom prst="rect">
            <a:avLst/>
          </a:prstGeom>
          <a:noFill/>
          <a:ln w="9525">
            <a:noFill/>
          </a:ln>
        </p:spPr>
      </p:pic>
      <p:pic>
        <p:nvPicPr>
          <p:cNvPr id="9" name="图片 8"/>
          <p:cNvPicPr>
            <a:picLocks noChangeAspect="1"/>
          </p:cNvPicPr>
          <p:nvPr/>
        </p:nvPicPr>
        <p:blipFill>
          <a:blip r:embed="rId3"/>
          <a:stretch>
            <a:fillRect/>
          </a:stretch>
        </p:blipFill>
        <p:spPr>
          <a:xfrm>
            <a:off x="2759450" y="4226588"/>
            <a:ext cx="1596831" cy="2133427"/>
          </a:xfrm>
          <a:prstGeom prst="rect">
            <a:avLst/>
          </a:prstGeom>
        </p:spPr>
      </p:pic>
      <p:pic>
        <p:nvPicPr>
          <p:cNvPr id="10" name="图片 9"/>
          <p:cNvPicPr>
            <a:picLocks noChangeAspect="1"/>
          </p:cNvPicPr>
          <p:nvPr/>
        </p:nvPicPr>
        <p:blipFill>
          <a:blip r:embed="rId4"/>
          <a:stretch>
            <a:fillRect/>
          </a:stretch>
        </p:blipFill>
        <p:spPr>
          <a:xfrm>
            <a:off x="241040" y="4637260"/>
            <a:ext cx="2518410" cy="1722755"/>
          </a:xfrm>
          <a:prstGeom prst="rect">
            <a:avLst/>
          </a:prstGeom>
        </p:spPr>
      </p:pic>
      <p:pic>
        <p:nvPicPr>
          <p:cNvPr id="11" name="图片 10"/>
          <p:cNvPicPr>
            <a:picLocks noChangeAspect="1"/>
          </p:cNvPicPr>
          <p:nvPr/>
        </p:nvPicPr>
        <p:blipFill>
          <a:blip r:embed="rId5"/>
          <a:stretch>
            <a:fillRect/>
          </a:stretch>
        </p:blipFill>
        <p:spPr>
          <a:xfrm>
            <a:off x="9195519" y="4206240"/>
            <a:ext cx="2940685" cy="2177415"/>
          </a:xfrm>
          <a:prstGeom prst="rect">
            <a:avLst/>
          </a:prstGeom>
        </p:spPr>
      </p:pic>
      <p:sp>
        <p:nvSpPr>
          <p:cNvPr id="7" name="矩形 6"/>
          <p:cNvSpPr/>
          <p:nvPr/>
        </p:nvSpPr>
        <p:spPr>
          <a:xfrm>
            <a:off x="861645" y="1568037"/>
            <a:ext cx="9965681" cy="596900"/>
          </a:xfrm>
          <a:prstGeom prst="rect">
            <a:avLst/>
          </a:prstGeom>
          <a:solidFill>
            <a:srgbClr val="327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000672" y="1614475"/>
            <a:ext cx="9243236" cy="5078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7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90%</a:t>
            </a: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厂家，不愿提供环控通讯协议，环控数据形成数据孤岛</a:t>
            </a:r>
            <a:endPar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861646" y="2396958"/>
            <a:ext cx="9965681" cy="596900"/>
          </a:xfrm>
          <a:prstGeom prst="rect">
            <a:avLst/>
          </a:prstGeom>
          <a:solidFill>
            <a:srgbClr val="327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965955" y="2464756"/>
            <a:ext cx="6763390" cy="5078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7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设备联网，需额外购买通讯网关，</a:t>
            </a:r>
            <a:r>
              <a:rPr kumimoji="0" lang="zh-CN" altLang="en-US" sz="27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价格高昂</a:t>
            </a:r>
            <a:endParaRPr kumimoji="0" lang="zh-CN" altLang="en-US" sz="27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当前业务现状</a:t>
            </a:r>
            <a:r>
              <a:rPr lang="en-US" altLang="zh-CN" sz="2400" dirty="0">
                <a:solidFill>
                  <a:srgbClr val="0069DD"/>
                </a:solidFill>
                <a:latin typeface="微软雅黑" panose="020B0503020204020204" pitchFamily="34" charset="-122"/>
                <a:ea typeface="微软雅黑" panose="020B0503020204020204" pitchFamily="34" charset="-122"/>
                <a:cs typeface="+mn-cs"/>
              </a:rPr>
              <a:t>---2</a:t>
            </a:r>
            <a:r>
              <a:rPr lang="zh-CN" altLang="en-US" sz="2400" dirty="0">
                <a:solidFill>
                  <a:srgbClr val="0069DD"/>
                </a:solidFill>
                <a:latin typeface="微软雅黑" panose="020B0503020204020204" pitchFamily="34" charset="-122"/>
                <a:ea typeface="微软雅黑" panose="020B0503020204020204" pitchFamily="34" charset="-122"/>
                <a:cs typeface="+mn-cs"/>
              </a:rPr>
              <a:t>、卡钱包</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rotWithShape="1">
          <a:blip r:embed="rId1"/>
          <a:srcRect b="59823"/>
          <a:stretch>
            <a:fillRect/>
          </a:stretch>
        </p:blipFill>
        <p:spPr>
          <a:xfrm>
            <a:off x="337820" y="2485390"/>
            <a:ext cx="5934075" cy="1322705"/>
          </a:xfrm>
          <a:prstGeom prst="rect">
            <a:avLst/>
          </a:prstGeom>
        </p:spPr>
      </p:pic>
      <p:sp>
        <p:nvSpPr>
          <p:cNvPr id="12" name="文本框 11"/>
          <p:cNvSpPr txBox="1"/>
          <p:nvPr/>
        </p:nvSpPr>
        <p:spPr>
          <a:xfrm>
            <a:off x="191135" y="4152265"/>
            <a:ext cx="11471275" cy="216852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ü"/>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国外的环控器价格高到离谱（一般在</a:t>
            </a:r>
            <a:r>
              <a:rPr kumimoji="0" lang="en-US" altLang="zh-CN"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2~3</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万之间）。</a:t>
            </a:r>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ü"/>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环控外设价格极贵，</a:t>
            </a:r>
            <a:r>
              <a:rPr kumimoji="0" lang="en-US" altLang="zh-CN"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1</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个湿度传感器</a:t>
            </a:r>
            <a:r>
              <a:rPr kumimoji="0" lang="en-US" sz="1800" b="0" i="0" u="none" strike="noStrike" kern="1200" cap="none" spc="0" normalizeH="0" baseline="0" noProof="0" dirty="0">
                <a:ln>
                  <a:noFill/>
                </a:ln>
                <a:solidFill>
                  <a:prstClr val="black"/>
                </a:solidFill>
                <a:effectLst/>
                <a:uLnTx/>
                <a:uFillTx/>
                <a:latin typeface="Verdana" panose="020B0604030504040204"/>
                <a:ea typeface="+mn-ea"/>
                <a:cs typeface="+mn-cs"/>
              </a:rPr>
              <a:t>1805</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mn-ea"/>
                <a:cs typeface="+mn-cs"/>
              </a:rPr>
              <a:t>元</a:t>
            </a:r>
            <a:r>
              <a:rPr lang="zh-CN" altLang="en-US" noProof="0" dirty="0">
                <a:ln>
                  <a:noFill/>
                </a:ln>
                <a:solidFill>
                  <a:prstClr val="black"/>
                </a:solidFill>
                <a:effectLst/>
                <a:uLnTx/>
                <a:uFillTx/>
                <a:latin typeface="Verdana" panose="020B0604030504040204"/>
                <a:ea typeface="微软雅黑" panose="020B0503020204020204" pitchFamily="34" charset="-122"/>
                <a:sym typeface="+mn-ea"/>
              </a:rPr>
              <a:t>（古瑞</a:t>
            </a:r>
            <a:r>
              <a:rPr lang="en-US" altLang="zh-CN" noProof="0" dirty="0">
                <a:ln>
                  <a:noFill/>
                </a:ln>
                <a:solidFill>
                  <a:prstClr val="black"/>
                </a:solidFill>
                <a:effectLst/>
                <a:uLnTx/>
                <a:uFillTx/>
                <a:latin typeface="Verdana" panose="020B0604030504040204"/>
                <a:ea typeface="微软雅黑" panose="020B0503020204020204" pitchFamily="34" charset="-122"/>
                <a:sym typeface="+mn-ea"/>
              </a:rPr>
              <a:t>2999+2000+</a:t>
            </a:r>
            <a:r>
              <a:rPr lang="zh-CN" altLang="en-US" noProof="0" dirty="0">
                <a:ln>
                  <a:noFill/>
                </a:ln>
                <a:solidFill>
                  <a:prstClr val="black"/>
                </a:solidFill>
                <a:effectLst/>
                <a:uLnTx/>
                <a:uFillTx/>
                <a:latin typeface="Verdana" panose="020B0604030504040204"/>
                <a:ea typeface="微软雅黑" panose="020B0503020204020204" pitchFamily="34" charset="-122"/>
                <a:sym typeface="+mn-ea"/>
              </a:rPr>
              <a:t>三个月）</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a:t>
            </a:r>
            <a:r>
              <a:rPr kumimoji="0" lang="en-US" sz="1800" b="0" i="0" u="none" strike="noStrike" kern="1200" cap="none" spc="0" normalizeH="0" baseline="0" noProof="0" dirty="0">
                <a:ln>
                  <a:noFill/>
                </a:ln>
                <a:solidFill>
                  <a:prstClr val="black"/>
                </a:solidFill>
                <a:effectLst/>
                <a:uLnTx/>
                <a:uFillTx/>
                <a:latin typeface="Verdana" panose="020B0604030504040204"/>
                <a:ea typeface="+mn-ea"/>
                <a:cs typeface="+mn-cs"/>
              </a:rPr>
              <a:t> 1</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个温度传感器</a:t>
            </a:r>
            <a:r>
              <a:rPr kumimoji="0" lang="en-US" altLang="zh-CN"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208</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元。</a:t>
            </a:r>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ü"/>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sym typeface="+mn-ea"/>
              </a:rPr>
              <a:t>国产的环控器价格</a:t>
            </a:r>
            <a:r>
              <a:rPr kumimoji="0" lang="en-US" altLang="zh-CN"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sym typeface="+mn-ea"/>
              </a:rPr>
              <a:t>7260~13000</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sym typeface="+mn-ea"/>
              </a:rPr>
              <a:t>元（裸机），传感器几十块，</a:t>
            </a:r>
            <a:r>
              <a:rPr kumimoji="0" lang="zh-CN" altLang="en-US" sz="1800" b="0" i="0" u="none" strike="noStrike" kern="1200" cap="none" spc="0" normalizeH="0" baseline="0" noProof="0" dirty="0">
                <a:ln>
                  <a:noFill/>
                </a:ln>
                <a:solidFill>
                  <a:srgbClr val="FF0000"/>
                </a:solidFill>
                <a:effectLst/>
                <a:uLnTx/>
                <a:uFillTx/>
                <a:latin typeface="Verdana" panose="020B0604030504040204"/>
                <a:ea typeface="微软雅黑" panose="020B0503020204020204" pitchFamily="34" charset="-122"/>
                <a:cs typeface="+mn-cs"/>
                <a:sym typeface="+mn-ea"/>
              </a:rPr>
              <a:t>故障率高</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sym typeface="+mn-ea"/>
              </a:rPr>
              <a:t>。</a:t>
            </a:r>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sym typeface="+mn-ea"/>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ü"/>
              <a:defRPr/>
            </a:pPr>
            <a:r>
              <a:rPr lang="zh-CN" altLang="en-US" noProof="0" dirty="0">
                <a:ln>
                  <a:noFill/>
                </a:ln>
                <a:solidFill>
                  <a:prstClr val="black"/>
                </a:solidFill>
                <a:effectLst/>
                <a:uLnTx/>
                <a:uFillTx/>
                <a:latin typeface="Verdana" panose="020B0604030504040204"/>
                <a:ea typeface="微软雅黑" panose="020B0503020204020204" pitchFamily="34" charset="-122"/>
                <a:sym typeface="+mn-ea"/>
              </a:rPr>
              <a:t>维护难度大、售后成本高昂，导致很多环控功能缺失（手动操作），传感器失灵（靠普通的温度计和湿度计）</a:t>
            </a:r>
            <a:endParaRPr kumimoji="0" lang="zh-CN" altLang="en-US"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ü"/>
              <a:defRPr/>
            </a:pPr>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sym typeface="+mn-ea"/>
            </a:endParaRPr>
          </a:p>
        </p:txBody>
      </p:sp>
      <p:pic>
        <p:nvPicPr>
          <p:cNvPr id="17" name="图片 16"/>
          <p:cNvPicPr>
            <a:picLocks noChangeAspect="1"/>
          </p:cNvPicPr>
          <p:nvPr/>
        </p:nvPicPr>
        <p:blipFill>
          <a:blip r:embed="rId2"/>
          <a:stretch>
            <a:fillRect/>
          </a:stretch>
        </p:blipFill>
        <p:spPr>
          <a:xfrm>
            <a:off x="337820" y="1099820"/>
            <a:ext cx="5934075" cy="1385570"/>
          </a:xfrm>
          <a:prstGeom prst="rect">
            <a:avLst/>
          </a:prstGeom>
        </p:spPr>
      </p:pic>
      <p:pic>
        <p:nvPicPr>
          <p:cNvPr id="18" name="图片 17"/>
          <p:cNvPicPr>
            <a:picLocks noChangeAspect="1"/>
          </p:cNvPicPr>
          <p:nvPr/>
        </p:nvPicPr>
        <p:blipFill>
          <a:blip r:embed="rId3"/>
          <a:srcRect t="909" r="18970" b="-514"/>
          <a:stretch>
            <a:fillRect/>
          </a:stretch>
        </p:blipFill>
        <p:spPr>
          <a:xfrm>
            <a:off x="6271895" y="1432560"/>
            <a:ext cx="5165725" cy="2375535"/>
          </a:xfrm>
          <a:prstGeom prst="rect">
            <a:avLst/>
          </a:prstGeom>
        </p:spPr>
      </p:pic>
      <p:sp>
        <p:nvSpPr>
          <p:cNvPr id="19" name="圆角矩形 18"/>
          <p:cNvSpPr/>
          <p:nvPr/>
        </p:nvSpPr>
        <p:spPr>
          <a:xfrm>
            <a:off x="4594860" y="2727960"/>
            <a:ext cx="791210" cy="6356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Verdana" panose="020B0604030504040204"/>
              <a:ea typeface="微软雅黑" panose="020B0503020204020204" pitchFamily="34"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当前业务现状</a:t>
            </a:r>
            <a:r>
              <a:rPr lang="en-US" altLang="zh-CN" sz="2400" dirty="0">
                <a:solidFill>
                  <a:srgbClr val="0069DD"/>
                </a:solidFill>
                <a:latin typeface="微软雅黑" panose="020B0503020204020204" pitchFamily="34" charset="-122"/>
                <a:ea typeface="微软雅黑" panose="020B0503020204020204" pitchFamily="34" charset="-122"/>
                <a:cs typeface="+mn-cs"/>
              </a:rPr>
              <a:t>---3</a:t>
            </a:r>
            <a:r>
              <a:rPr lang="zh-CN" altLang="en-US" sz="2400" dirty="0">
                <a:solidFill>
                  <a:srgbClr val="0069DD"/>
                </a:solidFill>
                <a:latin typeface="微软雅黑" panose="020B0503020204020204" pitchFamily="34" charset="-122"/>
                <a:ea typeface="微软雅黑" panose="020B0503020204020204" pitchFamily="34" charset="-122"/>
                <a:cs typeface="+mn-cs"/>
              </a:rPr>
              <a:t>、卡技术</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custDataLst>
              <p:tags r:id="rId1"/>
            </p:custDataLst>
          </p:nvPr>
        </p:nvPicPr>
        <p:blipFill>
          <a:blip r:embed="rId2"/>
          <a:stretch>
            <a:fillRect/>
          </a:stretch>
        </p:blipFill>
        <p:spPr>
          <a:xfrm>
            <a:off x="3111500" y="3274060"/>
            <a:ext cx="5502910" cy="3095625"/>
          </a:xfrm>
          <a:prstGeom prst="rect">
            <a:avLst/>
          </a:prstGeom>
          <a:solidFill>
            <a:schemeClr val="accent5"/>
          </a:solidFill>
        </p:spPr>
      </p:pic>
      <p:sp>
        <p:nvSpPr>
          <p:cNvPr id="6" name="文本框 5"/>
          <p:cNvSpPr txBox="1"/>
          <p:nvPr/>
        </p:nvSpPr>
        <p:spPr>
          <a:xfrm>
            <a:off x="548005" y="995680"/>
            <a:ext cx="10596880" cy="2168525"/>
          </a:xfrm>
          <a:prstGeom prst="rect">
            <a:avLst/>
          </a:prstGeom>
          <a:noFill/>
        </p:spPr>
        <p:txBody>
          <a:bodyPr wrap="square" rtlCol="0">
            <a:spAutoFit/>
          </a:bodyPr>
          <a:p>
            <a:pPr marL="285750" indent="-285750">
              <a:lnSpc>
                <a:spcPct val="150000"/>
              </a:lnSpc>
              <a:buFont typeface="Wingdings" panose="05000000000000000000" charset="0"/>
              <a:buChar char="Ø"/>
            </a:pPr>
            <a:r>
              <a:rPr lang="zh-CN" altLang="en-US"/>
              <a:t>现有环控器的内置环控逻辑极其简单，没有一家对猪只的体感温度、风冷（热）效应、湿热（冷）效应，辐射效应、焓值进行量化计算；也没有</a:t>
            </a:r>
            <a:r>
              <a:rPr lang="en-US" altLang="zh-CN"/>
              <a:t>“</a:t>
            </a:r>
            <a:r>
              <a:rPr lang="zh-CN" altLang="en-US"/>
              <a:t>多因子融合</a:t>
            </a:r>
            <a:r>
              <a:rPr lang="en-US" altLang="zh-CN"/>
              <a:t>“</a:t>
            </a:r>
            <a:r>
              <a:rPr lang="zh-CN" altLang="en-US"/>
              <a:t>的功能；导致环控系统的智能化程度极低，对猪场养殖的帮助很小；</a:t>
            </a:r>
            <a:endParaRPr lang="zh-CN" altLang="en-US"/>
          </a:p>
          <a:p>
            <a:pPr marL="285750" indent="-285750">
              <a:lnSpc>
                <a:spcPct val="150000"/>
              </a:lnSpc>
              <a:buFont typeface="Wingdings" panose="05000000000000000000" charset="0"/>
              <a:buChar char="Ø"/>
            </a:pPr>
            <a:r>
              <a:rPr lang="zh-CN" altLang="en-US"/>
              <a:t>个别国外环控器的内置强大功能，在中国没有被推广使用；</a:t>
            </a:r>
            <a:endParaRPr lang="zh-CN" altLang="en-US"/>
          </a:p>
          <a:p>
            <a:pPr marL="285750" indent="-285750">
              <a:lnSpc>
                <a:spcPct val="150000"/>
              </a:lnSpc>
              <a:buFont typeface="Wingdings" panose="05000000000000000000" charset="0"/>
              <a:buChar char="Ø"/>
            </a:pPr>
            <a:r>
              <a:rPr lang="zh-CN" altLang="en-US"/>
              <a:t>相当多的场长不会操作环控器，有些场的环控器三年没有人动过。</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p:cNvGraphicFramePr/>
          <p:nvPr>
            <p:custDataLst>
              <p:tags r:id="rId1"/>
            </p:custDataLst>
          </p:nvPr>
        </p:nvGraphicFramePr>
        <p:xfrm>
          <a:off x="145098" y="1044000"/>
          <a:ext cx="11901486" cy="4922054"/>
        </p:xfrm>
        <a:graphic>
          <a:graphicData uri="http://schemas.openxmlformats.org/drawingml/2006/table">
            <a:tbl>
              <a:tblPr firstRow="1" bandRow="1">
                <a:tableStyleId>{5C22544A-7EE6-4342-B048-85BDC9FD1C3A}</a:tableStyleId>
              </a:tblPr>
              <a:tblGrid>
                <a:gridCol w="5194935"/>
                <a:gridCol w="6706551"/>
              </a:tblGrid>
              <a:tr h="658495">
                <a:tc>
                  <a:txBody>
                    <a:bodyPr/>
                    <a:lstStyle/>
                    <a:p>
                      <a:pPr algn="ctr"/>
                      <a:r>
                        <a:rPr lang="zh-CN" altLang="en-US" sz="2400" dirty="0">
                          <a:solidFill>
                            <a:schemeClr val="tx1"/>
                          </a:solidFill>
                          <a:latin typeface="+mn-ea"/>
                        </a:rPr>
                        <a:t>现有环控</a:t>
                      </a:r>
                      <a:endParaRPr lang="zh-CN" altLang="en-US" sz="2400" dirty="0">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2400" dirty="0">
                          <a:solidFill>
                            <a:schemeClr val="tx1"/>
                          </a:solidFill>
                          <a:latin typeface="+mn-ea"/>
                        </a:rPr>
                        <a:t>史记智能</a:t>
                      </a:r>
                      <a:r>
                        <a:rPr lang="zh-CN" altLang="en-US" sz="2400" dirty="0">
                          <a:solidFill>
                            <a:srgbClr val="FF0000"/>
                          </a:solidFill>
                          <a:latin typeface="+mn-ea"/>
                        </a:rPr>
                        <a:t>新环控模式</a:t>
                      </a:r>
                      <a:endParaRPr lang="zh-CN" altLang="en-US" sz="2400" dirty="0">
                        <a:solidFill>
                          <a:srgbClr val="FF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263559">
                <a:tc>
                  <a:txBody>
                    <a:bodyPr/>
                    <a:lstStyle/>
                    <a:p>
                      <a:pPr algn="l">
                        <a:lnSpc>
                          <a:spcPct val="150000"/>
                        </a:lnSpc>
                      </a:pPr>
                      <a:r>
                        <a:rPr lang="en-US" altLang="zh-CN" sz="2000" kern="1200" dirty="0">
                          <a:solidFill>
                            <a:schemeClr val="tx1"/>
                          </a:solidFill>
                          <a:latin typeface="楷体" panose="02010609060101010101" charset="-122"/>
                          <a:ea typeface="楷体" panose="02010609060101010101" charset="-122"/>
                          <a:cs typeface="楷体" panose="02010609060101010101" charset="-122"/>
                        </a:rPr>
                        <a:t>1.</a:t>
                      </a:r>
                      <a:r>
                        <a:rPr lang="zh-CN" altLang="en-US" sz="2000" kern="1200" dirty="0">
                          <a:solidFill>
                            <a:schemeClr val="tx1"/>
                          </a:solidFill>
                          <a:latin typeface="楷体" panose="02010609060101010101" charset="-122"/>
                          <a:ea typeface="楷体" panose="02010609060101010101" charset="-122"/>
                          <a:cs typeface="楷体" panose="02010609060101010101" charset="-122"/>
                        </a:rPr>
                        <a:t>环控</a:t>
                      </a:r>
                      <a:r>
                        <a:rPr lang="en-US" altLang="zh-CN" sz="2000" kern="1200" dirty="0">
                          <a:solidFill>
                            <a:schemeClr val="tx1"/>
                          </a:solidFill>
                          <a:latin typeface="楷体" panose="02010609060101010101" charset="-122"/>
                          <a:ea typeface="楷体" panose="02010609060101010101" charset="-122"/>
                          <a:cs typeface="楷体" panose="02010609060101010101" charset="-122"/>
                        </a:rPr>
                        <a:t>“</a:t>
                      </a:r>
                      <a:r>
                        <a:rPr lang="zh-CN" altLang="en-US" sz="2000" kern="1200" dirty="0">
                          <a:solidFill>
                            <a:schemeClr val="tx1"/>
                          </a:solidFill>
                          <a:latin typeface="楷体" panose="02010609060101010101" charset="-122"/>
                          <a:ea typeface="楷体" panose="02010609060101010101" charset="-122"/>
                          <a:cs typeface="楷体" panose="02010609060101010101" charset="-122"/>
                        </a:rPr>
                        <a:t>七国八制</a:t>
                      </a:r>
                      <a:r>
                        <a:rPr lang="en-US" altLang="zh-CN" sz="2000" kern="1200" dirty="0">
                          <a:solidFill>
                            <a:schemeClr val="tx1"/>
                          </a:solidFill>
                          <a:latin typeface="楷体" panose="02010609060101010101" charset="-122"/>
                          <a:ea typeface="楷体" panose="02010609060101010101" charset="-122"/>
                          <a:cs typeface="楷体" panose="02010609060101010101" charset="-122"/>
                        </a:rPr>
                        <a:t>”</a:t>
                      </a:r>
                      <a:r>
                        <a:rPr lang="zh-CN" altLang="en-US" sz="2000" kern="1200" dirty="0">
                          <a:solidFill>
                            <a:schemeClr val="tx1"/>
                          </a:solidFill>
                          <a:latin typeface="楷体" panose="02010609060101010101" charset="-122"/>
                          <a:ea typeface="楷体" panose="02010609060101010101" charset="-122"/>
                          <a:cs typeface="楷体" panose="02010609060101010101" charset="-122"/>
                        </a:rPr>
                        <a:t>，数据无法联网</a:t>
                      </a:r>
                      <a:endParaRPr lang="en-US" altLang="zh-CN" sz="2000" kern="12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en-US" altLang="zh-CN" sz="2000" kern="1200" dirty="0">
                          <a:solidFill>
                            <a:schemeClr val="tx1"/>
                          </a:solidFill>
                          <a:latin typeface="楷体" panose="02010609060101010101" charset="-122"/>
                          <a:ea typeface="楷体" panose="02010609060101010101" charset="-122"/>
                          <a:cs typeface="楷体" panose="02010609060101010101" charset="-122"/>
                        </a:rPr>
                        <a:t>2.</a:t>
                      </a:r>
                      <a:r>
                        <a:rPr lang="zh-CN" altLang="en-US" sz="2000" kern="1200" dirty="0">
                          <a:solidFill>
                            <a:schemeClr val="tx1"/>
                          </a:solidFill>
                          <a:latin typeface="楷体" panose="02010609060101010101" charset="-122"/>
                          <a:ea typeface="楷体" panose="02010609060101010101" charset="-122"/>
                          <a:cs typeface="楷体" panose="02010609060101010101" charset="-122"/>
                        </a:rPr>
                        <a:t>每天都要到猪舍环控器调整调控</a:t>
                      </a:r>
                      <a:endParaRPr lang="zh-CN" altLang="en-US" sz="2000" kern="12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en-US" altLang="zh-CN" sz="2000" kern="1200" dirty="0">
                          <a:solidFill>
                            <a:schemeClr val="tx1"/>
                          </a:solidFill>
                          <a:latin typeface="楷体" panose="02010609060101010101" charset="-122"/>
                          <a:ea typeface="楷体" panose="02010609060101010101" charset="-122"/>
                          <a:cs typeface="楷体" panose="02010609060101010101" charset="-122"/>
                        </a:rPr>
                        <a:t>3.</a:t>
                      </a:r>
                      <a:r>
                        <a:rPr lang="zh-CN" altLang="en-US" sz="2000" kern="1200" dirty="0">
                          <a:solidFill>
                            <a:schemeClr val="tx1"/>
                          </a:solidFill>
                          <a:latin typeface="楷体" panose="02010609060101010101" charset="-122"/>
                          <a:ea typeface="楷体" panose="02010609060101010101" charset="-122"/>
                          <a:cs typeface="楷体" panose="02010609060101010101" charset="-122"/>
                        </a:rPr>
                        <a:t>中后台无法得到环控数据，无法做出科学决策</a:t>
                      </a:r>
                      <a:endParaRPr lang="zh-CN" altLang="en-US" sz="2000" kern="12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en-US" altLang="zh-CN" sz="2000" kern="1200" dirty="0">
                          <a:solidFill>
                            <a:schemeClr val="tx1"/>
                          </a:solidFill>
                          <a:latin typeface="楷体" panose="02010609060101010101" charset="-122"/>
                          <a:ea typeface="楷体" panose="02010609060101010101" charset="-122"/>
                          <a:cs typeface="楷体" panose="02010609060101010101" charset="-122"/>
                        </a:rPr>
                        <a:t>4.</a:t>
                      </a:r>
                      <a:r>
                        <a:rPr lang="zh-CN" altLang="en-US" sz="2000" kern="1200" dirty="0">
                          <a:solidFill>
                            <a:schemeClr val="tx1"/>
                          </a:solidFill>
                          <a:latin typeface="楷体" panose="02010609060101010101" charset="-122"/>
                          <a:ea typeface="楷体" panose="02010609060101010101" charset="-122"/>
                          <a:cs typeface="楷体" panose="02010609060101010101" charset="-122"/>
                        </a:rPr>
                        <a:t>大量传感器探头损坏及更换成本高，且无法预警</a:t>
                      </a:r>
                      <a:endParaRPr lang="en-US" altLang="zh-CN" sz="2000" kern="1200" dirty="0">
                        <a:solidFill>
                          <a:schemeClr val="tx1"/>
                        </a:solidFill>
                        <a:latin typeface="楷体" panose="02010609060101010101" charset="-122"/>
                        <a:ea typeface="楷体" panose="02010609060101010101" charset="-122"/>
                        <a:cs typeface="楷体" panose="02010609060101010101" charset="-122"/>
                      </a:endParaRPr>
                    </a:p>
                    <a:p>
                      <a:pPr algn="l">
                        <a:lnSpc>
                          <a:spcPct val="150000"/>
                        </a:lnSpc>
                      </a:pPr>
                      <a:r>
                        <a:rPr lang="en-US" altLang="zh-CN" sz="2000" kern="1200" dirty="0">
                          <a:solidFill>
                            <a:schemeClr val="tx1"/>
                          </a:solidFill>
                          <a:latin typeface="楷体" panose="02010609060101010101" charset="-122"/>
                          <a:ea typeface="楷体" panose="02010609060101010101" charset="-122"/>
                          <a:cs typeface="楷体" panose="02010609060101010101" charset="-122"/>
                        </a:rPr>
                        <a:t>5.</a:t>
                      </a:r>
                      <a:r>
                        <a:rPr lang="zh-CN" altLang="en-US" sz="2000" kern="1200" dirty="0">
                          <a:solidFill>
                            <a:schemeClr val="tx1"/>
                          </a:solidFill>
                          <a:latin typeface="楷体" panose="02010609060101010101" charset="-122"/>
                          <a:ea typeface="楷体" panose="02010609060101010101" charset="-122"/>
                          <a:cs typeface="楷体" panose="02010609060101010101" charset="-122"/>
                        </a:rPr>
                        <a:t>无法对体感温度进行自动报警，无风冷效应、湿冷效应等量化的算法</a:t>
                      </a:r>
                      <a:endParaRPr lang="zh-CN" altLang="en-US" sz="2000" kern="1200" dirty="0">
                        <a:solidFill>
                          <a:schemeClr val="tx1"/>
                        </a:solidFill>
                        <a:latin typeface="楷体" panose="02010609060101010101" charset="-122"/>
                        <a:ea typeface="楷体" panose="02010609060101010101" charset="-122"/>
                        <a:cs typeface="楷体" panose="0201060906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indent="-457200" algn="l">
                        <a:lnSpc>
                          <a:spcPct val="150000"/>
                        </a:lnSpc>
                        <a:buAutoNum type="arabicPeriod"/>
                      </a:pP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自主开发，掌握通信协议，环控数据实时上传；</a:t>
                      </a:r>
                      <a:r>
                        <a:rPr lang="zh-CN" altLang="en-US" sz="2000" kern="1200" dirty="0">
                          <a:solidFill>
                            <a:schemeClr val="tx1"/>
                          </a:solidFill>
                          <a:latin typeface="楷体" panose="02010609060101010101" charset="-122"/>
                          <a:ea typeface="楷体" panose="02010609060101010101" charset="-122"/>
                          <a:cs typeface="楷体" panose="02010609060101010101" charset="-122"/>
                        </a:rPr>
                        <a:t>所有环控数据和算法，集团统一标准；</a:t>
                      </a: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获得环控大数据后并可用来学习优化；（环控数据中台）</a:t>
                      </a:r>
                      <a:endParaRPr lang="zh-CN" altLang="en-US" sz="2000" kern="1200" dirty="0">
                        <a:solidFill>
                          <a:schemeClr val="tx1"/>
                        </a:solidFill>
                        <a:latin typeface="楷体" panose="02010609060101010101" charset="-122"/>
                        <a:ea typeface="楷体" panose="02010609060101010101" charset="-122"/>
                        <a:cs typeface="楷体" panose="02010609060101010101" charset="-122"/>
                      </a:endParaRPr>
                    </a:p>
                    <a:p>
                      <a:pPr marL="457200" indent="-457200" algn="l">
                        <a:lnSpc>
                          <a:spcPct val="150000"/>
                        </a:lnSpc>
                        <a:buAutoNum type="arabicPeriod"/>
                      </a:pP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中后台分析有数据，用数据说话；实现集团对猪场环控的集中监管控，异常自动报警，第一时间人工分析干预；或直接</a:t>
                      </a: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下发优秀环控数据；（环控业务中台）</a:t>
                      </a:r>
                      <a:endParaRPr lang="zh-CN" altLang="en-US" sz="2000" kern="1200" dirty="0">
                        <a:solidFill>
                          <a:schemeClr val="tx1"/>
                        </a:solidFill>
                        <a:latin typeface="楷体" panose="02010609060101010101" charset="-122"/>
                        <a:ea typeface="楷体" panose="02010609060101010101" charset="-122"/>
                        <a:cs typeface="楷体" panose="02010609060101010101" charset="-122"/>
                      </a:endParaRPr>
                    </a:p>
                    <a:p>
                      <a:pPr marL="457200" indent="-457200" algn="l">
                        <a:lnSpc>
                          <a:spcPct val="150000"/>
                        </a:lnSpc>
                        <a:buAutoNum type="arabicPeriod"/>
                      </a:pP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量化</a:t>
                      </a:r>
                      <a:r>
                        <a:rPr lang="en-US" altLang="zh-CN" sz="2000" dirty="0">
                          <a:solidFill>
                            <a:schemeClr val="tx1"/>
                          </a:solidFill>
                          <a:latin typeface="楷体" panose="02010609060101010101" charset="-122"/>
                          <a:ea typeface="楷体" panose="02010609060101010101" charset="-122"/>
                          <a:cs typeface="楷体" panose="02010609060101010101" charset="-122"/>
                          <a:sym typeface="+mn-ea"/>
                        </a:rPr>
                        <a:t>风冷效应、</a:t>
                      </a: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湿</a:t>
                      </a:r>
                      <a:r>
                        <a:rPr lang="en-US" altLang="zh-CN" sz="2000" dirty="0" err="1">
                          <a:solidFill>
                            <a:schemeClr val="tx1"/>
                          </a:solidFill>
                          <a:latin typeface="楷体" panose="02010609060101010101" charset="-122"/>
                          <a:ea typeface="楷体" panose="02010609060101010101" charset="-122"/>
                          <a:cs typeface="楷体" panose="02010609060101010101" charset="-122"/>
                          <a:sym typeface="+mn-ea"/>
                        </a:rPr>
                        <a:t>热效应、体核温度、</a:t>
                      </a:r>
                      <a:r>
                        <a:rPr lang="zh-CN" altLang="en-US" sz="2000" dirty="0" err="1">
                          <a:solidFill>
                            <a:schemeClr val="tx1"/>
                          </a:solidFill>
                          <a:latin typeface="楷体" panose="02010609060101010101" charset="-122"/>
                          <a:ea typeface="楷体" panose="02010609060101010101" charset="-122"/>
                          <a:cs typeface="楷体" panose="02010609060101010101" charset="-122"/>
                          <a:sym typeface="+mn-ea"/>
                        </a:rPr>
                        <a:t>体感温度；</a:t>
                      </a:r>
                      <a:endParaRPr lang="zh-CN" altLang="en-US" sz="2000" dirty="0" err="1">
                        <a:solidFill>
                          <a:schemeClr val="tx1"/>
                        </a:solidFill>
                        <a:latin typeface="楷体" panose="02010609060101010101" charset="-122"/>
                        <a:ea typeface="楷体" panose="02010609060101010101" charset="-122"/>
                        <a:cs typeface="楷体" panose="02010609060101010101" charset="-122"/>
                        <a:sym typeface="+mn-ea"/>
                      </a:endParaRPr>
                    </a:p>
                    <a:p>
                      <a:pPr marL="457200" indent="-457200" algn="l">
                        <a:lnSpc>
                          <a:spcPct val="150000"/>
                        </a:lnSpc>
                        <a:buAutoNum type="arabicPeriod"/>
                      </a:pPr>
                      <a:r>
                        <a:rPr lang="zh-CN" altLang="en-US" sz="2000" dirty="0">
                          <a:solidFill>
                            <a:schemeClr val="tx1"/>
                          </a:solidFill>
                          <a:latin typeface="楷体" panose="02010609060101010101" charset="-122"/>
                          <a:ea typeface="楷体" panose="02010609060101010101" charset="-122"/>
                          <a:cs typeface="楷体" panose="02010609060101010101" charset="-122"/>
                          <a:sym typeface="+mn-ea"/>
                        </a:rPr>
                        <a:t>与精准饲喂联动，与小区气象站联动，环控更科学</a:t>
                      </a:r>
                      <a:endParaRPr lang="zh-CN" altLang="en-US" sz="2000" dirty="0">
                        <a:solidFill>
                          <a:schemeClr val="tx1"/>
                        </a:solidFill>
                        <a:latin typeface="楷体" panose="02010609060101010101" charset="-122"/>
                        <a:ea typeface="楷体" panose="02010609060101010101" charset="-122"/>
                        <a:cs typeface="楷体" panose="02010609060101010101" charset="-122"/>
                        <a:sym typeface="+mn-ea"/>
                      </a:endParaRPr>
                    </a:p>
                    <a:p>
                      <a:pPr marL="457200" indent="-457200" algn="l">
                        <a:lnSpc>
                          <a:spcPct val="150000"/>
                        </a:lnSpc>
                        <a:buAutoNum type="arabicPeriod"/>
                      </a:pPr>
                      <a:r>
                        <a:rPr lang="en-US" altLang="zh-CN" sz="2000" kern="1200" dirty="0">
                          <a:solidFill>
                            <a:schemeClr val="tx1"/>
                          </a:solidFill>
                          <a:latin typeface="楷体" panose="02010609060101010101" charset="-122"/>
                          <a:ea typeface="楷体" panose="02010609060101010101" charset="-122"/>
                          <a:cs typeface="楷体" panose="02010609060101010101" charset="-122"/>
                        </a:rPr>
                        <a:t>“</a:t>
                      </a:r>
                      <a:r>
                        <a:rPr lang="zh-CN" altLang="en-US" sz="2000" kern="1200" dirty="0">
                          <a:solidFill>
                            <a:schemeClr val="tx1"/>
                          </a:solidFill>
                          <a:latin typeface="楷体" panose="02010609060101010101" charset="-122"/>
                          <a:ea typeface="楷体" panose="02010609060101010101" charset="-122"/>
                          <a:cs typeface="楷体" panose="02010609060101010101" charset="-122"/>
                        </a:rPr>
                        <a:t>全场一机通</a:t>
                      </a:r>
                      <a:r>
                        <a:rPr lang="en-US" altLang="zh-CN" sz="2000" kern="1200" dirty="0">
                          <a:solidFill>
                            <a:schemeClr val="tx1"/>
                          </a:solidFill>
                          <a:latin typeface="楷体" panose="02010609060101010101" charset="-122"/>
                          <a:ea typeface="楷体" panose="02010609060101010101" charset="-122"/>
                          <a:cs typeface="楷体" panose="02010609060101010101" charset="-122"/>
                        </a:rPr>
                        <a:t>”</a:t>
                      </a:r>
                      <a:r>
                        <a:rPr lang="zh-CN" altLang="en-US" sz="2000" kern="1200" dirty="0">
                          <a:solidFill>
                            <a:schemeClr val="tx1"/>
                          </a:solidFill>
                          <a:latin typeface="楷体" panose="02010609060101010101" charset="-122"/>
                          <a:ea typeface="楷体" panose="02010609060101010101" charset="-122"/>
                          <a:cs typeface="楷体" panose="02010609060101010101" charset="-122"/>
                        </a:rPr>
                        <a:t>，</a:t>
                      </a:r>
                      <a:r>
                        <a:rPr lang="en-US" altLang="zh-CN" sz="2000" kern="1200" dirty="0">
                          <a:solidFill>
                            <a:schemeClr val="tx1"/>
                          </a:solidFill>
                          <a:latin typeface="楷体" panose="02010609060101010101" charset="-122"/>
                          <a:ea typeface="楷体" panose="02010609060101010101" charset="-122"/>
                          <a:cs typeface="楷体" panose="02010609060101010101" charset="-122"/>
                        </a:rPr>
                        <a:t>1</a:t>
                      </a:r>
                      <a:r>
                        <a:rPr lang="zh-CN" altLang="en-US" sz="2000" kern="1200" dirty="0">
                          <a:solidFill>
                            <a:schemeClr val="tx1"/>
                          </a:solidFill>
                          <a:latin typeface="楷体" panose="02010609060101010101" charset="-122"/>
                          <a:ea typeface="楷体" panose="02010609060101010101" charset="-122"/>
                          <a:cs typeface="楷体" panose="02010609060101010101" charset="-122"/>
                        </a:rPr>
                        <a:t>台</a:t>
                      </a:r>
                      <a:r>
                        <a:rPr lang="en-US" altLang="zh-CN" sz="2000" kern="1200" dirty="0">
                          <a:solidFill>
                            <a:schemeClr val="tx1"/>
                          </a:solidFill>
                          <a:latin typeface="楷体" panose="02010609060101010101" charset="-122"/>
                          <a:ea typeface="楷体" panose="02010609060101010101" charset="-122"/>
                          <a:cs typeface="楷体" panose="02010609060101010101" charset="-122"/>
                        </a:rPr>
                        <a:t>PDA</a:t>
                      </a:r>
                      <a:r>
                        <a:rPr lang="zh-CN" altLang="en-US" sz="2000" kern="1200" dirty="0">
                          <a:solidFill>
                            <a:schemeClr val="tx1"/>
                          </a:solidFill>
                          <a:latin typeface="楷体" panose="02010609060101010101" charset="-122"/>
                          <a:ea typeface="楷体" panose="02010609060101010101" charset="-122"/>
                          <a:cs typeface="楷体" panose="02010609060101010101" charset="-122"/>
                        </a:rPr>
                        <a:t>全场智能设备调控；</a:t>
                      </a:r>
                      <a:endParaRPr lang="en-US" altLang="zh-CN" sz="2000" kern="1200" dirty="0">
                        <a:solidFill>
                          <a:schemeClr val="tx1"/>
                        </a:solidFill>
                        <a:latin typeface="楷体" panose="02010609060101010101" charset="-122"/>
                        <a:ea typeface="楷体" panose="02010609060101010101" charset="-122"/>
                        <a:cs typeface="楷体" panose="02010609060101010101"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标题 4"/>
          <p:cNvSpPr>
            <a:spLocks noGrp="1"/>
          </p:cNvSpPr>
          <p:nvPr>
            <p:ph type="title"/>
          </p:nvPr>
        </p:nvSpPr>
        <p:spPr/>
        <p:txBody>
          <a:bodyPr/>
          <a:lstStyle/>
          <a:p>
            <a:r>
              <a:rPr lang="zh-CN" sz="2400" dirty="0">
                <a:solidFill>
                  <a:srgbClr val="0069DD"/>
                </a:solidFill>
                <a:latin typeface="微软雅黑" panose="020B0503020204020204" pitchFamily="34" charset="-122"/>
                <a:ea typeface="微软雅黑" panose="020B0503020204020204" pitchFamily="34" charset="-122"/>
                <a:cs typeface="+mn-cs"/>
              </a:rPr>
              <a:t>我们的研发目标</a:t>
            </a:r>
            <a:endParaRPr lang="zh-CN" sz="2400" dirty="0">
              <a:solidFill>
                <a:srgbClr val="0069DD"/>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产品功能对比</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graphicFrame>
        <p:nvGraphicFramePr>
          <p:cNvPr id="4" name="表格 3"/>
          <p:cNvGraphicFramePr/>
          <p:nvPr>
            <p:custDataLst>
              <p:tags r:id="rId1"/>
            </p:custDataLst>
          </p:nvPr>
        </p:nvGraphicFramePr>
        <p:xfrm>
          <a:off x="154605" y="966354"/>
          <a:ext cx="11930023" cy="5230495"/>
        </p:xfrm>
        <a:graphic>
          <a:graphicData uri="http://schemas.openxmlformats.org/drawingml/2006/table">
            <a:tbl>
              <a:tblPr firstRow="1" bandRow="1">
                <a:tableStyleId>{5C22544A-7EE6-4342-B048-85BDC9FD1C3A}</a:tableStyleId>
              </a:tblPr>
              <a:tblGrid>
                <a:gridCol w="1356777"/>
                <a:gridCol w="1810592"/>
                <a:gridCol w="675640"/>
                <a:gridCol w="721178"/>
                <a:gridCol w="347703"/>
                <a:gridCol w="349039"/>
                <a:gridCol w="348370"/>
                <a:gridCol w="347703"/>
                <a:gridCol w="348370"/>
                <a:gridCol w="347703"/>
                <a:gridCol w="349039"/>
                <a:gridCol w="387746"/>
                <a:gridCol w="594632"/>
                <a:gridCol w="632672"/>
                <a:gridCol w="530565"/>
                <a:gridCol w="738119"/>
                <a:gridCol w="634008"/>
                <a:gridCol w="454483"/>
                <a:gridCol w="455819"/>
                <a:gridCol w="499865"/>
              </a:tblGrid>
              <a:tr h="251132">
                <a:tc gridSpan="20">
                  <a:txBody>
                    <a:bodyPr/>
                    <a:lstStyle/>
                    <a:p>
                      <a:pPr indent="0" algn="ctr">
                        <a:buNone/>
                      </a:pPr>
                      <a:r>
                        <a:rPr lang="zh-CN" sz="1400" b="0">
                          <a:solidFill>
                            <a:srgbClr val="000000"/>
                          </a:solidFill>
                          <a:latin typeface="Arial" panose="020B0604020202020204" pitchFamily="34" charset="0"/>
                          <a:ea typeface="微软雅黑" panose="020B0503020204020204" pitchFamily="34" charset="-122"/>
                        </a:rPr>
                        <a:t>环控竞品分析</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350473">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品牌</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dirty="0">
                          <a:solidFill>
                            <a:srgbClr val="000000"/>
                          </a:solidFill>
                          <a:latin typeface="Arial" panose="020B0604020202020204" pitchFamily="34" charset="0"/>
                          <a:ea typeface="微软雅黑" panose="020B0503020204020204" pitchFamily="34" charset="-122"/>
                        </a:rPr>
                        <a:t>特点1</a:t>
                      </a:r>
                      <a:endParaRPr lang="zh-CN" altLang="en-US" sz="1000" b="1"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数据自主权</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算法</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温度</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湿度</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氨气</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光照</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风机</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水泵</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喷淋</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幕帘</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报警检测</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屏幕尺寸</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扩展卡</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通信</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远程管理</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1">
                          <a:solidFill>
                            <a:srgbClr val="000000"/>
                          </a:solidFill>
                          <a:latin typeface="微软雅黑" panose="020B0503020204020204" pitchFamily="34" charset="-122"/>
                        </a:rPr>
                        <a:t>RS485</a:t>
                      </a:r>
                      <a:endParaRPr lang="en-US" altLang="en-US" sz="10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dirty="0">
                          <a:solidFill>
                            <a:srgbClr val="000000"/>
                          </a:solidFill>
                          <a:latin typeface="Arial" panose="020B0604020202020204" pitchFamily="34" charset="0"/>
                          <a:ea typeface="微软雅黑" panose="020B0503020204020204" pitchFamily="34" charset="-122"/>
                        </a:rPr>
                        <a:t>CAN</a:t>
                      </a:r>
                      <a:endParaRPr lang="zh-CN" altLang="en-US" sz="1000" b="1"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继电器</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8027">
                <a:tc>
                  <a:txBody>
                    <a:bodyPr/>
                    <a:lstStyle/>
                    <a:p>
                      <a:pPr indent="0" algn="ctr">
                        <a:buNone/>
                      </a:pPr>
                      <a:r>
                        <a:rPr lang="en-US" sz="1000" b="1">
                          <a:solidFill>
                            <a:srgbClr val="000000"/>
                          </a:solidFill>
                          <a:latin typeface="微软雅黑" panose="020B0503020204020204" pitchFamily="34" charset="-122"/>
                        </a:rPr>
                        <a:t>SGI9100</a:t>
                      </a:r>
                      <a:endParaRPr lang="en-US" altLang="en-US" sz="10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rowSpan="3">
                  <a:txBody>
                    <a:bodyPr/>
                    <a:lstStyle/>
                    <a:p>
                      <a:pPr indent="0" algn="ctr">
                        <a:buNone/>
                      </a:pPr>
                      <a:r>
                        <a:rPr lang="zh-CN" sz="1000" b="1" dirty="0">
                          <a:solidFill>
                            <a:srgbClr val="000000"/>
                          </a:solidFill>
                          <a:latin typeface="Arial" panose="020B0604020202020204" pitchFamily="34" charset="0"/>
                          <a:ea typeface="微软雅黑" panose="020B0503020204020204" pitchFamily="34" charset="-122"/>
                        </a:rPr>
                        <a:t>定制化/自主开发</a:t>
                      </a:r>
                      <a:endParaRPr lang="zh-CN" sz="1000" b="1" dirty="0">
                        <a:solidFill>
                          <a:srgbClr val="000000"/>
                        </a:solidFill>
                        <a:latin typeface="Arial" panose="020B0604020202020204" pitchFamily="34" charset="0"/>
                        <a:ea typeface="微软雅黑" panose="020B0503020204020204" pitchFamily="34" charset="-122"/>
                      </a:endParaRPr>
                    </a:p>
                    <a:p>
                      <a:pPr indent="0" algn="ctr">
                        <a:buNone/>
                      </a:pPr>
                      <a:r>
                        <a:rPr lang="zh-CN" sz="1000" b="1" dirty="0">
                          <a:solidFill>
                            <a:srgbClr val="000000"/>
                          </a:solidFill>
                          <a:latin typeface="Arial" panose="020B0604020202020204" pitchFamily="34" charset="0"/>
                          <a:ea typeface="微软雅黑" panose="020B0503020204020204" pitchFamily="34" charset="-122"/>
                        </a:rPr>
                        <a:t>随时可线上升级</a:t>
                      </a:r>
                      <a:endParaRPr lang="zh-CN" sz="1000" b="1" dirty="0">
                        <a:solidFill>
                          <a:srgbClr val="000000"/>
                        </a:solidFill>
                        <a:latin typeface="Arial" panose="020B0604020202020204" pitchFamily="34" charset="0"/>
                        <a:ea typeface="微软雅黑" panose="020B0503020204020204" pitchFamily="34" charset="-122"/>
                      </a:endParaRPr>
                    </a:p>
                    <a:p>
                      <a:pPr indent="0" algn="ctr">
                        <a:buNone/>
                      </a:pPr>
                      <a:r>
                        <a:rPr lang="zh-CN" sz="1000" b="1" dirty="0">
                          <a:solidFill>
                            <a:srgbClr val="000000"/>
                          </a:solidFill>
                          <a:latin typeface="Arial" panose="020B0604020202020204" pitchFamily="34" charset="0"/>
                          <a:ea typeface="微软雅黑" panose="020B0503020204020204" pitchFamily="34" charset="-122"/>
                        </a:rPr>
                        <a:t>直接与华为物联网打通</a:t>
                      </a:r>
                      <a:endParaRPr lang="zh-CN" sz="1000" b="1" dirty="0">
                        <a:solidFill>
                          <a:srgbClr val="000000"/>
                        </a:solidFill>
                        <a:latin typeface="Arial" panose="020B0604020202020204" pitchFamily="34" charset="0"/>
                        <a:ea typeface="微软雅黑" panose="020B0503020204020204" pitchFamily="34" charset="-122"/>
                      </a:endParaRPr>
                    </a:p>
                    <a:p>
                      <a:pPr indent="0" algn="ctr">
                        <a:buNone/>
                      </a:pPr>
                      <a:r>
                        <a:rPr lang="zh-CN" sz="1000" b="1" dirty="0">
                          <a:solidFill>
                            <a:srgbClr val="000000"/>
                          </a:solidFill>
                          <a:latin typeface="Arial" panose="020B0604020202020204" pitchFamily="34" charset="0"/>
                          <a:ea typeface="微软雅黑" panose="020B0503020204020204" pitchFamily="34" charset="-122"/>
                        </a:rPr>
                        <a:t>可与多平台对接</a:t>
                      </a:r>
                      <a:endParaRPr lang="zh-CN" sz="1000" b="1" dirty="0">
                        <a:solidFill>
                          <a:srgbClr val="000000"/>
                        </a:solidFill>
                        <a:latin typeface="Arial" panose="020B0604020202020204" pitchFamily="34" charset="0"/>
                        <a:ea typeface="微软雅黑" panose="020B0503020204020204" pitchFamily="34" charset="-122"/>
                      </a:endParaRPr>
                    </a:p>
                    <a:p>
                      <a:pPr indent="0" algn="ctr">
                        <a:buNone/>
                      </a:pPr>
                      <a:r>
                        <a:rPr lang="zh-CN" sz="1000" b="1" dirty="0">
                          <a:solidFill>
                            <a:srgbClr val="000000"/>
                          </a:solidFill>
                          <a:latin typeface="Arial" panose="020B0604020202020204" pitchFamily="34" charset="0"/>
                          <a:ea typeface="微软雅黑" panose="020B0503020204020204" pitchFamily="34" charset="-122"/>
                        </a:rPr>
                        <a:t>大师级养猪体感温度核心特有算法</a:t>
                      </a:r>
                      <a:endParaRPr lang="zh-CN" sz="1000" b="1" dirty="0">
                        <a:solidFill>
                          <a:srgbClr val="000000"/>
                        </a:solidFill>
                        <a:latin typeface="Arial" panose="020B0604020202020204" pitchFamily="34" charset="0"/>
                        <a:ea typeface="微软雅黑" panose="020B0503020204020204" pitchFamily="34" charset="-122"/>
                      </a:endParaRPr>
                    </a:p>
                    <a:p>
                      <a:pPr indent="0" algn="ctr">
                        <a:buNone/>
                      </a:pPr>
                      <a:r>
                        <a:rPr lang="zh-CN" sz="1000" b="1" dirty="0">
                          <a:solidFill>
                            <a:srgbClr val="000000"/>
                          </a:solidFill>
                          <a:latin typeface="Arial" panose="020B0604020202020204" pitchFamily="34" charset="0"/>
                          <a:ea typeface="微软雅黑" panose="020B0503020204020204" pitchFamily="34" charset="-122"/>
                        </a:rPr>
                        <a:t>兼容传统猪舍/精准通风模式</a:t>
                      </a:r>
                      <a:endParaRPr lang="zh-CN" altLang="en-US" sz="1000" b="1"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rowSpan="4">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公司自行开发，自行研究算法，自行积累环控大数据</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rowSpan="3">
                  <a:txBody>
                    <a:bodyPr/>
                    <a:lstStyle/>
                    <a:p>
                      <a:pPr indent="0" algn="ctr">
                        <a:buNone/>
                      </a:pPr>
                      <a:r>
                        <a:rPr lang="zh-CN" sz="1000" b="1">
                          <a:solidFill>
                            <a:srgbClr val="000000"/>
                          </a:solidFill>
                          <a:ea typeface="微软雅黑" panose="020B0503020204020204" pitchFamily="34" charset="-122"/>
                        </a:rPr>
                        <a:t>猪体感温度量化算法，基于体核温度、基础研究和环控仓实验</a:t>
                      </a:r>
                      <a:endParaRPr lang="zh-CN" altLang="en-US" sz="10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rowSpan="3">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2.8寸</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zh-CN" sz="1000" b="0">
                          <a:solidFill>
                            <a:srgbClr val="000000"/>
                          </a:solidFill>
                          <a:ea typeface="微软雅黑" panose="020B0503020204020204" pitchFamily="34" charset="-122"/>
                        </a:rPr>
                        <a:t>RJ45网口</a:t>
                      </a:r>
                      <a:endParaRPr lang="zh-CN" sz="1000" b="0">
                        <a:solidFill>
                          <a:srgbClr val="000000"/>
                        </a:solidFill>
                        <a:ea typeface="微软雅黑" panose="020B0503020204020204" pitchFamily="34" charset="-122"/>
                      </a:endParaRPr>
                    </a:p>
                    <a:p>
                      <a:pPr indent="0" algn="ctr">
                        <a:buNone/>
                      </a:pPr>
                      <a:r>
                        <a:rPr lang="en-US" sz="1000" b="0">
                          <a:solidFill>
                            <a:srgbClr val="000000"/>
                          </a:solidFill>
                          <a:latin typeface="微软雅黑" panose="020B0503020204020204" pitchFamily="34" charset="-122"/>
                        </a:rPr>
                        <a:t> WIFI</a:t>
                      </a:r>
                      <a:endParaRPr lang="en-US" sz="1000" b="0">
                        <a:solidFill>
                          <a:srgbClr val="000000"/>
                        </a:solidFill>
                        <a:latin typeface="微软雅黑" panose="020B0503020204020204" pitchFamily="34" charset="-122"/>
                      </a:endParaRPr>
                    </a:p>
                    <a:p>
                      <a:pPr indent="0" algn="ctr">
                        <a:buNone/>
                      </a:pPr>
                      <a:r>
                        <a:rPr lang="en-US" sz="1000" b="0">
                          <a:solidFill>
                            <a:srgbClr val="000000"/>
                          </a:solidFill>
                          <a:latin typeface="微软雅黑" panose="020B0503020204020204" pitchFamily="34" charset="-122"/>
                        </a:rPr>
                        <a:t>4G</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3</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lgn="ctr">
                        <a:buNone/>
                      </a:pPr>
                      <a:r>
                        <a:rPr lang="en-US" sz="1000" b="0">
                          <a:solidFill>
                            <a:srgbClr val="000000"/>
                          </a:solidFill>
                          <a:latin typeface="微软雅黑" panose="020B0503020204020204" pitchFamily="34" charset="-122"/>
                        </a:rPr>
                        <a:t>1</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16个</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7447">
                <a:tc>
                  <a:txBody>
                    <a:bodyPr/>
                    <a:lstStyle/>
                    <a:p>
                      <a:pPr indent="0" algn="ctr">
                        <a:buNone/>
                      </a:pPr>
                      <a:r>
                        <a:rPr lang="en-US" sz="1000" b="1">
                          <a:solidFill>
                            <a:srgbClr val="000000"/>
                          </a:solidFill>
                          <a:latin typeface="微软雅黑" panose="020B0503020204020204" pitchFamily="34" charset="-122"/>
                        </a:rPr>
                        <a:t>SGI9200</a:t>
                      </a:r>
                      <a:endParaRPr lang="en-US" altLang="en-US" sz="10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7寸</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16个</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26440">
                <a:tc>
                  <a:txBody>
                    <a:bodyPr/>
                    <a:lstStyle/>
                    <a:p>
                      <a:pPr indent="0" algn="ctr">
                        <a:buNone/>
                      </a:pPr>
                      <a:r>
                        <a:rPr lang="en-US" sz="1000" b="1">
                          <a:solidFill>
                            <a:srgbClr val="000000"/>
                          </a:solidFill>
                          <a:latin typeface="微软雅黑" panose="020B0503020204020204" pitchFamily="34" charset="-122"/>
                        </a:rPr>
                        <a:t>SGI9300</a:t>
                      </a:r>
                      <a:endParaRPr lang="en-US" altLang="en-US" sz="10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5">
                        <a:lumMod val="20000"/>
                        <a:lumOff val="8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10寸/12寸</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30个</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69932">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牧原（内供使用）</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定制化/自主开发</a:t>
                      </a:r>
                      <a:endParaRPr lang="zh-CN" sz="1000" b="1">
                        <a:solidFill>
                          <a:srgbClr val="000000"/>
                        </a:solidFill>
                        <a:latin typeface="Arial" panose="020B0604020202020204" pitchFamily="34" charset="0"/>
                        <a:ea typeface="微软雅黑" panose="020B0503020204020204" pitchFamily="34" charset="-122"/>
                      </a:endParaRPr>
                    </a:p>
                    <a:p>
                      <a:pPr indent="0" algn="ctr">
                        <a:buNone/>
                      </a:pPr>
                      <a:r>
                        <a:rPr lang="zh-CN" sz="1000" b="1">
                          <a:solidFill>
                            <a:srgbClr val="000000"/>
                          </a:solidFill>
                          <a:latin typeface="Arial" panose="020B0604020202020204" pitchFamily="34" charset="0"/>
                          <a:ea typeface="微软雅黑" panose="020B0503020204020204" pitchFamily="34" charset="-122"/>
                        </a:rPr>
                        <a:t>随时可线上升级</a:t>
                      </a:r>
                      <a:endParaRPr lang="zh-CN" sz="1000" b="1">
                        <a:solidFill>
                          <a:srgbClr val="000000"/>
                        </a:solidFill>
                        <a:latin typeface="Arial" panose="020B0604020202020204" pitchFamily="34" charset="0"/>
                        <a:ea typeface="微软雅黑" panose="020B0503020204020204" pitchFamily="34" charset="-122"/>
                      </a:endParaRPr>
                    </a:p>
                    <a:p>
                      <a:pPr indent="0" algn="ctr">
                        <a:buNone/>
                      </a:pPr>
                      <a:r>
                        <a:rPr lang="zh-CN" sz="1000" b="1">
                          <a:solidFill>
                            <a:srgbClr val="000000"/>
                          </a:solidFill>
                          <a:latin typeface="Arial" panose="020B0604020202020204" pitchFamily="34" charset="0"/>
                          <a:ea typeface="微软雅黑" panose="020B0503020204020204" pitchFamily="34" charset="-122"/>
                        </a:rPr>
                        <a:t>可以与多平台对接</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000" b="1">
                          <a:solidFill>
                            <a:srgbClr val="000000"/>
                          </a:solidFill>
                          <a:ea typeface="微软雅黑" panose="020B0503020204020204" pitchFamily="34" charset="-122"/>
                        </a:rPr>
                        <a:t>没有体感温度概念，没有体核温度，依靠大量实践验证数据</a:t>
                      </a:r>
                      <a:endParaRPr lang="zh-CN" altLang="en-US" sz="10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6">
                        <a:lumMod val="40000"/>
                        <a:lumOff val="60000"/>
                      </a:schemeClr>
                    </a:solid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2.8寸</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RJ45 WIFI</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3</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1</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18个</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63068">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朗锐恒</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lstStyle/>
                    <a:p>
                      <a:pPr indent="0" algn="ctr">
                        <a:buNone/>
                      </a:pPr>
                      <a:r>
                        <a:rPr lang="zh-CN" sz="1000" b="1" dirty="0">
                          <a:solidFill>
                            <a:srgbClr val="000000"/>
                          </a:solidFill>
                          <a:latin typeface="Arial" panose="020B0604020202020204" pitchFamily="34" charset="0"/>
                          <a:ea typeface="微软雅黑" panose="020B0503020204020204" pitchFamily="34" charset="-122"/>
                        </a:rPr>
                        <a:t>技术封锁,硬件绑定,</a:t>
                      </a:r>
                      <a:endParaRPr lang="zh-CN" sz="1000" b="1" dirty="0">
                        <a:solidFill>
                          <a:srgbClr val="000000"/>
                        </a:solidFill>
                        <a:latin typeface="Arial" panose="020B0604020202020204" pitchFamily="34" charset="0"/>
                        <a:ea typeface="微软雅黑" panose="020B0503020204020204" pitchFamily="34" charset="-122"/>
                      </a:endParaRPr>
                    </a:p>
                    <a:p>
                      <a:pPr indent="0" algn="ctr">
                        <a:buNone/>
                      </a:pPr>
                      <a:r>
                        <a:rPr lang="zh-CN" sz="1000" b="1" dirty="0">
                          <a:solidFill>
                            <a:srgbClr val="000000"/>
                          </a:solidFill>
                          <a:latin typeface="Arial" panose="020B0604020202020204" pitchFamily="34" charset="0"/>
                          <a:ea typeface="微软雅黑" panose="020B0503020204020204" pitchFamily="34" charset="-122"/>
                        </a:rPr>
                        <a:t>只能通过官方网关联网</a:t>
                      </a:r>
                      <a:endParaRPr lang="zh-CN" altLang="en-US" sz="1000" b="1"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buNone/>
                      </a:pPr>
                      <a:r>
                        <a:rPr lang="zh-CN" sz="1000" b="1">
                          <a:solidFill>
                            <a:srgbClr val="000000"/>
                          </a:solidFill>
                          <a:latin typeface="Arial" panose="020B0604020202020204" pitchFamily="34" charset="0"/>
                          <a:ea typeface="微软雅黑" panose="020B0503020204020204" pitchFamily="34" charset="-122"/>
                        </a:rPr>
                        <a:t>智能通过官方联网</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lumMod val="40000"/>
                        <a:lumOff val="60000"/>
                      </a:schemeClr>
                    </a:solidFill>
                  </a:tcPr>
                </a:tc>
                <a:tc rowSpan="4">
                  <a:txBody>
                    <a:bodyPr/>
                    <a:lstStyle/>
                    <a:p>
                      <a:pPr indent="0" algn="ctr">
                        <a:buNone/>
                      </a:pPr>
                      <a:r>
                        <a:rPr lang="zh-CN" sz="1000" b="1">
                          <a:solidFill>
                            <a:srgbClr val="000000"/>
                          </a:solidFill>
                          <a:ea typeface="微软雅黑" panose="020B0503020204020204" pitchFamily="34" charset="-122"/>
                        </a:rPr>
                        <a:t>简单算法，但正因为简单，才可靠</a:t>
                      </a:r>
                      <a:endParaRPr lang="zh-CN" altLang="en-US" sz="10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lumMod val="40000"/>
                        <a:lumOff val="60000"/>
                      </a:schemeClr>
                    </a:solid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x</a:t>
                      </a:r>
                      <a:endParaRPr 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7寸</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RJ45 WIFI</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1</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12</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50473">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蒙特 AC2000白金版</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1000" b="1">
                          <a:solidFill>
                            <a:srgbClr val="000000"/>
                          </a:solidFill>
                          <a:latin typeface="Arial" panose="020B0604020202020204" pitchFamily="34" charset="0"/>
                          <a:ea typeface="微软雅黑" panose="020B0503020204020204" pitchFamily="34" charset="-122"/>
                        </a:rPr>
                        <a:t>智能通过官方联网</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X</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10寸</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RJ45</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1</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20个</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50473">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加拿大 美思牧</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1000" b="1">
                          <a:solidFill>
                            <a:srgbClr val="000000"/>
                          </a:solidFill>
                          <a:latin typeface="Arial" panose="020B0604020202020204" pitchFamily="34" charset="0"/>
                          <a:ea typeface="微软雅黑" panose="020B0503020204020204" pitchFamily="34" charset="-122"/>
                        </a:rPr>
                        <a:t>智能通过官方联网</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accent2">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X</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12寸</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RJ45 RS485</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1</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可扩展</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15695">
                <a:tc>
                  <a:txBody>
                    <a:bodyPr/>
                    <a:lstStyle/>
                    <a:p>
                      <a:pPr indent="0" algn="ctr">
                        <a:buNone/>
                      </a:pPr>
                      <a:r>
                        <a:rPr lang="zh-CN" sz="1000" b="1">
                          <a:solidFill>
                            <a:srgbClr val="000000"/>
                          </a:solidFill>
                          <a:latin typeface="Arial" panose="020B0604020202020204" pitchFamily="34" charset="0"/>
                          <a:ea typeface="微软雅黑" panose="020B0503020204020204" pitchFamily="34" charset="-122"/>
                        </a:rPr>
                        <a:t>大荷兰人（必达） 307 pro</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1000" b="1">
                          <a:solidFill>
                            <a:srgbClr val="000000"/>
                          </a:solidFill>
                          <a:latin typeface="Arial" panose="020B0604020202020204" pitchFamily="34" charset="0"/>
                          <a:ea typeface="微软雅黑" panose="020B0503020204020204" pitchFamily="34" charset="-122"/>
                        </a:rPr>
                        <a:t>智能通过官方联网</a:t>
                      </a:r>
                      <a:endParaRPr lang="zh-CN" altLang="en-US" sz="10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cap="flat">
                      <a:noFill/>
                    </a:lnB>
                    <a:lnTlToBr>
                      <a:noFill/>
                    </a:lnTlToBr>
                    <a:lnBlToTr>
                      <a:noFill/>
                    </a:lnBlToTr>
                    <a:solidFill>
                      <a:schemeClr val="accent2">
                        <a:lumMod val="40000"/>
                        <a:lumOff val="60000"/>
                      </a:schemeClr>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X</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rgbClr val="000000"/>
                          </a:solidFill>
                          <a:latin typeface="Arial" panose="020B0604020202020204" pitchFamily="34" charset="0"/>
                          <a:ea typeface="微软雅黑" panose="020B0503020204020204" pitchFamily="34" charset="-122"/>
                        </a:rPr>
                        <a:t>7寸/10寸</a:t>
                      </a:r>
                      <a:endParaRPr lang="zh-CN" altLang="en-US" sz="10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RJ45 RS485</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1</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rgbClr val="000000"/>
                          </a:solidFill>
                          <a:latin typeface="微软雅黑" panose="020B0503020204020204" pitchFamily="34" charset="-122"/>
                        </a:rPr>
                        <a:t>×</a:t>
                      </a:r>
                      <a:endParaRPr lang="en-US" altLang="en-US" sz="10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dirty="0">
                          <a:solidFill>
                            <a:srgbClr val="000000"/>
                          </a:solidFill>
                          <a:latin typeface="Arial" panose="020B0604020202020204" pitchFamily="34" charset="0"/>
                          <a:ea typeface="微软雅黑" panose="020B0503020204020204" pitchFamily="34" charset="-122"/>
                        </a:rPr>
                        <a:t>30个</a:t>
                      </a:r>
                      <a:endParaRPr lang="zh-CN" altLang="en-US" sz="1000" b="0"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产品价格对比</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graphicFrame>
        <p:nvGraphicFramePr>
          <p:cNvPr id="4" name="表格 3"/>
          <p:cNvGraphicFramePr/>
          <p:nvPr>
            <p:custDataLst>
              <p:tags r:id="rId1"/>
            </p:custDataLst>
          </p:nvPr>
        </p:nvGraphicFramePr>
        <p:xfrm>
          <a:off x="1725122" y="3046511"/>
          <a:ext cx="8740775" cy="3314065"/>
        </p:xfrm>
        <a:graphic>
          <a:graphicData uri="http://schemas.openxmlformats.org/drawingml/2006/table">
            <a:tbl>
              <a:tblPr firstRow="1" bandRow="1">
                <a:tableStyleId>{5C22544A-7EE6-4342-B048-85BDC9FD1C3A}</a:tableStyleId>
              </a:tblPr>
              <a:tblGrid>
                <a:gridCol w="2159000"/>
                <a:gridCol w="1214755"/>
                <a:gridCol w="1026160"/>
                <a:gridCol w="3517900"/>
                <a:gridCol w="822960"/>
              </a:tblGrid>
              <a:tr h="332740">
                <a:tc gridSpan="5">
                  <a:txBody>
                    <a:bodyPr/>
                    <a:lstStyle/>
                    <a:p>
                      <a:pPr indent="0" algn="ctr">
                        <a:buNone/>
                      </a:pPr>
                      <a:r>
                        <a:rPr lang="zh-CN" sz="1800" b="0" dirty="0">
                          <a:solidFill>
                            <a:srgbClr val="000000"/>
                          </a:solidFill>
                          <a:latin typeface="Arial" panose="020B0604020202020204" pitchFamily="34" charset="0"/>
                          <a:ea typeface="微软雅黑" panose="020B0503020204020204" pitchFamily="34" charset="-122"/>
                        </a:rPr>
                        <a:t>环控器</a:t>
                      </a:r>
                      <a:r>
                        <a:rPr lang="zh-CN" altLang="en-US" sz="1800" b="0" dirty="0">
                          <a:solidFill>
                            <a:srgbClr val="000000"/>
                          </a:solidFill>
                          <a:latin typeface="Arial" panose="020B0604020202020204" pitchFamily="34" charset="0"/>
                          <a:ea typeface="微软雅黑" panose="020B0503020204020204" pitchFamily="34" charset="-122"/>
                        </a:rPr>
                        <a:t>价格对比（不含安装、辅材）</a:t>
                      </a:r>
                      <a:endParaRPr lang="zh-CN" altLang="en-US" sz="1800" b="0"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r h="232410">
                <a:tc>
                  <a:txBody>
                    <a:bodyPr/>
                    <a:lstStyle/>
                    <a:p>
                      <a:pPr indent="0" algn="ctr">
                        <a:buNone/>
                      </a:pPr>
                      <a:r>
                        <a:rPr lang="zh-CN" sz="1800" b="1">
                          <a:solidFill>
                            <a:srgbClr val="000000"/>
                          </a:solidFill>
                          <a:latin typeface="Arial" panose="020B0604020202020204" pitchFamily="34" charset="0"/>
                          <a:ea typeface="微软雅黑" panose="020B0503020204020204" pitchFamily="34" charset="-122"/>
                        </a:rPr>
                        <a:t>品牌</a:t>
                      </a:r>
                      <a:endParaRPr lang="zh-CN" altLang="en-US" sz="1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00" b="1">
                          <a:solidFill>
                            <a:srgbClr val="000000"/>
                          </a:solidFill>
                          <a:latin typeface="Arial" panose="020B0604020202020204" pitchFamily="34" charset="0"/>
                          <a:ea typeface="微软雅黑" panose="020B0503020204020204" pitchFamily="34" charset="-122"/>
                        </a:rPr>
                        <a:t>单主机价格</a:t>
                      </a:r>
                      <a:endParaRPr lang="zh-CN" altLang="en-US" sz="1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00" b="1">
                          <a:solidFill>
                            <a:srgbClr val="000000"/>
                          </a:solidFill>
                          <a:latin typeface="Arial" panose="020B0604020202020204" pitchFamily="34" charset="0"/>
                          <a:ea typeface="微软雅黑" panose="020B0503020204020204" pitchFamily="34" charset="-122"/>
                        </a:rPr>
                        <a:t>单主机</a:t>
                      </a:r>
                      <a:endParaRPr lang="zh-CN" altLang="en-US" sz="1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00" b="1">
                          <a:solidFill>
                            <a:srgbClr val="000000"/>
                          </a:solidFill>
                          <a:latin typeface="Arial" panose="020B0604020202020204" pitchFamily="34" charset="0"/>
                          <a:ea typeface="微软雅黑" panose="020B0503020204020204" pitchFamily="34" charset="-122"/>
                        </a:rPr>
                        <a:t>带4个温度+1个湿度传感器售价</a:t>
                      </a:r>
                      <a:endParaRPr lang="zh-CN" altLang="en-US" sz="1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800" b="1">
                          <a:solidFill>
                            <a:srgbClr val="000000"/>
                          </a:solidFill>
                          <a:latin typeface="Arial" panose="020B0604020202020204" pitchFamily="34" charset="0"/>
                          <a:ea typeface="微软雅黑" panose="020B0503020204020204" pitchFamily="34" charset="-122"/>
                        </a:rPr>
                        <a:t>性价比</a:t>
                      </a:r>
                      <a:endParaRPr lang="zh-CN" altLang="en-US" sz="1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8295">
                <a:tc>
                  <a:txBody>
                    <a:bodyPr/>
                    <a:lstStyle/>
                    <a:p>
                      <a:pPr indent="0" algn="ctr">
                        <a:buNone/>
                      </a:pPr>
                      <a:r>
                        <a:rPr lang="en-US" sz="1400" b="0" dirty="0">
                          <a:solidFill>
                            <a:srgbClr val="000000"/>
                          </a:solidFill>
                          <a:latin typeface="微软雅黑" panose="020B0503020204020204" pitchFamily="34" charset="-122"/>
                        </a:rPr>
                        <a:t>SGI9000</a:t>
                      </a:r>
                      <a:r>
                        <a:rPr lang="zh-CN" altLang="en-US" sz="1400" b="0" dirty="0">
                          <a:solidFill>
                            <a:srgbClr val="000000"/>
                          </a:solidFill>
                          <a:latin typeface="微软雅黑" panose="020B0503020204020204" pitchFamily="34" charset="-122"/>
                        </a:rPr>
                        <a:t>（验证机）</a:t>
                      </a:r>
                      <a:endParaRPr lang="en-US" altLang="en-US" sz="1400" b="0" dirty="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r>
                        <a:rPr lang="en-US" sz="1400" b="0">
                          <a:solidFill>
                            <a:srgbClr val="000000"/>
                          </a:solidFill>
                          <a:latin typeface="微软雅黑" panose="020B0503020204020204" pitchFamily="34" charset="-122"/>
                        </a:rPr>
                        <a:t>500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r>
                        <a:rPr lang="en-US" sz="1400" b="0">
                          <a:solidFill>
                            <a:srgbClr val="000000"/>
                          </a:solidFill>
                          <a:latin typeface="微软雅黑" panose="020B0503020204020204" pitchFamily="34" charset="-122"/>
                        </a:rPr>
                        <a:t>900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r>
                        <a:rPr lang="zh-CN" sz="1400" b="0">
                          <a:solidFill>
                            <a:srgbClr val="000000"/>
                          </a:solidFill>
                          <a:latin typeface="Arial" panose="020B0604020202020204" pitchFamily="34" charset="0"/>
                          <a:ea typeface="微软雅黑" panose="020B0503020204020204" pitchFamily="34" charset="-122"/>
                        </a:rPr>
                        <a:t>高</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r>
              <a:tr h="320675">
                <a:tc>
                  <a:txBody>
                    <a:bodyPr/>
                    <a:lstStyle/>
                    <a:p>
                      <a:pPr indent="0" algn="ctr">
                        <a:buNone/>
                      </a:pPr>
                      <a:r>
                        <a:rPr lang="en-US" sz="1400" b="0">
                          <a:solidFill>
                            <a:srgbClr val="000000"/>
                          </a:solidFill>
                          <a:latin typeface="微软雅黑" panose="020B0503020204020204" pitchFamily="34" charset="-122"/>
                        </a:rPr>
                        <a:t>SGI9200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r>
                        <a:rPr lang="en-US" sz="1400" b="0">
                          <a:solidFill>
                            <a:srgbClr val="000000"/>
                          </a:solidFill>
                          <a:latin typeface="微软雅黑" panose="020B0503020204020204" pitchFamily="34" charset="-122"/>
                        </a:rPr>
                        <a:t>800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r>
                        <a:rPr lang="en-US" sz="1400" b="0">
                          <a:solidFill>
                            <a:srgbClr val="000000"/>
                          </a:solidFill>
                          <a:latin typeface="微软雅黑" panose="020B0503020204020204" pitchFamily="34" charset="-122"/>
                        </a:rPr>
                        <a:t>1200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r>
                        <a:rPr lang="zh-CN" sz="1400" b="0">
                          <a:solidFill>
                            <a:srgbClr val="000000"/>
                          </a:solidFill>
                          <a:latin typeface="Arial" panose="020B0604020202020204" pitchFamily="34" charset="0"/>
                          <a:ea typeface="微软雅黑" panose="020B0503020204020204" pitchFamily="34" charset="-122"/>
                        </a:rPr>
                        <a:t>高</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r>
              <a:tr h="303530">
                <a:tc>
                  <a:txBody>
                    <a:bodyPr/>
                    <a:lstStyle/>
                    <a:p>
                      <a:pPr indent="0" algn="ctr">
                        <a:buNone/>
                      </a:pPr>
                      <a:r>
                        <a:rPr lang="en-US" sz="1400" b="0">
                          <a:solidFill>
                            <a:srgbClr val="000000"/>
                          </a:solidFill>
                          <a:latin typeface="微软雅黑" panose="020B0503020204020204" pitchFamily="34" charset="-122"/>
                        </a:rPr>
                        <a:t>SGI9300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r>
                        <a:rPr lang="en-US" sz="1400" b="0">
                          <a:solidFill>
                            <a:srgbClr val="000000"/>
                          </a:solidFill>
                          <a:latin typeface="微软雅黑" panose="020B0503020204020204" pitchFamily="34" charset="-122"/>
                        </a:rPr>
                        <a:t>1500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r>
                        <a:rPr lang="en-US" sz="1400" b="0">
                          <a:solidFill>
                            <a:srgbClr val="000000"/>
                          </a:solidFill>
                          <a:latin typeface="微软雅黑" panose="020B0503020204020204" pitchFamily="34" charset="-122"/>
                        </a:rPr>
                        <a:t>1900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c>
                  <a:txBody>
                    <a:bodyPr/>
                    <a:lstStyle/>
                    <a:p>
                      <a:pPr indent="0" algn="ctr">
                        <a:buNone/>
                      </a:pPr>
                      <a:r>
                        <a:rPr lang="zh-CN" sz="1400" b="0">
                          <a:solidFill>
                            <a:srgbClr val="000000"/>
                          </a:solidFill>
                          <a:latin typeface="Arial" panose="020B0604020202020204" pitchFamily="34" charset="0"/>
                          <a:ea typeface="微软雅黑" panose="020B0503020204020204" pitchFamily="34" charset="-122"/>
                        </a:rPr>
                        <a:t>高</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D050"/>
                    </a:solidFill>
                  </a:tcPr>
                </a:tc>
              </a:tr>
              <a:tr h="354330">
                <a:tc>
                  <a:txBody>
                    <a:bodyPr/>
                    <a:lstStyle/>
                    <a:p>
                      <a:pPr indent="0" algn="ctr">
                        <a:buNone/>
                      </a:pPr>
                      <a:r>
                        <a:rPr lang="zh-CN" sz="1400" b="0" dirty="0">
                          <a:solidFill>
                            <a:srgbClr val="000000"/>
                          </a:solidFill>
                          <a:latin typeface="Arial" panose="020B0604020202020204" pitchFamily="34" charset="0"/>
                          <a:ea typeface="微软雅黑" panose="020B0503020204020204" pitchFamily="34" charset="-122"/>
                        </a:rPr>
                        <a:t>牧原（内供使用）</a:t>
                      </a:r>
                      <a:endParaRPr lang="zh-CN" altLang="en-US" sz="1400" b="0"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000000"/>
                          </a:solidFill>
                          <a:latin typeface="微软雅黑" panose="020B0503020204020204" pitchFamily="34" charset="-122"/>
                        </a:rPr>
                        <a:t>1500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400" b="0">
                          <a:solidFill>
                            <a:srgbClr val="000000"/>
                          </a:solidFill>
                          <a:latin typeface="微软雅黑" panose="020B0503020204020204" pitchFamily="34" charset="-122"/>
                        </a:rPr>
                        <a:t>-</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微软雅黑" panose="020B0503020204020204" pitchFamily="34" charset="-122"/>
                        </a:rPr>
                        <a:t>高</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57505">
                <a:tc>
                  <a:txBody>
                    <a:bodyPr/>
                    <a:lstStyle/>
                    <a:p>
                      <a:pPr indent="0" algn="ctr">
                        <a:buNone/>
                      </a:pPr>
                      <a:r>
                        <a:rPr lang="zh-CN" sz="1400" b="0">
                          <a:solidFill>
                            <a:srgbClr val="000000"/>
                          </a:solidFill>
                          <a:latin typeface="Arial" panose="020B0604020202020204" pitchFamily="34" charset="0"/>
                          <a:ea typeface="微软雅黑" panose="020B0503020204020204" pitchFamily="34" charset="-122"/>
                        </a:rPr>
                        <a:t>朗锐恒</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000000"/>
                          </a:solidFill>
                          <a:latin typeface="微软雅黑" panose="020B0503020204020204" pitchFamily="34" charset="-122"/>
                        </a:rPr>
                        <a:t>7260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000000"/>
                          </a:solidFill>
                          <a:latin typeface="微软雅黑" panose="020B0503020204020204" pitchFamily="34" charset="-122"/>
                        </a:rPr>
                        <a:t>9520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a:solidFill>
                            <a:srgbClr val="000000"/>
                          </a:solidFill>
                          <a:latin typeface="Arial" panose="020B0604020202020204" pitchFamily="34" charset="0"/>
                          <a:ea typeface="微软雅黑" panose="020B0503020204020204" pitchFamily="34" charset="-122"/>
                          <a:sym typeface="+mn-ea"/>
                        </a:rPr>
                        <a:t>低</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6070">
                <a:tc>
                  <a:txBody>
                    <a:bodyPr/>
                    <a:lstStyle/>
                    <a:p>
                      <a:pPr indent="0" algn="ctr">
                        <a:buNone/>
                      </a:pPr>
                      <a:r>
                        <a:rPr lang="zh-CN" sz="1400" b="0">
                          <a:solidFill>
                            <a:srgbClr val="000000"/>
                          </a:solidFill>
                          <a:latin typeface="Arial" panose="020B0604020202020204" pitchFamily="34" charset="0"/>
                          <a:ea typeface="微软雅黑" panose="020B0503020204020204" pitchFamily="34" charset="-122"/>
                        </a:rPr>
                        <a:t>蒙特 AC2000白金版</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000000"/>
                          </a:solidFill>
                          <a:latin typeface="微软雅黑" panose="020B0503020204020204" pitchFamily="34" charset="-122"/>
                        </a:rPr>
                        <a:t>13000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000000"/>
                          </a:solidFill>
                          <a:latin typeface="微软雅黑" panose="020B0503020204020204" pitchFamily="34" charset="-122"/>
                        </a:rPr>
                        <a:t>15292</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微软雅黑" panose="020B0503020204020204" pitchFamily="34" charset="-122"/>
                        </a:rPr>
                        <a:t>低</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1470">
                <a:tc>
                  <a:txBody>
                    <a:bodyPr/>
                    <a:lstStyle/>
                    <a:p>
                      <a:pPr indent="0" algn="ctr">
                        <a:buNone/>
                      </a:pPr>
                      <a:r>
                        <a:rPr lang="zh-CN" sz="1400" b="0">
                          <a:solidFill>
                            <a:srgbClr val="000000"/>
                          </a:solidFill>
                          <a:latin typeface="Arial" panose="020B0604020202020204" pitchFamily="34" charset="0"/>
                          <a:ea typeface="微软雅黑" panose="020B0503020204020204" pitchFamily="34" charset="-122"/>
                        </a:rPr>
                        <a:t>加拿大 美思牧</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000000"/>
                          </a:solidFill>
                          <a:latin typeface="微软雅黑" panose="020B0503020204020204" pitchFamily="34" charset="-122"/>
                        </a:rPr>
                        <a:t>30000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000000"/>
                          </a:solidFill>
                          <a:latin typeface="微软雅黑" panose="020B0503020204020204" pitchFamily="34" charset="-122"/>
                        </a:rPr>
                        <a:t>34400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微软雅黑" panose="020B0503020204020204" pitchFamily="34" charset="-122"/>
                        </a:rPr>
                        <a:t>低</a:t>
                      </a:r>
                      <a:endParaRPr lang="zh-CN" altLang="en-US" sz="14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6710">
                <a:tc>
                  <a:txBody>
                    <a:bodyPr/>
                    <a:lstStyle/>
                    <a:p>
                      <a:pPr indent="0" algn="ctr">
                        <a:buNone/>
                      </a:pPr>
                      <a:r>
                        <a:rPr lang="zh-CN" sz="1400" b="0" dirty="0">
                          <a:solidFill>
                            <a:srgbClr val="000000"/>
                          </a:solidFill>
                          <a:latin typeface="Arial" panose="020B0604020202020204" pitchFamily="34" charset="0"/>
                          <a:ea typeface="微软雅黑" panose="020B0503020204020204" pitchFamily="34" charset="-122"/>
                        </a:rPr>
                        <a:t>大荷兰人（必达） 307 pro</a:t>
                      </a:r>
                      <a:endParaRPr lang="zh-CN" altLang="en-US" sz="1400" b="0"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000000"/>
                          </a:solidFill>
                          <a:latin typeface="微软雅黑" panose="020B0503020204020204" pitchFamily="34" charset="-122"/>
                        </a:rPr>
                        <a:t>20000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0">
                          <a:solidFill>
                            <a:srgbClr val="000000"/>
                          </a:solidFill>
                          <a:latin typeface="微软雅黑" panose="020B0503020204020204" pitchFamily="34" charset="-122"/>
                        </a:rPr>
                        <a:t>24400</a:t>
                      </a:r>
                      <a:endParaRPr lang="en-US" altLang="en-US" sz="14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dirty="0">
                          <a:solidFill>
                            <a:srgbClr val="000000"/>
                          </a:solidFill>
                          <a:latin typeface="Arial" panose="020B0604020202020204" pitchFamily="34" charset="0"/>
                          <a:ea typeface="微软雅黑" panose="020B0503020204020204" pitchFamily="34" charset="-122"/>
                        </a:rPr>
                        <a:t>低</a:t>
                      </a:r>
                      <a:endParaRPr lang="zh-CN" altLang="en-US" sz="1400" b="0"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 name="Rectangle 3"/>
          <p:cNvSpPr txBox="1">
            <a:spLocks noChangeArrowheads="1"/>
          </p:cNvSpPr>
          <p:nvPr/>
        </p:nvSpPr>
        <p:spPr>
          <a:xfrm>
            <a:off x="438980" y="1098158"/>
            <a:ext cx="11313795" cy="105998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322580" algn="just" defTabSz="914400" rtl="0" eaLnBrk="1" fontAlgn="base" latinLnBrk="0" hangingPunct="1">
              <a:lnSpc>
                <a:spcPts val="2900"/>
              </a:lnSpc>
              <a:spcBef>
                <a:spcPts val="1000"/>
              </a:spcBef>
              <a:spcAft>
                <a:spcPct val="0"/>
              </a:spcAft>
              <a:buClrTx/>
              <a:buSzTx/>
              <a:buFont typeface="Arial" panose="020B0604020202020204" pitchFamily="34" charset="0"/>
              <a:buNone/>
              <a:defRPr/>
              <a:extLst>
                <a:ext uri="{35155182-B16C-46BC-9424-99874614C6A1}">
                  <wpsdc:indentchars xmlns:wpsdc="http://www.wps.cn/officeDocument/2017/drawingmlCustomData" val="127" checksum="4259393621"/>
                </a:ext>
              </a:extLst>
            </a:pPr>
            <a:r>
              <a:rPr kumimoji="0" lang="en-US" altLang="zh-CN"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SGI9300</a:t>
            </a:r>
            <a:r>
              <a:rPr kumimoji="0" lang="zh-CN" altLang="en-US"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对比国内最便宜的</a:t>
            </a:r>
            <a:r>
              <a:rPr kumimoji="0" lang="zh-CN" altLang="en-US" sz="2000" b="1"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rPr>
              <a:t>郎锐恒</a:t>
            </a:r>
            <a:r>
              <a:rPr kumimoji="0" lang="zh-CN" altLang="en-US"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，纯设备费用单套节省成本</a:t>
            </a:r>
            <a:r>
              <a:rPr kumimoji="0" lang="en-US" altLang="zh-CN" sz="2000" b="1"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rPr>
              <a:t>7620</a:t>
            </a:r>
            <a:r>
              <a:rPr kumimoji="0" lang="zh-CN" altLang="en-US"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元（功能极其简单）。天邦系统内母猪与育肥场，初步统计环控器使用量</a:t>
            </a:r>
            <a:r>
              <a:rPr kumimoji="0" lang="zh-CN"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不少于</a:t>
            </a:r>
            <a:r>
              <a:rPr kumimoji="0" lang="zh-CN"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为</a:t>
            </a:r>
            <a:r>
              <a:rPr kumimoji="0" lang="en-US" altLang="zh-CN"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8000</a:t>
            </a:r>
            <a:r>
              <a:rPr kumimoji="0" lang="zh-CN" altLang="en-US"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台（套），大约可</a:t>
            </a:r>
            <a:r>
              <a:rPr kumimoji="0" lang="zh-CN" altLang="en-US" sz="2000" b="1"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rPr>
              <a:t>节省设备成本</a:t>
            </a:r>
            <a:r>
              <a:rPr kumimoji="0" lang="en-US" altLang="zh-CN" sz="2000" b="1"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rPr>
              <a:t>60</a:t>
            </a:r>
            <a:r>
              <a:rPr kumimoji="0" lang="en-US" altLang="zh-CN" sz="2000" b="1"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rPr>
              <a:t>00~20000</a:t>
            </a:r>
            <a:r>
              <a:rPr kumimoji="0" lang="zh-CN" altLang="en-US" sz="2000" b="1" i="0" u="none" strike="noStrike" kern="1200" cap="none" spc="0" normalizeH="0" baseline="0" noProof="0" dirty="0">
                <a:ln>
                  <a:noFill/>
                </a:ln>
                <a:solidFill>
                  <a:srgbClr val="FF0000"/>
                </a:solidFill>
                <a:effectLst/>
                <a:uLnTx/>
                <a:uFillTx/>
                <a:latin typeface="楷体" panose="02010609060101010101" charset="-122"/>
                <a:ea typeface="楷体" panose="02010609060101010101" charset="-122"/>
                <a:cs typeface="楷体" panose="02010609060101010101" charset="-122"/>
              </a:rPr>
              <a:t>万</a:t>
            </a:r>
            <a:r>
              <a:rPr kumimoji="0" lang="zh-CN" altLang="en-US" sz="20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元。更关键是：</a:t>
            </a:r>
            <a:r>
              <a:rPr kumimoji="0" lang="en-US" altLang="zh-CN"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1</a:t>
            </a:r>
            <a:r>
              <a:rPr kumimoji="0" lang="zh-CN" altLang="en-US"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、最先进的环控算法替代最简单的算法；</a:t>
            </a:r>
            <a:r>
              <a:rPr kumimoji="0" lang="en-US" altLang="zh-CN"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2</a:t>
            </a:r>
            <a:r>
              <a:rPr kumimoji="0" lang="zh-CN" altLang="en-US"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、所有数据打通到</a:t>
            </a:r>
            <a:r>
              <a:rPr kumimoji="0" lang="en-US" altLang="zh-CN"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SAAS</a:t>
            </a:r>
            <a:r>
              <a:rPr kumimoji="0" lang="zh-CN" altLang="en-US"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中台，实现对现场环控的远程监</a:t>
            </a:r>
            <a:r>
              <a:rPr kumimoji="0" lang="en-US" altLang="zh-CN"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a:t>
            </a:r>
            <a:r>
              <a:rPr kumimoji="0" lang="zh-CN" altLang="en-US"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管</a:t>
            </a:r>
            <a:r>
              <a:rPr kumimoji="0" lang="en-US" altLang="zh-CN"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a:t>
            </a:r>
            <a:r>
              <a:rPr kumimoji="0" lang="zh-CN" altLang="en-US"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控。</a:t>
            </a:r>
            <a:r>
              <a:rPr kumimoji="0" lang="en-US" altLang="zh-CN"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3</a:t>
            </a:r>
            <a:r>
              <a:rPr kumimoji="0" lang="zh-CN" altLang="en-US"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、获取环控大数据后，算法可以不断学习进化；</a:t>
            </a:r>
            <a:r>
              <a:rPr kumimoji="0" lang="en-US" altLang="zh-CN"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4</a:t>
            </a:r>
            <a:r>
              <a:rPr kumimoji="0" lang="zh-CN" altLang="en-US"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、备件和安装成本极大降低</a:t>
            </a:r>
            <a:r>
              <a:rPr kumimoji="0" lang="en-US" altLang="zh-CN"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 5</a:t>
            </a:r>
            <a:r>
              <a:rPr kumimoji="0" lang="zh-CN" altLang="en-US"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rPr>
              <a:t>、最终实现环控的无人化智能控制。</a:t>
            </a:r>
            <a:endParaRPr kumimoji="0" lang="zh-CN" altLang="en-US" sz="2000" b="0" i="0" u="none" strike="noStrike" kern="1200" cap="none" spc="0" normalizeH="0" baseline="0" noProof="0" dirty="0">
              <a:ln>
                <a:noFill/>
              </a:ln>
              <a:solidFill>
                <a:srgbClr val="004BB3"/>
              </a:solidFill>
              <a:effectLst/>
              <a:uLnTx/>
              <a:uFillTx/>
              <a:latin typeface="楷体" panose="02010609060101010101" charset="-122"/>
              <a:ea typeface="楷体" panose="02010609060101010101" charset="-122"/>
              <a:cs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产品简介</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7166265" y="2071284"/>
            <a:ext cx="4554682" cy="43226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Verdana" panose="020B0604030504040204"/>
              <a:ea typeface="微软雅黑" panose="020B0503020204020204" pitchFamily="34" charset="-122"/>
              <a:cs typeface="+mn-cs"/>
            </a:endParaRPr>
          </a:p>
        </p:txBody>
      </p:sp>
      <p:sp>
        <p:nvSpPr>
          <p:cNvPr id="9" name="矩形 8"/>
          <p:cNvSpPr/>
          <p:nvPr/>
        </p:nvSpPr>
        <p:spPr>
          <a:xfrm>
            <a:off x="436419" y="2071284"/>
            <a:ext cx="6577445" cy="43226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Verdana" panose="020B0604030504040204"/>
              <a:ea typeface="微软雅黑" panose="020B0503020204020204" pitchFamily="34" charset="-122"/>
              <a:cs typeface="+mn-cs"/>
            </a:endParaRPr>
          </a:p>
        </p:txBody>
      </p:sp>
      <p:pic>
        <p:nvPicPr>
          <p:cNvPr id="7" name="图片 6"/>
          <p:cNvPicPr>
            <a:picLocks noChangeAspect="1"/>
          </p:cNvPicPr>
          <p:nvPr/>
        </p:nvPicPr>
        <p:blipFill>
          <a:blip r:embed="rId1"/>
          <a:stretch>
            <a:fillRect/>
          </a:stretch>
        </p:blipFill>
        <p:spPr>
          <a:xfrm>
            <a:off x="4297933" y="2773402"/>
            <a:ext cx="2309593" cy="1807257"/>
          </a:xfrm>
          <a:prstGeom prst="rect">
            <a:avLst/>
          </a:prstGeom>
        </p:spPr>
      </p:pic>
      <p:sp>
        <p:nvSpPr>
          <p:cNvPr id="10" name="矩形 9"/>
          <p:cNvSpPr/>
          <p:nvPr/>
        </p:nvSpPr>
        <p:spPr>
          <a:xfrm>
            <a:off x="436419" y="1655648"/>
            <a:ext cx="6577445" cy="415636"/>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     </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第</a:t>
            </a:r>
            <a:r>
              <a:rPr kumimoji="0" lang="en-US" altLang="zh-CN"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1</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代验证机（通用版本）</a:t>
            </a:r>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p:txBody>
      </p:sp>
      <p:sp>
        <p:nvSpPr>
          <p:cNvPr id="17" name="矩形 16"/>
          <p:cNvSpPr/>
          <p:nvPr/>
        </p:nvSpPr>
        <p:spPr>
          <a:xfrm>
            <a:off x="7166264" y="1655648"/>
            <a:ext cx="4554683" cy="415636"/>
          </a:xfrm>
          <a:prstGeom prst="rect">
            <a:avLst/>
          </a:prstGeom>
          <a:no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第</a:t>
            </a:r>
            <a:r>
              <a:rPr kumimoji="0" lang="en-US" altLang="zh-CN"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2</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代标准机</a:t>
            </a:r>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p:txBody>
      </p:sp>
      <p:sp>
        <p:nvSpPr>
          <p:cNvPr id="18" name="矩形 17"/>
          <p:cNvSpPr/>
          <p:nvPr/>
        </p:nvSpPr>
        <p:spPr>
          <a:xfrm>
            <a:off x="436418" y="4851890"/>
            <a:ext cx="3345873" cy="1542012"/>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微处理器</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小屏</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按键</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、快速验证硬件控制与第一版算法逻辑；</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2</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、为组态屏版本提供基础硬件支撑；</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3</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适合集团型养殖客户</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p:txBody>
      </p:sp>
      <p:sp>
        <p:nvSpPr>
          <p:cNvPr id="19" name="矩形 18"/>
          <p:cNvSpPr/>
          <p:nvPr/>
        </p:nvSpPr>
        <p:spPr>
          <a:xfrm>
            <a:off x="3782291" y="4851890"/>
            <a:ext cx="3231573" cy="1542012"/>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微处理器</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+7</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寸组态屏</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按键</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、更友好、更简易交互的的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HMI</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2</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、数据展示、分析现场可视化呈现；</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3</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、适合有独立想法的养猪人</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p:txBody>
      </p:sp>
      <p:sp>
        <p:nvSpPr>
          <p:cNvPr id="20" name="矩形 19"/>
          <p:cNvSpPr/>
          <p:nvPr/>
        </p:nvSpPr>
        <p:spPr>
          <a:xfrm>
            <a:off x="7166266" y="4850176"/>
            <a:ext cx="4554682" cy="1542012"/>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应用处理器</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+10</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寸</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RGB</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点阵屏</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+PAD</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、采用</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大师级特有算法、结合猪只体感温度进行调控</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2</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、界面使用</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QT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或</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Web App</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技术栈，与移动端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PDA</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实现所见即所得</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endParaRPr>
          </a:p>
        </p:txBody>
      </p:sp>
      <p:pic>
        <p:nvPicPr>
          <p:cNvPr id="5" name="图片 4"/>
          <p:cNvPicPr>
            <a:picLocks noChangeAspect="1"/>
          </p:cNvPicPr>
          <p:nvPr/>
        </p:nvPicPr>
        <p:blipFill>
          <a:blip r:embed="rId2"/>
          <a:stretch>
            <a:fillRect/>
          </a:stretch>
        </p:blipFill>
        <p:spPr>
          <a:xfrm>
            <a:off x="932576" y="2882452"/>
            <a:ext cx="2617643" cy="1589155"/>
          </a:xfrm>
          <a:prstGeom prst="rect">
            <a:avLst/>
          </a:prstGeom>
        </p:spPr>
      </p:pic>
      <p:sp>
        <p:nvSpPr>
          <p:cNvPr id="6" name="文本框 5"/>
          <p:cNvSpPr txBox="1"/>
          <p:nvPr/>
        </p:nvSpPr>
        <p:spPr>
          <a:xfrm>
            <a:off x="4722611" y="1677003"/>
            <a:ext cx="1471295" cy="36830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sym typeface="+mn-ea"/>
              </a:rPr>
              <a:t>第</a:t>
            </a:r>
            <a:r>
              <a:rPr kumimoji="0" lang="en-US" altLang="zh-CN"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sym typeface="+mn-ea"/>
              </a:rPr>
              <a:t>1</a:t>
            </a:r>
            <a:r>
              <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sym typeface="+mn-ea"/>
              </a:rPr>
              <a:t>代标准机</a:t>
            </a:r>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p:txBody>
      </p:sp>
      <p:sp>
        <p:nvSpPr>
          <p:cNvPr id="4" name="文本框 3"/>
          <p:cNvSpPr txBox="1"/>
          <p:nvPr/>
        </p:nvSpPr>
        <p:spPr>
          <a:xfrm>
            <a:off x="1608417" y="2339088"/>
            <a:ext cx="11196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SGI9000</a:t>
            </a:r>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p:txBody>
      </p:sp>
      <p:sp>
        <p:nvSpPr>
          <p:cNvPr id="13" name="文本框 12"/>
          <p:cNvSpPr txBox="1"/>
          <p:nvPr/>
        </p:nvSpPr>
        <p:spPr>
          <a:xfrm>
            <a:off x="4892919" y="2339088"/>
            <a:ext cx="11196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SGI9200</a:t>
            </a:r>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p:txBody>
      </p:sp>
      <p:sp>
        <p:nvSpPr>
          <p:cNvPr id="15" name="文本框 14"/>
          <p:cNvSpPr txBox="1"/>
          <p:nvPr/>
        </p:nvSpPr>
        <p:spPr>
          <a:xfrm>
            <a:off x="8942668" y="2339088"/>
            <a:ext cx="11196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SGI9300</a:t>
            </a:r>
            <a:endParaRPr kumimoji="0" lang="zh-CN" altLang="en-US" sz="18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p:txBody>
      </p:sp>
      <p:sp>
        <p:nvSpPr>
          <p:cNvPr id="21" name="文本框 20"/>
          <p:cNvSpPr txBox="1"/>
          <p:nvPr/>
        </p:nvSpPr>
        <p:spPr>
          <a:xfrm>
            <a:off x="599277" y="887513"/>
            <a:ext cx="11343341" cy="78752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SG9000系列环控器，由史记智能开发团队【团队组成有专业养殖技术人员、专业设计人员】开发，</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采用标准工业级芯片、优秀的PCB加工工艺，可实现稳定性好、可靠性高，为养殖场提供科学舒适的养殖环境控制设备。</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endParaRPr>
          </a:p>
        </p:txBody>
      </p:sp>
      <p:pic>
        <p:nvPicPr>
          <p:cNvPr id="14" name="图片 13"/>
          <p:cNvPicPr>
            <a:picLocks noChangeAspect="1"/>
          </p:cNvPicPr>
          <p:nvPr/>
        </p:nvPicPr>
        <p:blipFill>
          <a:blip r:embed="rId3"/>
          <a:stretch>
            <a:fillRect/>
          </a:stretch>
        </p:blipFill>
        <p:spPr>
          <a:xfrm>
            <a:off x="7924165" y="2773680"/>
            <a:ext cx="2305050" cy="1781175"/>
          </a:xfrm>
          <a:prstGeom prst="rect">
            <a:avLst/>
          </a:prstGeom>
        </p:spPr>
      </p:pic>
      <p:pic>
        <p:nvPicPr>
          <p:cNvPr id="16" name="图片 15"/>
          <p:cNvPicPr>
            <a:picLocks noChangeAspect="1"/>
          </p:cNvPicPr>
          <p:nvPr/>
        </p:nvPicPr>
        <p:blipFill>
          <a:blip r:embed="rId4"/>
          <a:stretch>
            <a:fillRect/>
          </a:stretch>
        </p:blipFill>
        <p:spPr>
          <a:xfrm>
            <a:off x="10171430" y="3735070"/>
            <a:ext cx="1287780" cy="8197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现场调试测试验证</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937953" y="1068070"/>
            <a:ext cx="2932430" cy="2448560"/>
          </a:xfrm>
          <a:prstGeom prst="rect">
            <a:avLst/>
          </a:prstGeom>
        </p:spPr>
      </p:pic>
      <p:pic>
        <p:nvPicPr>
          <p:cNvPr id="5" name="图片 4"/>
          <p:cNvPicPr>
            <a:picLocks noChangeAspect="1"/>
          </p:cNvPicPr>
          <p:nvPr/>
        </p:nvPicPr>
        <p:blipFill>
          <a:blip r:embed="rId2"/>
          <a:stretch>
            <a:fillRect/>
          </a:stretch>
        </p:blipFill>
        <p:spPr>
          <a:xfrm>
            <a:off x="937953" y="3672493"/>
            <a:ext cx="2931795" cy="2535555"/>
          </a:xfrm>
          <a:prstGeom prst="rect">
            <a:avLst/>
          </a:prstGeom>
        </p:spPr>
      </p:pic>
      <p:pic>
        <p:nvPicPr>
          <p:cNvPr id="6" name="图片 5"/>
          <p:cNvPicPr>
            <a:picLocks noChangeAspect="1"/>
          </p:cNvPicPr>
          <p:nvPr/>
        </p:nvPicPr>
        <p:blipFill>
          <a:blip r:embed="rId3"/>
          <a:stretch>
            <a:fillRect/>
          </a:stretch>
        </p:blipFill>
        <p:spPr>
          <a:xfrm>
            <a:off x="4237008" y="1068070"/>
            <a:ext cx="7428342" cy="51399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1301390" y="3976274"/>
            <a:ext cx="9693481" cy="1014730"/>
          </a:xfrm>
          <a:prstGeom prst="rect">
            <a:avLst/>
          </a:prstGeom>
          <a:noFill/>
        </p:spPr>
        <p:txBody>
          <a:bodyPr wrap="square"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养猪智能化建设规划</a:t>
            </a:r>
            <a:endPar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3" name="组合 2"/>
          <p:cNvGrpSpPr/>
          <p:nvPr/>
        </p:nvGrpSpPr>
        <p:grpSpPr>
          <a:xfrm>
            <a:off x="3735448" y="5535930"/>
            <a:ext cx="5000625" cy="369570"/>
            <a:chOff x="4075" y="7381"/>
            <a:chExt cx="7875" cy="582"/>
          </a:xfrm>
        </p:grpSpPr>
        <p:sp>
          <p:nvSpPr>
            <p:cNvPr id="8" name="文本框 7"/>
            <p:cNvSpPr txBox="1"/>
            <p:nvPr/>
          </p:nvSpPr>
          <p:spPr>
            <a:xfrm>
              <a:off x="4075" y="7383"/>
              <a:ext cx="2808" cy="580"/>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汇报人：王晓冰</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文本框 8"/>
            <p:cNvSpPr txBox="1"/>
            <p:nvPr/>
          </p:nvSpPr>
          <p:spPr>
            <a:xfrm>
              <a:off x="7704" y="7381"/>
              <a:ext cx="4246" cy="580"/>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日   期：</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2022</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年</a:t>
              </a:r>
              <a:r>
                <a:rPr lang="en-US" altLang="zh-CN" dirty="0">
                  <a:solidFill>
                    <a:prstClr val="white"/>
                  </a:solidFill>
                  <a:latin typeface="微软雅黑" panose="020B0503020204020204" pitchFamily="34" charset="-122"/>
                  <a:ea typeface="微软雅黑" panose="020B0503020204020204" pitchFamily="34" charset="-122"/>
                  <a:sym typeface="+mn-ea"/>
                </a:rPr>
                <a:t>10</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月</a:t>
              </a:r>
              <a:r>
                <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5</a:t>
              </a: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日</a:t>
              </a: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grpSp>
      <p:pic>
        <p:nvPicPr>
          <p:cNvPr id="2" name="图片 1" descr="键盘上的猫&#10;&#10;低可信度描述已自动生成"/>
          <p:cNvPicPr>
            <a:picLocks noChangeAspect="1"/>
          </p:cNvPicPr>
          <p:nvPr>
            <p:custDataLst>
              <p:tags r:id="rId2"/>
            </p:custDataLst>
          </p:nvPr>
        </p:nvPicPr>
        <p:blipFill>
          <a:blip r:embed="rId3"/>
          <a:stretch>
            <a:fillRect/>
          </a:stretch>
        </p:blipFill>
        <p:spPr>
          <a:xfrm>
            <a:off x="3872230" y="1214755"/>
            <a:ext cx="4551045" cy="27616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861646" y="365125"/>
            <a:ext cx="8550711" cy="459823"/>
          </a:xfrm>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现场调试测试验证</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pic>
        <p:nvPicPr>
          <p:cNvPr id="3" name="e298122de46fefa22e64a0e941c8073e">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006475" y="824865"/>
            <a:ext cx="3132455" cy="5527675"/>
          </a:xfrm>
          <a:prstGeom prst="rect">
            <a:avLst/>
          </a:prstGeom>
        </p:spPr>
      </p:pic>
      <p:pic>
        <p:nvPicPr>
          <p:cNvPr id="2" name="normal video_clip(1)">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4327525" y="824865"/>
            <a:ext cx="7397750" cy="5527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37385" fill="hold"/>
                                        <p:tgtEl>
                                          <p:spTgt spid="2"/>
                                        </p:tgtEl>
                                      </p:cBhvr>
                                    </p:cmd>
                                  </p:childTnLst>
                                </p:cTn>
                              </p:par>
                              <p:par>
                                <p:cTn id="7" presetID="1" presetClass="mediacall" presetSubtype="0" fill="hold" nodeType="withEffect">
                                  <p:stCondLst>
                                    <p:cond delay="0"/>
                                  </p:stCondLst>
                                  <p:childTnLst>
                                    <p:cmd type="call" cmd="playFrom(0.0)">
                                      <p:cBhvr>
                                        <p:cTn id="8" dur="20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p:cTn id="10" fill="hold" display="1">
                  <p:stCondLst>
                    <p:cond delay="indefinite"/>
                  </p:stCondLst>
                  <p:endCondLst>
                    <p:cond evt="onNext" delay="0">
                      <p:tgtEl>
                        <p:sldTgt/>
                      </p:tgtEl>
                    </p:cond>
                    <p:cond evt="onPrev" delay="0">
                      <p:tgtEl>
                        <p:sldTgt/>
                      </p:tgtEl>
                    </p:cond>
                  </p:end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additive="base">
                                        <p:cTn id="15"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1530" y="412315"/>
            <a:ext cx="8526434" cy="461665"/>
          </a:xfrm>
          <a:prstGeom prst="rect">
            <a:avLst/>
          </a:prstGeom>
          <a:noFill/>
        </p:spPr>
        <p:txBody>
          <a:bodyPr wrap="square">
            <a:spAutoFit/>
          </a:bodyPr>
          <a:lstStyle/>
          <a:p>
            <a:r>
              <a:rPr lang="zh-CN" altLang="en-US" sz="2400" b="1" dirty="0">
                <a:solidFill>
                  <a:srgbClr val="0069DD"/>
                </a:solidFill>
                <a:latin typeface="微软雅黑" panose="020B0503020204020204" pitchFamily="34" charset="-122"/>
                <a:ea typeface="微软雅黑" panose="020B0503020204020204" pitchFamily="34" charset="-122"/>
              </a:rPr>
              <a:t>环控系统软件功能和进度</a:t>
            </a:r>
            <a:endParaRPr lang="zh-CN" altLang="en-US" sz="2400" b="1" dirty="0">
              <a:solidFill>
                <a:srgbClr val="0069D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11530" y="909958"/>
            <a:ext cx="6147666" cy="2534078"/>
          </a:xfrm>
          <a:prstGeom prst="rect">
            <a:avLst/>
          </a:prstGeom>
        </p:spPr>
      </p:pic>
      <p:graphicFrame>
        <p:nvGraphicFramePr>
          <p:cNvPr id="12" name="图示 11"/>
          <p:cNvGraphicFramePr/>
          <p:nvPr/>
        </p:nvGraphicFramePr>
        <p:xfrm>
          <a:off x="-802640" y="3530238"/>
          <a:ext cx="13360400" cy="3327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7528560" y="2017395"/>
            <a:ext cx="3438525" cy="368300"/>
          </a:xfrm>
          <a:prstGeom prst="rect">
            <a:avLst/>
          </a:prstGeom>
          <a:noFill/>
        </p:spPr>
        <p:txBody>
          <a:bodyPr wrap="square">
            <a:spAutoFit/>
          </a:bodyPr>
          <a:lstStyle/>
          <a:p>
            <a:r>
              <a:rPr lang="zh-CN" dirty="0"/>
              <a:t>准备竞标泰安</a:t>
            </a:r>
            <a:r>
              <a:rPr lang="en-US" altLang="zh-CN" dirty="0"/>
              <a:t>1</a:t>
            </a:r>
            <a:r>
              <a:rPr lang="zh-CN" altLang="en-US" dirty="0"/>
              <a:t>、</a:t>
            </a:r>
            <a:r>
              <a:rPr lang="en-US" altLang="zh-CN" dirty="0"/>
              <a:t>2</a:t>
            </a:r>
            <a:r>
              <a:rPr lang="zh-CN" altLang="en-US" dirty="0"/>
              <a:t>、</a:t>
            </a:r>
            <a:r>
              <a:rPr lang="en-US" altLang="zh-CN" dirty="0"/>
              <a:t>3</a:t>
            </a:r>
            <a:r>
              <a:rPr lang="zh-CN" altLang="en-US" dirty="0"/>
              <a:t>场的环控。</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6886" y="349885"/>
            <a:ext cx="8550711" cy="459823"/>
          </a:xfrm>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项目开发概况 </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47320" y="958215"/>
            <a:ext cx="9063990" cy="133794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目前已完成</a:t>
            </a:r>
            <a:r>
              <a:rPr kumimoji="0" lang="zh-CN"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rPr>
              <a:t>第1代功能验证机</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开发，目前整机在</a:t>
            </a:r>
            <a:r>
              <a:rPr kumimoji="0" lang="zh-CN"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rPr>
              <a:t>龙山</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育肥场做控制</a:t>
            </a:r>
            <a:r>
              <a:rPr kumimoji="0" lang="zh-CN" altLang="zh-CN"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ea"/>
              </a:rPr>
              <a:t>逻辑测试；</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整个项目遵从度</a:t>
            </a:r>
            <a:r>
              <a:rPr kumimoji="0" lang="zh-CN"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rPr>
              <a:t>90%</a:t>
            </a: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，硬件出图、电控出图准时率</a:t>
            </a:r>
            <a:r>
              <a:rPr kumimoji="0" lang="zh-CN"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rPr>
              <a:t>100%；</a:t>
            </a:r>
            <a:endPar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目前为止，项目进度提前</a:t>
            </a:r>
            <a:r>
              <a:rPr kumimoji="0" lang="en-US" altLang="zh-CN"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rPr>
              <a:t>1</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rPr>
              <a:t>个月</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endParaRPr>
          </a:p>
        </p:txBody>
      </p:sp>
      <p:cxnSp>
        <p:nvCxnSpPr>
          <p:cNvPr id="7" name="Straight Connector 24"/>
          <p:cNvCxnSpPr>
            <a:stCxn id="16" idx="4"/>
            <a:endCxn id="12" idx="0"/>
          </p:cNvCxnSpPr>
          <p:nvPr/>
        </p:nvCxnSpPr>
        <p:spPr>
          <a:xfrm>
            <a:off x="2590817" y="4282799"/>
            <a:ext cx="0" cy="449461"/>
          </a:xfrm>
          <a:prstGeom prst="line">
            <a:avLst/>
          </a:prstGeom>
          <a:ln w="190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30"/>
          <p:cNvCxnSpPr/>
          <p:nvPr/>
        </p:nvCxnSpPr>
        <p:spPr>
          <a:xfrm>
            <a:off x="4765035" y="2956649"/>
            <a:ext cx="0" cy="1071880"/>
          </a:xfrm>
          <a:prstGeom prst="line">
            <a:avLst/>
          </a:prstGeom>
          <a:ln w="190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23"/>
          <p:cNvCxnSpPr>
            <a:stCxn id="11" idx="4"/>
            <a:endCxn id="15" idx="0"/>
          </p:cNvCxnSpPr>
          <p:nvPr/>
        </p:nvCxnSpPr>
        <p:spPr>
          <a:xfrm>
            <a:off x="600349" y="3464952"/>
            <a:ext cx="1" cy="563654"/>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14"/>
          <p:cNvCxnSpPr/>
          <p:nvPr/>
        </p:nvCxnSpPr>
        <p:spPr>
          <a:xfrm>
            <a:off x="18998" y="4155702"/>
            <a:ext cx="12040695" cy="0"/>
          </a:xfrm>
          <a:prstGeom prst="line">
            <a:avLst/>
          </a:prstGeom>
          <a:ln w="47625" cap="rnd">
            <a:solidFill>
              <a:schemeClr val="tx1"/>
            </a:solidFill>
            <a:prstDash val="sysDot"/>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Oval 16"/>
          <p:cNvSpPr/>
          <p:nvPr/>
        </p:nvSpPr>
        <p:spPr>
          <a:xfrm>
            <a:off x="225749" y="2715753"/>
            <a:ext cx="749199" cy="749199"/>
          </a:xfrm>
          <a:prstGeom prst="ellipse">
            <a:avLst/>
          </a:prstGeom>
          <a:solidFill>
            <a:schemeClr val="accent1"/>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914400" rtl="0" eaLnBrk="1" fontAlgn="auto" latinLnBrk="0" hangingPunct="1">
              <a:lnSpc>
                <a:spcPts val="1740"/>
              </a:lnSpc>
              <a:spcBef>
                <a:spcPts val="0"/>
              </a:spcBef>
              <a:spcAft>
                <a:spcPts val="0"/>
              </a:spcAft>
              <a:buClrTx/>
              <a:buSzTx/>
              <a:buFontTx/>
              <a:buNone/>
              <a:defRPr/>
            </a:pP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a:p>
            <a:pPr marL="0" marR="0" lvl="0" indent="0" algn="ctr" defTabSz="914400" rtl="0" eaLnBrk="1" fontAlgn="auto" latinLnBrk="0" hangingPunct="1">
              <a:lnSpc>
                <a:spcPts val="1740"/>
              </a:lnSpc>
              <a:spcBef>
                <a:spcPts val="0"/>
              </a:spcBef>
              <a:spcAft>
                <a:spcPts val="0"/>
              </a:spcAft>
              <a:buClrTx/>
              <a:buSzTx/>
              <a:buFontTx/>
              <a:buNone/>
              <a:defRPr/>
            </a:pP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a:p>
            <a:pPr marL="0" marR="0" lvl="0" indent="0" algn="ctr" defTabSz="914400" rtl="0" eaLnBrk="1" fontAlgn="auto" latinLnBrk="0" hangingPunct="1">
              <a:lnSpc>
                <a:spcPts val="1740"/>
              </a:lnSpc>
              <a:spcBef>
                <a:spcPts val="0"/>
              </a:spcBef>
              <a:spcAft>
                <a:spcPts val="0"/>
              </a:spcAft>
              <a:buClrTx/>
              <a:buSzTx/>
              <a:buFontTx/>
              <a:buNone/>
              <a:defRPr/>
            </a:pPr>
            <a:r>
              <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rPr>
              <a:t>1</a:t>
            </a: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p:txBody>
      </p:sp>
      <p:sp>
        <p:nvSpPr>
          <p:cNvPr id="12" name="Oval 17"/>
          <p:cNvSpPr/>
          <p:nvPr/>
        </p:nvSpPr>
        <p:spPr>
          <a:xfrm>
            <a:off x="2216217" y="4732260"/>
            <a:ext cx="749199" cy="749199"/>
          </a:xfrm>
          <a:prstGeom prst="ellipse">
            <a:avLst/>
          </a:prstGeom>
          <a:solidFill>
            <a:schemeClr val="accent2"/>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914400" rtl="0" eaLnBrk="1" fontAlgn="auto" latinLnBrk="0" hangingPunct="1">
              <a:lnSpc>
                <a:spcPts val="1740"/>
              </a:lnSpc>
              <a:spcBef>
                <a:spcPts val="0"/>
              </a:spcBef>
              <a:spcAft>
                <a:spcPts val="0"/>
              </a:spcAft>
              <a:buClrTx/>
              <a:buSzTx/>
              <a:buFontTx/>
              <a:buNone/>
              <a:defRPr/>
            </a:pP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a:p>
            <a:pPr marL="0" marR="0" lvl="0" indent="0" algn="ctr" defTabSz="914400" rtl="0" eaLnBrk="1" fontAlgn="auto" latinLnBrk="0" hangingPunct="1">
              <a:lnSpc>
                <a:spcPts val="1740"/>
              </a:lnSpc>
              <a:spcBef>
                <a:spcPts val="0"/>
              </a:spcBef>
              <a:spcAft>
                <a:spcPts val="0"/>
              </a:spcAft>
              <a:buClrTx/>
              <a:buSzTx/>
              <a:buFontTx/>
              <a:buNone/>
              <a:defRPr/>
            </a:pP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a:p>
            <a:pPr marL="0" marR="0" lvl="0" indent="0" algn="ctr" defTabSz="914400" rtl="0" eaLnBrk="1" fontAlgn="auto" latinLnBrk="0" hangingPunct="1">
              <a:lnSpc>
                <a:spcPts val="1740"/>
              </a:lnSpc>
              <a:spcBef>
                <a:spcPts val="0"/>
              </a:spcBef>
              <a:spcAft>
                <a:spcPts val="0"/>
              </a:spcAft>
              <a:buClrTx/>
              <a:buSzTx/>
              <a:buFontTx/>
              <a:buNone/>
              <a:defRPr/>
            </a:pPr>
            <a:r>
              <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rPr>
              <a:t>2</a:t>
            </a: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p:txBody>
      </p:sp>
      <p:sp>
        <p:nvSpPr>
          <p:cNvPr id="13" name="Rectangle 18"/>
          <p:cNvSpPr/>
          <p:nvPr/>
        </p:nvSpPr>
        <p:spPr>
          <a:xfrm>
            <a:off x="1131539" y="2553701"/>
            <a:ext cx="3031866" cy="1187120"/>
          </a:xfrm>
          <a:prstGeom prst="rect">
            <a:avLst/>
          </a:prstGeom>
        </p:spPr>
        <p:txBody>
          <a:bodyPr wrap="square" t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10</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月中：</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Gotham Medium"/>
              </a:rPr>
              <a:t>标准机</a:t>
            </a:r>
            <a:endParaRPr kumimoji="0" 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Gotham Medium"/>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第1代标准机硬件电路外发加工中</a:t>
            </a:r>
            <a:r>
              <a:rPr kumimoji="0" lang="zh-CN" altLang="en-US" sz="1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，预计</a:t>
            </a:r>
            <a:r>
              <a:rPr kumimoji="0" lang="en-US" altLang="zh-CN" sz="1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10</a:t>
            </a:r>
            <a:r>
              <a:rPr kumimoji="0" lang="zh-CN" altLang="en-US" sz="1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月中完成</a:t>
            </a:r>
            <a:r>
              <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a:t>
            </a:r>
            <a:endParaRPr kumimoji="0" lang="en-US"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14" name="Rectangle 19"/>
          <p:cNvSpPr/>
          <p:nvPr/>
        </p:nvSpPr>
        <p:spPr>
          <a:xfrm>
            <a:off x="2965450" y="4283075"/>
            <a:ext cx="4930140" cy="2061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10</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月底：第一代标准机</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Gotham Medium"/>
              </a:rPr>
              <a:t>样机</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Gotham Medium"/>
              </a:rPr>
              <a:t>&amp;</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Gotham Medium"/>
              </a:rPr>
              <a:t>环控</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Gotham Medium"/>
              </a:rPr>
              <a:t>SAAS</a:t>
            </a:r>
            <a:endParaRPr kumimoji="0" 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Gotham Medium"/>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计划于</a:t>
            </a:r>
            <a:r>
              <a:rPr kumimoji="0" lang="en-US" altLang="zh-CN" sz="1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10</a:t>
            </a:r>
            <a:r>
              <a:rPr kumimoji="0" lang="zh-CN" altLang="en-US" sz="1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月底完成控制软件、组态软件等功能性代码开发；</a:t>
            </a:r>
            <a:endParaRPr kumimoji="0" lang="en-US" altLang="zh-CN" sz="1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SAAS</a:t>
            </a:r>
            <a:r>
              <a:rPr kumimoji="0" lang="zh-CN" altLang="en-US" sz="1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实现基础数据展示与控制交互。</a:t>
            </a:r>
            <a:endParaRPr kumimoji="0" lang="zh-CN" altLang="en-US" sz="18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月</a:t>
            </a:r>
            <a:r>
              <a:rPr kumimoji="0" lang="en-US" altLang="zh-CN"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10-10</a:t>
            </a: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月</a:t>
            </a:r>
            <a:r>
              <a:rPr kumimoji="0" lang="en-US" altLang="zh-CN"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30</a:t>
            </a: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日 泰安</a:t>
            </a:r>
            <a:r>
              <a:rPr kumimoji="0" lang="en-US" altLang="zh-CN"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场</a:t>
            </a:r>
            <a:r>
              <a:rPr kumimoji="0" lang="en-US" altLang="zh-CN"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套环控功能机测试</a:t>
            </a:r>
            <a:endParaRPr kumimoji="0" lang="zh-CN" altLang="en-US" sz="18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15" name="Oval 20"/>
          <p:cNvSpPr/>
          <p:nvPr/>
        </p:nvSpPr>
        <p:spPr>
          <a:xfrm>
            <a:off x="473253" y="4028606"/>
            <a:ext cx="254193" cy="254193"/>
          </a:xfrm>
          <a:prstGeom prst="ellipse">
            <a:avLst/>
          </a:prstGeom>
          <a:solidFill>
            <a:schemeClr val="bg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914400" rtl="0" eaLnBrk="1" fontAlgn="auto" latinLnBrk="0" hangingPunct="1">
              <a:lnSpc>
                <a:spcPts val="1740"/>
              </a:lnSpc>
              <a:spcBef>
                <a:spcPts val="0"/>
              </a:spcBef>
              <a:spcAft>
                <a:spcPts val="0"/>
              </a:spcAft>
              <a:buClrTx/>
              <a:buSzTx/>
              <a:buFontTx/>
              <a:buNone/>
              <a:defRPr/>
            </a:pPr>
            <a:endParaRPr kumimoji="0" lang="en-US" sz="158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Gotham Light"/>
            </a:endParaRPr>
          </a:p>
        </p:txBody>
      </p:sp>
      <p:sp>
        <p:nvSpPr>
          <p:cNvPr id="16" name="Oval 21"/>
          <p:cNvSpPr/>
          <p:nvPr/>
        </p:nvSpPr>
        <p:spPr>
          <a:xfrm>
            <a:off x="2463720" y="4028606"/>
            <a:ext cx="254193" cy="254193"/>
          </a:xfrm>
          <a:prstGeom prst="ellipse">
            <a:avLst/>
          </a:prstGeom>
          <a:solidFill>
            <a:schemeClr val="bg1"/>
          </a:solid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914400" rtl="0" eaLnBrk="1" fontAlgn="auto" latinLnBrk="0" hangingPunct="1">
              <a:lnSpc>
                <a:spcPts val="1740"/>
              </a:lnSpc>
              <a:spcBef>
                <a:spcPts val="0"/>
              </a:spcBef>
              <a:spcAft>
                <a:spcPts val="0"/>
              </a:spcAft>
              <a:buClrTx/>
              <a:buSzTx/>
              <a:buFontTx/>
              <a:buNone/>
              <a:defRPr/>
            </a:pPr>
            <a:endParaRPr kumimoji="0" lang="en-US" sz="158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Gotham Light"/>
            </a:endParaRPr>
          </a:p>
        </p:txBody>
      </p:sp>
      <p:sp>
        <p:nvSpPr>
          <p:cNvPr id="17" name="Oval 27"/>
          <p:cNvSpPr/>
          <p:nvPr/>
        </p:nvSpPr>
        <p:spPr>
          <a:xfrm>
            <a:off x="4386625" y="2826776"/>
            <a:ext cx="749199" cy="749199"/>
          </a:xfrm>
          <a:prstGeom prst="ellipse">
            <a:avLst/>
          </a:prstGeom>
          <a:solidFill>
            <a:schemeClr val="accent2"/>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914400" rtl="0" eaLnBrk="1" fontAlgn="auto" latinLnBrk="0" hangingPunct="1">
              <a:lnSpc>
                <a:spcPts val="1740"/>
              </a:lnSpc>
              <a:spcBef>
                <a:spcPts val="0"/>
              </a:spcBef>
              <a:spcAft>
                <a:spcPts val="0"/>
              </a:spcAft>
              <a:buClrTx/>
              <a:buSzTx/>
              <a:buFontTx/>
              <a:buNone/>
              <a:defRPr/>
            </a:pP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a:p>
            <a:pPr marL="0" marR="0" lvl="0" indent="0" algn="ctr" defTabSz="914400" rtl="0" eaLnBrk="1" fontAlgn="auto" latinLnBrk="0" hangingPunct="1">
              <a:lnSpc>
                <a:spcPts val="1740"/>
              </a:lnSpc>
              <a:spcBef>
                <a:spcPts val="0"/>
              </a:spcBef>
              <a:spcAft>
                <a:spcPts val="0"/>
              </a:spcAft>
              <a:buClrTx/>
              <a:buSzTx/>
              <a:buFontTx/>
              <a:buNone/>
              <a:defRPr/>
            </a:pP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a:p>
            <a:pPr marL="0" marR="0" lvl="0" indent="0" algn="ctr" defTabSz="914400" rtl="0" eaLnBrk="1" fontAlgn="auto" latinLnBrk="0" hangingPunct="1">
              <a:lnSpc>
                <a:spcPts val="1740"/>
              </a:lnSpc>
              <a:spcBef>
                <a:spcPts val="0"/>
              </a:spcBef>
              <a:spcAft>
                <a:spcPts val="0"/>
              </a:spcAft>
              <a:buClrTx/>
              <a:buSzTx/>
              <a:buFontTx/>
              <a:buNone/>
              <a:defRPr/>
            </a:pPr>
            <a:r>
              <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rPr>
              <a:t>3</a:t>
            </a: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p:txBody>
      </p:sp>
      <p:sp>
        <p:nvSpPr>
          <p:cNvPr id="18" name="Rectangle 28"/>
          <p:cNvSpPr/>
          <p:nvPr/>
        </p:nvSpPr>
        <p:spPr>
          <a:xfrm>
            <a:off x="5135880" y="2278380"/>
            <a:ext cx="5010150" cy="1276350"/>
          </a:xfrm>
          <a:prstGeom prst="rect">
            <a:avLst/>
          </a:prstGeom>
        </p:spPr>
        <p:txBody>
          <a:bodyPr wrap="square" t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22</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年</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11</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月</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-23</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年</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1</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月底：</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Gotham Medium"/>
              </a:rPr>
              <a:t>小试中试</a:t>
            </a:r>
            <a:endParaRPr kumimoji="0" 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Gotham Medium"/>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完成所有环控设备功能性与算法测试工作；</a:t>
            </a:r>
            <a:endParaRPr kumimoji="0" lang="en-US" altLang="zh-CN"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环控</a:t>
            </a:r>
            <a:r>
              <a:rPr kumimoji="0" lang="en-US" altLang="zh-CN"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SAAS</a:t>
            </a:r>
            <a:r>
              <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实现</a:t>
            </a:r>
            <a:r>
              <a:rPr kumimoji="0" lang="en-US" altLang="zh-CN"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beta</a:t>
            </a:r>
            <a:r>
              <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可上线版本。</a:t>
            </a:r>
            <a:endParaRPr kumimoji="0" lang="en-US" altLang="zh-CN" sz="20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sp>
        <p:nvSpPr>
          <p:cNvPr id="19" name="Oval 29"/>
          <p:cNvSpPr/>
          <p:nvPr/>
        </p:nvSpPr>
        <p:spPr>
          <a:xfrm>
            <a:off x="4634129" y="4028606"/>
            <a:ext cx="254193" cy="254193"/>
          </a:xfrm>
          <a:prstGeom prst="ellipse">
            <a:avLst/>
          </a:prstGeom>
          <a:solidFill>
            <a:schemeClr val="bg1"/>
          </a:solid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914400" rtl="0" eaLnBrk="1" fontAlgn="auto" latinLnBrk="0" hangingPunct="1">
              <a:lnSpc>
                <a:spcPts val="1740"/>
              </a:lnSpc>
              <a:spcBef>
                <a:spcPts val="0"/>
              </a:spcBef>
              <a:spcAft>
                <a:spcPts val="0"/>
              </a:spcAft>
              <a:buClrTx/>
              <a:buSzTx/>
              <a:buFontTx/>
              <a:buNone/>
              <a:defRPr/>
            </a:pPr>
            <a:endParaRPr kumimoji="0" lang="en-US" sz="158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Gotham Light"/>
            </a:endParaRPr>
          </a:p>
        </p:txBody>
      </p:sp>
      <p:sp>
        <p:nvSpPr>
          <p:cNvPr id="20" name="Oval 32"/>
          <p:cNvSpPr/>
          <p:nvPr/>
        </p:nvSpPr>
        <p:spPr>
          <a:xfrm>
            <a:off x="1372601" y="4358681"/>
            <a:ext cx="454025" cy="474574"/>
          </a:xfrm>
          <a:prstGeom prst="ellipse">
            <a:avLst/>
          </a:prstGeom>
          <a:solidFill>
            <a:schemeClr val="accent3"/>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914400" rtl="0" eaLnBrk="1" fontAlgn="auto" latinLnBrk="0" hangingPunct="1">
              <a:lnSpc>
                <a:spcPts val="1740"/>
              </a:lnSpc>
              <a:spcBef>
                <a:spcPts val="0"/>
              </a:spcBef>
              <a:spcAft>
                <a:spcPts val="0"/>
              </a:spcAft>
              <a:buClrTx/>
              <a:buSzTx/>
              <a:buFontTx/>
              <a:buNone/>
              <a:defRPr/>
            </a:pPr>
            <a:endParaRPr kumimoji="0" lang="en-US" sz="158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p:txBody>
      </p:sp>
      <p:sp>
        <p:nvSpPr>
          <p:cNvPr id="21" name="Oval 34"/>
          <p:cNvSpPr/>
          <p:nvPr/>
        </p:nvSpPr>
        <p:spPr>
          <a:xfrm>
            <a:off x="3784444" y="4028606"/>
            <a:ext cx="254193" cy="254193"/>
          </a:xfrm>
          <a:prstGeom prst="ellipse">
            <a:avLst/>
          </a:prstGeom>
          <a:solidFill>
            <a:schemeClr val="bg1"/>
          </a:solidFill>
          <a:ln w="2857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914400" rtl="0" eaLnBrk="1" fontAlgn="auto" latinLnBrk="0" hangingPunct="1">
              <a:lnSpc>
                <a:spcPts val="1740"/>
              </a:lnSpc>
              <a:spcBef>
                <a:spcPts val="0"/>
              </a:spcBef>
              <a:spcAft>
                <a:spcPts val="0"/>
              </a:spcAft>
              <a:buClrTx/>
              <a:buSzTx/>
              <a:buFontTx/>
              <a:buNone/>
              <a:defRPr/>
            </a:pPr>
            <a:endParaRPr kumimoji="0" lang="en-US" sz="158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Gotham Light"/>
            </a:endParaRPr>
          </a:p>
        </p:txBody>
      </p:sp>
      <p:sp>
        <p:nvSpPr>
          <p:cNvPr id="22" name="Oval 39"/>
          <p:cNvSpPr/>
          <p:nvPr/>
        </p:nvSpPr>
        <p:spPr>
          <a:xfrm>
            <a:off x="6393261" y="4019716"/>
            <a:ext cx="254193" cy="254193"/>
          </a:xfrm>
          <a:prstGeom prst="ellipse">
            <a:avLst/>
          </a:prstGeom>
          <a:solidFill>
            <a:schemeClr val="bg1"/>
          </a:solid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914400" rtl="0" eaLnBrk="1" fontAlgn="auto" latinLnBrk="0" hangingPunct="1">
              <a:lnSpc>
                <a:spcPts val="1740"/>
              </a:lnSpc>
              <a:spcBef>
                <a:spcPts val="0"/>
              </a:spcBef>
              <a:spcAft>
                <a:spcPts val="0"/>
              </a:spcAft>
              <a:buClrTx/>
              <a:buSzTx/>
              <a:buFontTx/>
              <a:buNone/>
              <a:defRPr/>
            </a:pPr>
            <a:endParaRPr kumimoji="0" lang="en-US" sz="1580" b="0" i="0" u="none" strike="noStrike" kern="1200" cap="none" spc="0" normalizeH="0" baseline="0" noProof="0" dirty="0">
              <a:ln>
                <a:noFill/>
              </a:ln>
              <a:solidFill>
                <a:srgbClr val="44546A"/>
              </a:solidFill>
              <a:effectLst/>
              <a:uLnTx/>
              <a:uFillTx/>
              <a:latin typeface="微软雅黑" panose="020B0503020204020204" pitchFamily="34" charset="-122"/>
              <a:ea typeface="微软雅黑" panose="020B0503020204020204" pitchFamily="34" charset="-122"/>
              <a:cs typeface="Gotham Light"/>
            </a:endParaRPr>
          </a:p>
        </p:txBody>
      </p:sp>
      <p:sp>
        <p:nvSpPr>
          <p:cNvPr id="23" name="Oval 42"/>
          <p:cNvSpPr/>
          <p:nvPr/>
        </p:nvSpPr>
        <p:spPr>
          <a:xfrm>
            <a:off x="7778311" y="4625156"/>
            <a:ext cx="749199" cy="749199"/>
          </a:xfrm>
          <a:prstGeom prst="ellipse">
            <a:avLst/>
          </a:prstGeom>
          <a:solidFill>
            <a:schemeClr val="accent5"/>
          </a:solid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914400" rtl="0" eaLnBrk="1" fontAlgn="auto" latinLnBrk="0" hangingPunct="1">
              <a:lnSpc>
                <a:spcPts val="1740"/>
              </a:lnSpc>
              <a:spcBef>
                <a:spcPts val="0"/>
              </a:spcBef>
              <a:spcAft>
                <a:spcPts val="0"/>
              </a:spcAft>
              <a:buClrTx/>
              <a:buSzTx/>
              <a:buFontTx/>
              <a:buNone/>
              <a:defRPr/>
            </a:pP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a:p>
            <a:pPr marL="0" marR="0" lvl="0" indent="0" algn="ctr" defTabSz="914400" rtl="0" eaLnBrk="1" fontAlgn="auto" latinLnBrk="0" hangingPunct="1">
              <a:lnSpc>
                <a:spcPts val="1740"/>
              </a:lnSpc>
              <a:spcBef>
                <a:spcPts val="0"/>
              </a:spcBef>
              <a:spcAft>
                <a:spcPts val="0"/>
              </a:spcAft>
              <a:buClrTx/>
              <a:buSzTx/>
              <a:buFontTx/>
              <a:buNone/>
              <a:defRPr/>
            </a:pPr>
            <a:r>
              <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rPr>
              <a:t>4</a:t>
            </a: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Gotham Light"/>
            </a:endParaRPr>
          </a:p>
        </p:txBody>
      </p:sp>
      <p:sp>
        <p:nvSpPr>
          <p:cNvPr id="24" name="Rectangle 43"/>
          <p:cNvSpPr/>
          <p:nvPr/>
        </p:nvSpPr>
        <p:spPr>
          <a:xfrm>
            <a:off x="8406130" y="4155440"/>
            <a:ext cx="3653790" cy="1833245"/>
          </a:xfrm>
          <a:prstGeom prst="rect">
            <a:avLst/>
          </a:prstGeom>
        </p:spPr>
        <p:txBody>
          <a:bodyPr wrap="square" tIns="180000">
            <a:spAutoFit/>
          </a:bodyPr>
          <a:lstStyle/>
          <a:p>
            <a:pPr marL="0" marR="0" lvl="0" indent="0" algn="l" defTabSz="914400" rtl="0" eaLnBrk="1" fontAlgn="auto" latinLnBrk="0" hangingPunct="1">
              <a:lnSpc>
                <a:spcPts val="174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23</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年</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2</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月底至</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12</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月</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30</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Gotham Medium"/>
              </a:rPr>
              <a:t>日：</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Gotham Medium"/>
              </a:rPr>
              <a:t>量产</a:t>
            </a:r>
            <a:endParaRPr kumimoji="0" 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Gotham Medium"/>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设备达到量产前所有准备。</a:t>
            </a:r>
            <a:r>
              <a:rPr kumimoji="0" lang="zh-CN" altLang="zh-CN"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rPr>
              <a:t>按照2023年6月30日在天邦系统内全部安装完毕，建议分3期完成。</a:t>
            </a:r>
            <a:endParaRPr kumimoji="0" lang="en-US" altLang="zh-CN" sz="20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ea"/>
            </a:endParaRPr>
          </a:p>
        </p:txBody>
      </p:sp>
      <p:sp>
        <p:nvSpPr>
          <p:cNvPr id="25" name="Oval 44"/>
          <p:cNvSpPr/>
          <p:nvPr/>
        </p:nvSpPr>
        <p:spPr>
          <a:xfrm>
            <a:off x="8025540" y="4029241"/>
            <a:ext cx="254193" cy="254193"/>
          </a:xfrm>
          <a:prstGeom prst="ellipse">
            <a:avLst/>
          </a:prstGeom>
          <a:solidFill>
            <a:schemeClr val="bg1"/>
          </a:solidFill>
          <a:ln w="2857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914400" rtl="0" eaLnBrk="1" fontAlgn="auto" latinLnBrk="0" hangingPunct="1">
              <a:lnSpc>
                <a:spcPts val="1740"/>
              </a:lnSpc>
              <a:spcBef>
                <a:spcPts val="0"/>
              </a:spcBef>
              <a:spcAft>
                <a:spcPts val="0"/>
              </a:spcAft>
              <a:buClrTx/>
              <a:buSzTx/>
              <a:buFontTx/>
              <a:buNone/>
              <a:defRPr/>
            </a:pPr>
            <a:endParaRPr kumimoji="0" lang="en-US" sz="1580" b="0" i="0" u="none" strike="noStrike" kern="1200" cap="none" spc="0" normalizeH="0" baseline="0" noProof="0" dirty="0">
              <a:ln>
                <a:noFill/>
              </a:ln>
              <a:solidFill>
                <a:srgbClr val="5B9BD5"/>
              </a:solidFill>
              <a:effectLst/>
              <a:uLnTx/>
              <a:uFillTx/>
              <a:latin typeface="微软雅黑" panose="020B0503020204020204" pitchFamily="34" charset="-122"/>
              <a:ea typeface="微软雅黑" panose="020B0503020204020204" pitchFamily="34" charset="-122"/>
              <a:cs typeface="Gotham Light"/>
            </a:endParaRPr>
          </a:p>
        </p:txBody>
      </p:sp>
      <p:cxnSp>
        <p:nvCxnSpPr>
          <p:cNvPr id="26" name="Straight Connector 30"/>
          <p:cNvCxnSpPr>
            <a:endCxn id="23" idx="0"/>
          </p:cNvCxnSpPr>
          <p:nvPr/>
        </p:nvCxnSpPr>
        <p:spPr>
          <a:xfrm>
            <a:off x="8152911" y="4248477"/>
            <a:ext cx="0" cy="376679"/>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5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5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nodeType="withEffect">
                                  <p:stCondLst>
                                    <p:cond delay="1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250"/>
                                        <p:tgtEl>
                                          <p:spTgt spid="16"/>
                                        </p:tgtEl>
                                      </p:cBhvr>
                                    </p:animEffect>
                                  </p:childTnLst>
                                </p:cTn>
                              </p:par>
                              <p:par>
                                <p:cTn id="36" presetID="10" presetClass="entr" presetSubtype="0" fill="hold" nodeType="withEffect">
                                  <p:stCondLst>
                                    <p:cond delay="10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25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25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250"/>
                                        <p:tgtEl>
                                          <p:spTgt spid="19"/>
                                        </p:tgtEl>
                                      </p:cBhvr>
                                    </p:animEffect>
                                  </p:childTnLst>
                                </p:cTn>
                              </p:par>
                              <p:par>
                                <p:cTn id="50" presetID="10" presetClass="entr" presetSubtype="0" fill="hold" nodeType="withEffect">
                                  <p:stCondLst>
                                    <p:cond delay="1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25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25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25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25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250"/>
                                        <p:tgtEl>
                                          <p:spTgt spid="24"/>
                                        </p:tgtEl>
                                      </p:cBhvr>
                                    </p:animEffect>
                                  </p:childTnLst>
                                </p:cTn>
                              </p:par>
                              <p:par>
                                <p:cTn id="70" presetID="10" presetClass="entr" presetSubtype="0" fill="hold" nodeType="withEffect">
                                  <p:stCondLst>
                                    <p:cond delay="10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p:bldP spid="14" grpId="0"/>
      <p:bldP spid="15" grpId="0" bldLvl="0" animBg="1"/>
      <p:bldP spid="16" grpId="0" bldLvl="0" animBg="1"/>
      <p:bldP spid="17" grpId="0" bldLvl="0" animBg="1"/>
      <p:bldP spid="18" grpId="0"/>
      <p:bldP spid="19" grpId="0" bldLvl="0" animBg="1"/>
      <p:bldP spid="20" grpId="0" bldLvl="0" animBg="1"/>
      <p:bldP spid="21" grpId="0" bldLvl="0" animBg="1"/>
      <p:bldP spid="22" grpId="0" bldLvl="0" animBg="1"/>
      <p:bldP spid="23" grpId="0" bldLvl="0" animBg="1"/>
      <p:bldP spid="24" grpId="0"/>
      <p:bldP spid="2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研发进度表</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graphicFrame>
        <p:nvGraphicFramePr>
          <p:cNvPr id="4" name="表格 3"/>
          <p:cNvGraphicFramePr/>
          <p:nvPr>
            <p:custDataLst>
              <p:tags r:id="rId1"/>
            </p:custDataLst>
          </p:nvPr>
        </p:nvGraphicFramePr>
        <p:xfrm>
          <a:off x="701040" y="915670"/>
          <a:ext cx="11090275" cy="5424805"/>
        </p:xfrm>
        <a:graphic>
          <a:graphicData uri="http://schemas.openxmlformats.org/drawingml/2006/table">
            <a:tbl>
              <a:tblPr firstRow="1" bandRow="1">
                <a:tableStyleId>{5C22544A-7EE6-4342-B048-85BDC9FD1C3A}</a:tableStyleId>
              </a:tblPr>
              <a:tblGrid>
                <a:gridCol w="706120"/>
                <a:gridCol w="1608455"/>
                <a:gridCol w="1511300"/>
                <a:gridCol w="4415790"/>
                <a:gridCol w="1370965"/>
                <a:gridCol w="1477645"/>
              </a:tblGrid>
              <a:tr h="342900">
                <a:tc>
                  <a:txBody>
                    <a:bodyPr/>
                    <a:lstStyle/>
                    <a:p>
                      <a:pPr indent="0" algn="ctr">
                        <a:buNone/>
                      </a:pPr>
                      <a:r>
                        <a:rPr lang="zh-CN" sz="1800" b="1">
                          <a:solidFill>
                            <a:srgbClr val="000000"/>
                          </a:solidFill>
                          <a:latin typeface="Arial" panose="020B0604020202020204" pitchFamily="34" charset="0"/>
                          <a:ea typeface="宋体" panose="02010600030101010101" pitchFamily="2" charset="-122"/>
                        </a:rPr>
                        <a:t>序号</a:t>
                      </a:r>
                      <a:endParaRPr lang="zh-CN" altLang="en-US" sz="1800" b="1">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800" b="1">
                          <a:solidFill>
                            <a:srgbClr val="000000"/>
                          </a:solidFill>
                          <a:latin typeface="Arial" panose="020B0604020202020204" pitchFamily="34" charset="0"/>
                          <a:ea typeface="宋体" panose="02010600030101010101" pitchFamily="2" charset="-122"/>
                        </a:rPr>
                        <a:t>项目</a:t>
                      </a:r>
                      <a:endParaRPr lang="zh-CN" altLang="en-US" sz="1800" b="1">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800" b="1">
                          <a:solidFill>
                            <a:srgbClr val="000000"/>
                          </a:solidFill>
                          <a:latin typeface="Arial" panose="020B0604020202020204" pitchFamily="34" charset="0"/>
                          <a:ea typeface="宋体" panose="02010600030101010101" pitchFamily="2" charset="-122"/>
                        </a:rPr>
                        <a:t>子项</a:t>
                      </a:r>
                      <a:endParaRPr lang="zh-CN" altLang="en-US" sz="1800" b="1">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800" b="1">
                          <a:solidFill>
                            <a:srgbClr val="000000"/>
                          </a:solidFill>
                          <a:latin typeface="Arial" panose="020B0604020202020204" pitchFamily="34" charset="0"/>
                          <a:ea typeface="宋体" panose="02010600030101010101" pitchFamily="2" charset="-122"/>
                        </a:rPr>
                        <a:t>内容概述</a:t>
                      </a:r>
                      <a:endParaRPr lang="zh-CN" altLang="en-US" sz="1800" b="1">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800" b="1">
                          <a:solidFill>
                            <a:srgbClr val="000000"/>
                          </a:solidFill>
                          <a:latin typeface="Arial" panose="020B0604020202020204" pitchFamily="34" charset="0"/>
                          <a:ea typeface="宋体" panose="02010600030101010101" pitchFamily="2" charset="-122"/>
                        </a:rPr>
                        <a:t>责任人</a:t>
                      </a:r>
                      <a:endParaRPr lang="zh-CN" altLang="en-US" sz="1800" b="1">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800" b="1">
                          <a:solidFill>
                            <a:srgbClr val="000000"/>
                          </a:solidFill>
                          <a:latin typeface="Arial" panose="020B0604020202020204" pitchFamily="34" charset="0"/>
                          <a:ea typeface="宋体" panose="02010600030101010101" pitchFamily="2" charset="-122"/>
                        </a:rPr>
                        <a:t>时间</a:t>
                      </a:r>
                      <a:endParaRPr lang="zh-CN" altLang="en-US" sz="1800" b="1">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03530">
                <a:tc>
                  <a:txBody>
                    <a:bodyPr/>
                    <a:lstStyle/>
                    <a:p>
                      <a:pPr indent="0" algn="ctr">
                        <a:buNone/>
                      </a:pPr>
                      <a:r>
                        <a:rPr lang="en-US" sz="1400" b="0">
                          <a:solidFill>
                            <a:srgbClr val="000000"/>
                          </a:solidFill>
                          <a:latin typeface="宋体" panose="02010600030101010101" pitchFamily="2" charset="-122"/>
                        </a:rPr>
                        <a:t>1</a:t>
                      </a:r>
                      <a:endParaRPr lang="en-US" altLang="en-US" sz="14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功能设计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环控器功能</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Arial" panose="020B0604020202020204" pitchFamily="34" charset="0"/>
                          <a:ea typeface="宋体" panose="02010600030101010101" pitchFamily="2" charset="-122"/>
                        </a:rPr>
                        <a:t>环控器主要功能模块、接口类型、传感器类型等</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高振伟</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7月25日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04800">
                <a:tc>
                  <a:txBody>
                    <a:bodyPr/>
                    <a:lstStyle/>
                    <a:p>
                      <a:pPr indent="0" algn="ctr">
                        <a:buNone/>
                      </a:pPr>
                      <a:r>
                        <a:rPr lang="en-US" sz="1400" b="0">
                          <a:solidFill>
                            <a:srgbClr val="000000"/>
                          </a:solidFill>
                          <a:latin typeface="宋体" panose="02010600030101010101" pitchFamily="2" charset="-122"/>
                        </a:rPr>
                        <a:t>2</a:t>
                      </a:r>
                      <a:endParaRPr lang="en-US" altLang="en-US" sz="14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机械设计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环控器外壳</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Arial" panose="020B0604020202020204" pitchFamily="34" charset="0"/>
                          <a:ea typeface="宋体" panose="02010600030101010101" pitchFamily="2" charset="-122"/>
                        </a:rPr>
                        <a:t>环控器功能机外壳组件</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王伟</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7月29日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03530">
                <a:tc rowSpan="6">
                  <a:txBody>
                    <a:bodyPr/>
                    <a:lstStyle/>
                    <a:p>
                      <a:pPr indent="0" algn="ctr">
                        <a:buNone/>
                      </a:pPr>
                      <a:r>
                        <a:rPr lang="en-US" sz="1400" b="0">
                          <a:solidFill>
                            <a:srgbClr val="000000"/>
                          </a:solidFill>
                          <a:latin typeface="宋体" panose="02010600030101010101" pitchFamily="2" charset="-122"/>
                        </a:rPr>
                        <a:t>3</a:t>
                      </a:r>
                      <a:endParaRPr lang="en-US" altLang="en-US" sz="14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6">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电气及软件设计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环控器架构设计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Arial" panose="020B0604020202020204" pitchFamily="34" charset="0"/>
                          <a:ea typeface="宋体" panose="02010600030101010101" pitchFamily="2" charset="-122"/>
                        </a:rPr>
                        <a:t>环控器架构设计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郭良志</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7月2</a:t>
                      </a:r>
                      <a:r>
                        <a:rPr lang="en-US" altLang="zh-CN" sz="1400" b="0">
                          <a:solidFill>
                            <a:srgbClr val="000000"/>
                          </a:solidFill>
                          <a:latin typeface="Arial" panose="020B0604020202020204" pitchFamily="34" charset="0"/>
                          <a:ea typeface="宋体" panose="02010600030101010101" pitchFamily="2" charset="-122"/>
                        </a:rPr>
                        <a:t>6</a:t>
                      </a:r>
                      <a:r>
                        <a:rPr lang="zh-CN" sz="1400" b="0">
                          <a:solidFill>
                            <a:srgbClr val="000000"/>
                          </a:solidFill>
                          <a:latin typeface="Arial" panose="020B0604020202020204" pitchFamily="34" charset="0"/>
                          <a:ea typeface="宋体" panose="02010600030101010101" pitchFamily="2" charset="-122"/>
                        </a:rPr>
                        <a:t>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环控器主板设计</a:t>
                      </a:r>
                      <a:endParaRPr lang="zh-CN"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Arial" panose="020B0604020202020204" pitchFamily="34" charset="0"/>
                          <a:ea typeface="宋体" panose="02010600030101010101" pitchFamily="2" charset="-122"/>
                        </a:rPr>
                        <a:t>主板设计、打样、测试、优化</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a:solidFill>
                            <a:srgbClr val="000000"/>
                          </a:solidFill>
                          <a:latin typeface="Arial" panose="020B0604020202020204" pitchFamily="34" charset="0"/>
                          <a:ea typeface="宋体" panose="02010600030101010101" pitchFamily="2" charset="-122"/>
                          <a:sym typeface="+mn-ea"/>
                        </a:rPr>
                        <a:t>郭良志</a:t>
                      </a:r>
                      <a:endParaRPr lang="zh-CN" altLang="en-US" sz="1400" b="0">
                        <a:solidFill>
                          <a:srgbClr val="000000"/>
                        </a:solidFill>
                        <a:latin typeface="Arial" panose="020B0604020202020204" pitchFamily="34" charset="0"/>
                        <a:ea typeface="宋体" panose="02010600030101010101" pitchFamily="2"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8月15日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0863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环控器程序编写</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Arial" panose="020B0604020202020204" pitchFamily="34" charset="0"/>
                          <a:ea typeface="宋体" panose="02010600030101010101" pitchFamily="2" charset="-122"/>
                        </a:rPr>
                        <a:t>基本环控程序、环控通信程序测试及优化</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郭良志 李宝军 周文超</a:t>
                      </a:r>
                      <a:endParaRPr lang="zh-CN"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8月10日-9月</a:t>
                      </a:r>
                      <a:r>
                        <a:rPr lang="en-US" altLang="zh-CN" sz="1400" b="0">
                          <a:solidFill>
                            <a:srgbClr val="000000"/>
                          </a:solidFill>
                          <a:latin typeface="Arial" panose="020B0604020202020204" pitchFamily="34" charset="0"/>
                          <a:ea typeface="宋体" panose="02010600030101010101" pitchFamily="2" charset="-122"/>
                        </a:rPr>
                        <a:t>30</a:t>
                      </a:r>
                      <a:r>
                        <a:rPr lang="zh-CN" sz="1400" b="0">
                          <a:solidFill>
                            <a:srgbClr val="000000"/>
                          </a:solidFill>
                          <a:latin typeface="Arial" panose="020B0604020202020204" pitchFamily="34" charset="0"/>
                          <a:ea typeface="宋体" panose="02010600030101010101" pitchFamily="2" charset="-122"/>
                        </a:rPr>
                        <a:t>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2">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显示屏画面设计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Arial" panose="020B0604020202020204" pitchFamily="34" charset="0"/>
                          <a:ea typeface="宋体" panose="02010600030101010101" pitchFamily="2" charset="-122"/>
                        </a:rPr>
                        <a:t>环控器显示屏画面</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郭良志</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a:solidFill>
                            <a:srgbClr val="000000"/>
                          </a:solidFill>
                          <a:latin typeface="Arial" panose="020B0604020202020204" pitchFamily="34" charset="0"/>
                          <a:ea typeface="宋体" panose="02010600030101010101" pitchFamily="2" charset="-122"/>
                          <a:sym typeface="+mn-ea"/>
                        </a:rPr>
                        <a:t>8月10日-9月15日</a:t>
                      </a:r>
                      <a:endParaRPr lang="en-US" altLang="en-US" sz="14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80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l">
                        <a:buNone/>
                      </a:pPr>
                      <a:r>
                        <a:rPr lang="zh-CN" sz="1400" b="0">
                          <a:solidFill>
                            <a:srgbClr val="000000"/>
                          </a:solidFill>
                          <a:latin typeface="Arial" panose="020B0604020202020204" pitchFamily="34" charset="0"/>
                          <a:ea typeface="宋体" panose="02010600030101010101" pitchFamily="2" charset="-122"/>
                        </a:rPr>
                        <a:t>环控器面板画面</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高振伟</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7月29日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1496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noFill/>
                  </a:tcPr>
                </a:tc>
                <a:tc>
                  <a:txBody>
                    <a:bodyPr/>
                    <a:lstStyle/>
                    <a:p>
                      <a:pPr indent="0" algn="ctr">
                        <a:buNone/>
                      </a:pPr>
                      <a:r>
                        <a:rPr lang="zh-CN" altLang="en-US" sz="1400" b="0">
                          <a:solidFill>
                            <a:srgbClr val="000000"/>
                          </a:solidFill>
                          <a:latin typeface="Arial" panose="020B0604020202020204" pitchFamily="34" charset="0"/>
                          <a:ea typeface="宋体" panose="02010600030101010101" pitchFamily="2" charset="-122"/>
                        </a:rPr>
                        <a:t>环控箱图纸设计</a:t>
                      </a:r>
                      <a:endParaRPr lang="zh-CN" altLang="en-US" sz="1400" b="0">
                        <a:solidFill>
                          <a:srgbClr val="000000"/>
                        </a:solidFill>
                        <a:latin typeface="Arial" panose="020B0604020202020204" pitchFamily="34" charset="0"/>
                        <a:ea typeface="宋体" panose="02010600030101010101" pitchFamily="2" charset="-122"/>
                      </a:endParaRPr>
                    </a:p>
                  </a:txBody>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lgn="ctr">
                      <a:solidFill>
                        <a:srgbClr val="000000"/>
                      </a:solidFill>
                      <a:prstDash val="solid"/>
                      <a:round/>
                      <a:headEnd type="none" w="med" len="med"/>
                      <a:tailEnd type="none" w="med" len="med"/>
                    </a:lnT>
                    <a:lnB w="6350" cap="flat" cmpd="sng">
                      <a:solidFill>
                        <a:srgbClr val="000000"/>
                      </a:solidFill>
                      <a:prstDash val="solid"/>
                      <a:headEnd type="none" w="med" len="med"/>
                      <a:tailEnd type="none" w="med" len="med"/>
                    </a:lnB>
                    <a:noFill/>
                  </a:tcPr>
                </a:tc>
                <a:tc>
                  <a:txBody>
                    <a:bodyPr/>
                    <a:lstStyle/>
                    <a:p>
                      <a:pPr indent="0" algn="l">
                        <a:buNone/>
                      </a:pPr>
                      <a:r>
                        <a:rPr lang="zh-CN" altLang="en-US" sz="1400">
                          <a:solidFill>
                            <a:srgbClr val="000000"/>
                          </a:solidFill>
                          <a:latin typeface="Arial" panose="020B0604020202020204" pitchFamily="34" charset="0"/>
                          <a:ea typeface="宋体" panose="02010600030101010101" pitchFamily="2" charset="-122"/>
                          <a:sym typeface="+mn-ea"/>
                        </a:rPr>
                        <a:t>环控箱图纸设计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高振伟</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solidFill>
                            <a:srgbClr val="000000"/>
                          </a:solidFill>
                          <a:latin typeface="Arial" panose="020B0604020202020204" pitchFamily="34" charset="0"/>
                          <a:ea typeface="宋体" panose="02010600030101010101" pitchFamily="2" charset="-122"/>
                        </a:rPr>
                        <a:t>8</a:t>
                      </a:r>
                      <a:r>
                        <a:rPr lang="zh-CN" sz="1400" b="0">
                          <a:solidFill>
                            <a:srgbClr val="000000"/>
                          </a:solidFill>
                          <a:latin typeface="Arial" panose="020B0604020202020204" pitchFamily="34" charset="0"/>
                          <a:ea typeface="宋体" panose="02010600030101010101" pitchFamily="2" charset="-122"/>
                        </a:rPr>
                        <a:t>月</a:t>
                      </a:r>
                      <a:r>
                        <a:rPr lang="en-US" altLang="zh-CN" sz="1400" b="0">
                          <a:solidFill>
                            <a:srgbClr val="000000"/>
                          </a:solidFill>
                          <a:latin typeface="Arial" panose="020B0604020202020204" pitchFamily="34" charset="0"/>
                          <a:ea typeface="宋体" panose="02010600030101010101" pitchFamily="2" charset="-122"/>
                        </a:rPr>
                        <a:t>15</a:t>
                      </a:r>
                      <a:r>
                        <a:rPr lang="zh-CN" sz="1400" b="0">
                          <a:solidFill>
                            <a:srgbClr val="000000"/>
                          </a:solidFill>
                          <a:latin typeface="Arial" panose="020B0604020202020204" pitchFamily="34" charset="0"/>
                          <a:ea typeface="宋体" panose="02010600030101010101" pitchFamily="2" charset="-122"/>
                        </a:rPr>
                        <a:t>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3530">
                <a:tc rowSpan="2">
                  <a:txBody>
                    <a:bodyPr/>
                    <a:lstStyle/>
                    <a:p>
                      <a:pPr indent="0" algn="ctr">
                        <a:buNone/>
                      </a:pPr>
                      <a:r>
                        <a:rPr lang="en-US" sz="1400" b="0">
                          <a:solidFill>
                            <a:srgbClr val="000000"/>
                          </a:solidFill>
                          <a:latin typeface="宋体" panose="02010600030101010101" pitchFamily="2" charset="-122"/>
                        </a:rPr>
                        <a:t>4</a:t>
                      </a:r>
                      <a:endParaRPr lang="en-US" altLang="en-US" sz="14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环控逻辑设计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环控模式</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Arial" panose="020B0604020202020204" pitchFamily="34" charset="0"/>
                          <a:ea typeface="宋体" panose="02010600030101010101" pitchFamily="2" charset="-122"/>
                        </a:rPr>
                        <a:t>确定环控参数、控制模式</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高振伟</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solidFill>
                            <a:srgbClr val="000000"/>
                          </a:solidFill>
                          <a:latin typeface="Arial" panose="020B0604020202020204" pitchFamily="34" charset="0"/>
                          <a:ea typeface="宋体" panose="02010600030101010101" pitchFamily="2" charset="-122"/>
                        </a:rPr>
                        <a:t>8</a:t>
                      </a:r>
                      <a:r>
                        <a:rPr lang="zh-CN" sz="1400" b="0">
                          <a:solidFill>
                            <a:srgbClr val="000000"/>
                          </a:solidFill>
                          <a:latin typeface="Arial" panose="020B0604020202020204" pitchFamily="34" charset="0"/>
                          <a:ea typeface="宋体" panose="02010600030101010101" pitchFamily="2" charset="-122"/>
                        </a:rPr>
                        <a:t>月</a:t>
                      </a:r>
                      <a:r>
                        <a:rPr lang="en-US" altLang="zh-CN" sz="1400" b="0">
                          <a:solidFill>
                            <a:srgbClr val="000000"/>
                          </a:solidFill>
                          <a:latin typeface="Arial" panose="020B0604020202020204" pitchFamily="34" charset="0"/>
                          <a:ea typeface="宋体" panose="02010600030101010101" pitchFamily="2" charset="-122"/>
                        </a:rPr>
                        <a:t>15</a:t>
                      </a:r>
                      <a:r>
                        <a:rPr lang="zh-CN" sz="1400" b="0">
                          <a:solidFill>
                            <a:srgbClr val="000000"/>
                          </a:solidFill>
                          <a:latin typeface="Arial" panose="020B0604020202020204" pitchFamily="34" charset="0"/>
                          <a:ea typeface="宋体" panose="02010600030101010101" pitchFamily="2" charset="-122"/>
                        </a:rPr>
                        <a:t>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165">
                <a:tc v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a:solidFill>
                            <a:srgbClr val="000000"/>
                          </a:solidFill>
                          <a:latin typeface="Arial" panose="020B0604020202020204" pitchFamily="34" charset="0"/>
                          <a:ea typeface="宋体" panose="02010600030101010101" pitchFamily="2" charset="-122"/>
                          <a:sym typeface="+mn-ea"/>
                        </a:rPr>
                        <a:t>环控逻辑</a:t>
                      </a:r>
                      <a:endParaRPr lang="zh-CN" sz="1400">
                        <a:solidFill>
                          <a:srgbClr val="000000"/>
                        </a:solidFill>
                        <a:latin typeface="Arial" panose="020B0604020202020204" pitchFamily="34" charset="0"/>
                        <a:ea typeface="宋体" panose="02010600030101010101" pitchFamily="2"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a:solidFill>
                            <a:srgbClr val="000000"/>
                          </a:solidFill>
                          <a:latin typeface="Arial" panose="020B0604020202020204" pitchFamily="34" charset="0"/>
                          <a:ea typeface="宋体" panose="02010600030101010101" pitchFamily="2" charset="-122"/>
                          <a:sym typeface="+mn-ea"/>
                        </a:rPr>
                        <a:t>环控逻辑</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a:solidFill>
                            <a:srgbClr val="000000"/>
                          </a:solidFill>
                          <a:latin typeface="Arial" panose="020B0604020202020204" pitchFamily="34" charset="0"/>
                          <a:ea typeface="宋体" panose="02010600030101010101" pitchFamily="2" charset="-122"/>
                        </a:rPr>
                        <a:t>王海风</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400">
                          <a:solidFill>
                            <a:srgbClr val="000000"/>
                          </a:solidFill>
                          <a:latin typeface="Arial" panose="020B0604020202020204" pitchFamily="34" charset="0"/>
                          <a:ea typeface="宋体" panose="02010600030101010101" pitchFamily="2" charset="-122"/>
                          <a:sym typeface="+mn-ea"/>
                        </a:rPr>
                        <a:t>9</a:t>
                      </a:r>
                      <a:r>
                        <a:rPr lang="zh-CN" sz="1400">
                          <a:solidFill>
                            <a:srgbClr val="000000"/>
                          </a:solidFill>
                          <a:latin typeface="Arial" panose="020B0604020202020204" pitchFamily="34" charset="0"/>
                          <a:ea typeface="宋体" panose="02010600030101010101" pitchFamily="2" charset="-122"/>
                          <a:sym typeface="+mn-ea"/>
                        </a:rPr>
                        <a:t>月</a:t>
                      </a:r>
                      <a:r>
                        <a:rPr lang="en-US" altLang="zh-CN" sz="1400">
                          <a:solidFill>
                            <a:srgbClr val="000000"/>
                          </a:solidFill>
                          <a:latin typeface="Arial" panose="020B0604020202020204" pitchFamily="34" charset="0"/>
                          <a:ea typeface="宋体" panose="02010600030101010101" pitchFamily="2" charset="-122"/>
                          <a:sym typeface="+mn-ea"/>
                        </a:rPr>
                        <a:t>10</a:t>
                      </a:r>
                      <a:r>
                        <a:rPr lang="zh-CN" sz="1400">
                          <a:solidFill>
                            <a:srgbClr val="000000"/>
                          </a:solidFill>
                          <a:latin typeface="Arial" panose="020B0604020202020204" pitchFamily="34" charset="0"/>
                          <a:ea typeface="宋体" panose="02010600030101010101" pitchFamily="2" charset="-122"/>
                          <a:sym typeface="+mn-ea"/>
                        </a:rPr>
                        <a:t>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165">
                <a:tc rowSpan="4">
                  <a:txBody>
                    <a:bodyPr/>
                    <a:lstStyle/>
                    <a:p>
                      <a:pPr indent="0" algn="ctr">
                        <a:buNone/>
                      </a:pPr>
                      <a:r>
                        <a:rPr lang="en-US" sz="1400" b="0">
                          <a:solidFill>
                            <a:srgbClr val="000000"/>
                          </a:solidFill>
                          <a:latin typeface="宋体" panose="02010600030101010101" pitchFamily="2" charset="-122"/>
                        </a:rPr>
                        <a:t>5</a:t>
                      </a:r>
                      <a:endParaRPr lang="en-US" altLang="en-US" sz="14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测试及验证</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实验室测试</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Arial" panose="020B0604020202020204" pitchFamily="34" charset="0"/>
                          <a:ea typeface="宋体" panose="02010600030101010101" pitchFamily="2" charset="-122"/>
                        </a:rPr>
                        <a:t>输出测试方案</a:t>
                      </a:r>
                      <a:endParaRPr lang="zh-CN"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lstStyle/>
                    <a:p>
                      <a:pPr indent="0" algn="ctr">
                        <a:buNone/>
                      </a:pPr>
                      <a:r>
                        <a:rPr lang="zh-CN" altLang="en-US" sz="1400" b="0">
                          <a:solidFill>
                            <a:srgbClr val="000000"/>
                          </a:solidFill>
                          <a:latin typeface="Arial" panose="020B0604020202020204" pitchFamily="34" charset="0"/>
                          <a:ea typeface="宋体" panose="02010600030101010101" pitchFamily="2" charset="-122"/>
                        </a:rPr>
                        <a:t>高振伟</a:t>
                      </a:r>
                      <a:endParaRPr lang="zh-CN" altLang="en-US" sz="1400" b="0">
                        <a:solidFill>
                          <a:srgbClr val="000000"/>
                        </a:solidFill>
                        <a:latin typeface="Arial" panose="020B0604020202020204" pitchFamily="34" charset="0"/>
                        <a:ea typeface="宋体" panose="02010600030101010101" pitchFamily="2" charset="-122"/>
                      </a:endParaRPr>
                    </a:p>
                    <a:p>
                      <a:pPr indent="0" algn="ctr">
                        <a:buNone/>
                      </a:pPr>
                      <a:r>
                        <a:rPr lang="zh-CN" altLang="en-US" sz="1400" b="0">
                          <a:solidFill>
                            <a:srgbClr val="000000"/>
                          </a:solidFill>
                          <a:latin typeface="Arial" panose="020B0604020202020204" pitchFamily="34" charset="0"/>
                          <a:ea typeface="宋体" panose="02010600030101010101" pitchFamily="2" charset="-122"/>
                        </a:rPr>
                        <a:t>郭良志</a:t>
                      </a:r>
                      <a:endParaRPr lang="zh-CN" altLang="en-US" sz="1400" b="0">
                        <a:solidFill>
                          <a:srgbClr val="000000"/>
                        </a:solidFill>
                        <a:latin typeface="Arial" panose="020B0604020202020204" pitchFamily="34" charset="0"/>
                        <a:ea typeface="宋体" panose="02010600030101010101" pitchFamily="2" charset="-122"/>
                      </a:endParaRPr>
                    </a:p>
                    <a:p>
                      <a:pPr indent="0" algn="ctr">
                        <a:buNone/>
                      </a:pPr>
                      <a:r>
                        <a:rPr lang="zh-CN" altLang="en-US" sz="1400" b="0">
                          <a:solidFill>
                            <a:srgbClr val="000000"/>
                          </a:solidFill>
                          <a:latin typeface="Arial" panose="020B0604020202020204" pitchFamily="34" charset="0"/>
                          <a:ea typeface="宋体" panose="02010600030101010101" pitchFamily="2" charset="-122"/>
                        </a:rPr>
                        <a:t>王海风</a:t>
                      </a:r>
                      <a:endParaRPr lang="zh-CN" altLang="en-US" sz="1400" b="0">
                        <a:solidFill>
                          <a:srgbClr val="000000"/>
                        </a:solidFill>
                        <a:latin typeface="Arial" panose="020B0604020202020204" pitchFamily="34" charset="0"/>
                        <a:ea typeface="宋体" panose="02010600030101010101" pitchFamily="2" charset="-122"/>
                      </a:endParaRPr>
                    </a:p>
                    <a:p>
                      <a:pPr indent="0" algn="ctr">
                        <a:buNone/>
                      </a:pPr>
                      <a:r>
                        <a:rPr lang="zh-CN" altLang="en-US" sz="1400" b="0">
                          <a:solidFill>
                            <a:srgbClr val="000000"/>
                          </a:solidFill>
                          <a:latin typeface="Arial" panose="020B0604020202020204" pitchFamily="34" charset="0"/>
                          <a:ea typeface="宋体" panose="02010600030101010101" pitchFamily="2" charset="-122"/>
                        </a:rPr>
                        <a:t>李宝军</a:t>
                      </a:r>
                      <a:endParaRPr lang="zh-CN" altLang="en-US" sz="1400" b="0">
                        <a:solidFill>
                          <a:srgbClr val="000000"/>
                        </a:solidFill>
                        <a:latin typeface="Arial" panose="020B0604020202020204" pitchFamily="34" charset="0"/>
                        <a:ea typeface="宋体" panose="02010600030101010101" pitchFamily="2" charset="-122"/>
                      </a:endParaRPr>
                    </a:p>
                    <a:p>
                      <a:pPr indent="0" algn="ctr">
                        <a:buNone/>
                      </a:pPr>
                      <a:r>
                        <a:rPr lang="zh-CN" altLang="en-US" sz="1400" b="0">
                          <a:solidFill>
                            <a:srgbClr val="000000"/>
                          </a:solidFill>
                          <a:latin typeface="Arial" panose="020B0604020202020204" pitchFamily="34" charset="0"/>
                          <a:ea typeface="宋体" panose="02010600030101010101" pitchFamily="2" charset="-122"/>
                        </a:rPr>
                        <a:t>周文超</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a:solidFill>
                            <a:srgbClr val="000000"/>
                          </a:solidFill>
                          <a:latin typeface="Arial" panose="020B0604020202020204" pitchFamily="34" charset="0"/>
                          <a:ea typeface="宋体" panose="02010600030101010101" pitchFamily="2" charset="-122"/>
                          <a:sym typeface="+mn-ea"/>
                        </a:rPr>
                        <a:t>8月10日-9月15日</a:t>
                      </a:r>
                      <a:endParaRPr lang="en-US" altLang="zh-CN"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165">
                <a:tc vMerge="1">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zh-CN" sz="1400">
                          <a:solidFill>
                            <a:srgbClr val="000000"/>
                          </a:solidFill>
                          <a:latin typeface="Arial" panose="020B0604020202020204" pitchFamily="34" charset="0"/>
                          <a:ea typeface="宋体" panose="02010600030101010101" pitchFamily="2" charset="-122"/>
                          <a:sym typeface="+mn-ea"/>
                        </a:rPr>
                        <a:t>验证方案</a:t>
                      </a:r>
                      <a:endParaRPr lang="zh-CN" altLang="en-US" sz="1400" b="0">
                        <a:solidFill>
                          <a:srgbClr val="000000"/>
                        </a:solidFill>
                        <a:latin typeface="Arial" panose="020B0604020202020204" pitchFamily="34" charset="0"/>
                        <a:ea typeface="宋体" panose="02010600030101010101" pitchFamily="2"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a:solidFill>
                            <a:srgbClr val="000000"/>
                          </a:solidFill>
                          <a:latin typeface="Arial" panose="020B0604020202020204" pitchFamily="34" charset="0"/>
                          <a:ea typeface="宋体" panose="02010600030101010101" pitchFamily="2" charset="-122"/>
                          <a:sym typeface="+mn-ea"/>
                        </a:rPr>
                        <a:t>验证方案</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ctr">
                        <a:buNone/>
                      </a:pPr>
                      <a:r>
                        <a:rPr lang="en-US" altLang="zh-CN" sz="1400">
                          <a:solidFill>
                            <a:srgbClr val="000000"/>
                          </a:solidFill>
                          <a:latin typeface="Arial" panose="020B0604020202020204" pitchFamily="34" charset="0"/>
                          <a:ea typeface="宋体" panose="02010600030101010101" pitchFamily="2" charset="-122"/>
                          <a:sym typeface="+mn-ea"/>
                        </a:rPr>
                        <a:t>8</a:t>
                      </a:r>
                      <a:r>
                        <a:rPr lang="zh-CN" altLang="en-US" sz="1400">
                          <a:solidFill>
                            <a:srgbClr val="000000"/>
                          </a:solidFill>
                          <a:latin typeface="Arial" panose="020B0604020202020204" pitchFamily="34" charset="0"/>
                          <a:ea typeface="宋体" panose="02010600030101010101" pitchFamily="2" charset="-122"/>
                          <a:sym typeface="+mn-ea"/>
                        </a:rPr>
                        <a:t>月</a:t>
                      </a:r>
                      <a:r>
                        <a:rPr lang="en-US" altLang="zh-CN" sz="1400">
                          <a:solidFill>
                            <a:srgbClr val="000000"/>
                          </a:solidFill>
                          <a:latin typeface="Arial" panose="020B0604020202020204" pitchFamily="34" charset="0"/>
                          <a:ea typeface="宋体" panose="02010600030101010101" pitchFamily="2" charset="-122"/>
                          <a:sym typeface="+mn-ea"/>
                        </a:rPr>
                        <a:t>15</a:t>
                      </a:r>
                      <a:r>
                        <a:rPr lang="zh-CN" altLang="en-US" sz="1400">
                          <a:solidFill>
                            <a:srgbClr val="000000"/>
                          </a:solidFill>
                          <a:latin typeface="Arial" panose="020B0604020202020204" pitchFamily="34" charset="0"/>
                          <a:ea typeface="宋体" panose="02010600030101010101" pitchFamily="2" charset="-122"/>
                          <a:sym typeface="+mn-ea"/>
                        </a:rPr>
                        <a:t>日</a:t>
                      </a:r>
                      <a:r>
                        <a:rPr lang="zh-CN" sz="1400">
                          <a:solidFill>
                            <a:srgbClr val="000000"/>
                          </a:solidFill>
                          <a:latin typeface="Arial" panose="020B0604020202020204" pitchFamily="34" charset="0"/>
                          <a:ea typeface="宋体" panose="02010600030101010101" pitchFamily="2" charset="-122"/>
                          <a:sym typeface="+mn-ea"/>
                        </a:rPr>
                        <a:t>-9月</a:t>
                      </a:r>
                      <a:r>
                        <a:rPr lang="en-US" altLang="zh-CN" sz="1400">
                          <a:solidFill>
                            <a:srgbClr val="000000"/>
                          </a:solidFill>
                          <a:latin typeface="Arial" panose="020B0604020202020204" pitchFamily="34" charset="0"/>
                          <a:ea typeface="宋体" panose="02010600030101010101" pitchFamily="2" charset="-122"/>
                          <a:sym typeface="+mn-ea"/>
                        </a:rPr>
                        <a:t>30</a:t>
                      </a:r>
                      <a:r>
                        <a:rPr lang="zh-CN" sz="1400">
                          <a:solidFill>
                            <a:srgbClr val="000000"/>
                          </a:solidFill>
                          <a:latin typeface="Arial" panose="020B0604020202020204" pitchFamily="34" charset="0"/>
                          <a:ea typeface="宋体" panose="02010600030101010101" pitchFamily="2" charset="-122"/>
                          <a:sym typeface="+mn-ea"/>
                        </a:rPr>
                        <a:t>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猪场测试</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Arial" panose="020B0604020202020204" pitchFamily="34" charset="0"/>
                          <a:ea typeface="宋体" panose="02010600030101010101" pitchFamily="2" charset="-122"/>
                        </a:rPr>
                        <a:t>样机测试</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en-US" altLang="zh-CN" sz="1400" b="0">
                          <a:solidFill>
                            <a:srgbClr val="000000"/>
                          </a:solidFill>
                          <a:latin typeface="Arial" panose="020B0604020202020204" pitchFamily="34" charset="0"/>
                          <a:ea typeface="宋体" panose="02010600030101010101" pitchFamily="2" charset="-122"/>
                        </a:rPr>
                        <a:t>10</a:t>
                      </a:r>
                      <a:r>
                        <a:rPr lang="zh-CN" sz="1400" b="0">
                          <a:solidFill>
                            <a:srgbClr val="000000"/>
                          </a:solidFill>
                          <a:latin typeface="Arial" panose="020B0604020202020204" pitchFamily="34" charset="0"/>
                          <a:ea typeface="宋体" panose="02010600030101010101" pitchFamily="2" charset="-122"/>
                        </a:rPr>
                        <a:t>月</a:t>
                      </a:r>
                      <a:r>
                        <a:rPr lang="en-US" altLang="zh-CN" sz="1400" b="0">
                          <a:solidFill>
                            <a:srgbClr val="000000"/>
                          </a:solidFill>
                          <a:latin typeface="Arial" panose="020B0604020202020204" pitchFamily="34" charset="0"/>
                          <a:ea typeface="宋体" panose="02010600030101010101" pitchFamily="2" charset="-122"/>
                        </a:rPr>
                        <a:t>2</a:t>
                      </a:r>
                      <a:r>
                        <a:rPr lang="zh-CN" sz="1400" b="0">
                          <a:solidFill>
                            <a:srgbClr val="000000"/>
                          </a:solidFill>
                          <a:latin typeface="Arial" panose="020B0604020202020204" pitchFamily="34" charset="0"/>
                          <a:ea typeface="宋体" panose="02010600030101010101" pitchFamily="2" charset="-122"/>
                        </a:rPr>
                        <a:t>0日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1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验 证</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Arial" panose="020B0604020202020204" pitchFamily="34" charset="0"/>
                          <a:ea typeface="宋体" panose="02010600030101010101" pitchFamily="2" charset="-122"/>
                        </a:rPr>
                        <a:t>验证方案，问题收集及反馈</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持续</a:t>
                      </a:r>
                      <a:endParaRPr lang="zh-CN"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4800">
                <a:tc rowSpan="2">
                  <a:txBody>
                    <a:bodyPr/>
                    <a:lstStyle/>
                    <a:p>
                      <a:pPr indent="0" algn="ctr">
                        <a:buNone/>
                      </a:pPr>
                      <a:r>
                        <a:rPr lang="en-US" sz="1400" b="0">
                          <a:solidFill>
                            <a:srgbClr val="000000"/>
                          </a:solidFill>
                          <a:latin typeface="宋体" panose="02010600030101010101" pitchFamily="2" charset="-122"/>
                        </a:rPr>
                        <a:t>6</a:t>
                      </a:r>
                      <a:endParaRPr lang="en-US" altLang="en-US" sz="14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altLang="en-US" sz="1400" b="0">
                          <a:solidFill>
                            <a:srgbClr val="000000"/>
                          </a:solidFill>
                          <a:latin typeface="Arial" panose="020B0604020202020204" pitchFamily="34" charset="0"/>
                          <a:ea typeface="宋体" panose="02010600030101010101" pitchFamily="2" charset="-122"/>
                        </a:rPr>
                        <a:t>环控标准机量产开模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a:solidFill>
                            <a:srgbClr val="000000"/>
                          </a:solidFill>
                          <a:latin typeface="Arial" panose="020B0604020202020204" pitchFamily="34" charset="0"/>
                          <a:ea typeface="宋体" panose="02010600030101010101" pitchFamily="2" charset="-122"/>
                        </a:rPr>
                        <a:t>工业设计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altLang="en-US" sz="1400" b="0">
                          <a:solidFill>
                            <a:srgbClr val="000000"/>
                          </a:solidFill>
                          <a:latin typeface="Arial" panose="020B0604020202020204" pitchFamily="34" charset="0"/>
                          <a:ea typeface="宋体" panose="02010600030101010101" pitchFamily="2" charset="-122"/>
                        </a:rPr>
                        <a:t>对环控结构优化，工业设计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a:solidFill>
                            <a:srgbClr val="000000"/>
                          </a:solidFill>
                          <a:latin typeface="Arial" panose="020B0604020202020204" pitchFamily="34" charset="0"/>
                          <a:ea typeface="宋体" panose="02010600030101010101" pitchFamily="2" charset="-122"/>
                        </a:rPr>
                        <a:t>王伟</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400" b="0">
                          <a:solidFill>
                            <a:srgbClr val="000000"/>
                          </a:solidFill>
                          <a:latin typeface="Arial" panose="020B0604020202020204" pitchFamily="34" charset="0"/>
                          <a:ea typeface="宋体" panose="02010600030101010101" pitchFamily="2" charset="-122"/>
                        </a:rPr>
                        <a:t>10</a:t>
                      </a:r>
                      <a:r>
                        <a:rPr lang="zh-CN" altLang="en-US" sz="1400" b="0">
                          <a:solidFill>
                            <a:srgbClr val="000000"/>
                          </a:solidFill>
                          <a:latin typeface="Arial" panose="020B0604020202020204" pitchFamily="34" charset="0"/>
                          <a:ea typeface="宋体" panose="02010600030101010101" pitchFamily="2" charset="-122"/>
                        </a:rPr>
                        <a:t>月</a:t>
                      </a:r>
                      <a:r>
                        <a:rPr lang="en-US" altLang="zh-CN" sz="1400" b="0">
                          <a:solidFill>
                            <a:srgbClr val="000000"/>
                          </a:solidFill>
                          <a:latin typeface="Arial" panose="020B0604020202020204" pitchFamily="34" charset="0"/>
                          <a:ea typeface="宋体" panose="02010600030101010101" pitchFamily="2" charset="-122"/>
                        </a:rPr>
                        <a:t>8-10</a:t>
                      </a:r>
                      <a:r>
                        <a:rPr lang="zh-CN" altLang="en-US" sz="1400" b="0">
                          <a:solidFill>
                            <a:srgbClr val="000000"/>
                          </a:solidFill>
                          <a:latin typeface="Arial" panose="020B0604020202020204" pitchFamily="34" charset="0"/>
                          <a:ea typeface="宋体" panose="02010600030101010101" pitchFamily="2" charset="-122"/>
                        </a:rPr>
                        <a:t>月</a:t>
                      </a:r>
                      <a:r>
                        <a:rPr lang="en-US" altLang="zh-CN" sz="1400" b="0">
                          <a:solidFill>
                            <a:srgbClr val="000000"/>
                          </a:solidFill>
                          <a:latin typeface="Arial" panose="020B0604020202020204" pitchFamily="34" charset="0"/>
                          <a:ea typeface="宋体" panose="02010600030101010101" pitchFamily="2" charset="-122"/>
                        </a:rPr>
                        <a:t>20</a:t>
                      </a:r>
                      <a:r>
                        <a:rPr lang="zh-CN" altLang="en-US" sz="1400" b="0">
                          <a:solidFill>
                            <a:srgbClr val="000000"/>
                          </a:solidFill>
                          <a:latin typeface="Arial" panose="020B0604020202020204" pitchFamily="34" charset="0"/>
                          <a:ea typeface="宋体" panose="02010600030101010101" pitchFamily="2" charset="-122"/>
                        </a:rPr>
                        <a:t>日</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3530">
                <a:tc v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a:solidFill>
                            <a:srgbClr val="000000"/>
                          </a:solidFill>
                          <a:latin typeface="Arial" panose="020B0604020202020204" pitchFamily="34" charset="0"/>
                          <a:ea typeface="宋体" panose="02010600030101010101" pitchFamily="2" charset="-122"/>
                          <a:sym typeface="+mn-ea"/>
                        </a:rPr>
                        <a:t>量产开模</a:t>
                      </a:r>
                      <a:endParaRPr lang="zh-CN" altLang="en-US"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altLang="en-US" sz="1400" b="0" dirty="0">
                          <a:solidFill>
                            <a:srgbClr val="000000"/>
                          </a:solidFill>
                          <a:latin typeface="Arial" panose="020B0604020202020204" pitchFamily="34" charset="0"/>
                          <a:ea typeface="宋体" panose="02010600030101010101" pitchFamily="2" charset="-122"/>
                        </a:rPr>
                        <a:t>外壳制模，试装</a:t>
                      </a:r>
                      <a:endParaRPr lang="zh-CN" altLang="en-US" sz="1400" b="0" dirty="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Arial" panose="020B0604020202020204" pitchFamily="34" charset="0"/>
                          <a:ea typeface="宋体" panose="02010600030101010101" pitchFamily="2" charset="-122"/>
                        </a:rPr>
                        <a:t>王伟</a:t>
                      </a:r>
                      <a:endParaRPr lang="zh-CN" sz="1400" b="0">
                        <a:solidFill>
                          <a:srgbClr val="000000"/>
                        </a:solidFill>
                        <a:latin typeface="Arial" panose="020B0604020202020204" pitchFamily="34" charset="0"/>
                        <a:ea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400">
                          <a:solidFill>
                            <a:srgbClr val="000000"/>
                          </a:solidFill>
                          <a:latin typeface="Arial" panose="020B0604020202020204" pitchFamily="34" charset="0"/>
                          <a:ea typeface="宋体" panose="02010600030101010101" pitchFamily="2" charset="-122"/>
                          <a:sym typeface="+mn-ea"/>
                        </a:rPr>
                        <a:t>1</a:t>
                      </a:r>
                      <a:r>
                        <a:rPr lang="en-US" altLang="zh-CN" sz="1400">
                          <a:solidFill>
                            <a:srgbClr val="FF0000"/>
                          </a:solidFill>
                          <a:latin typeface="Arial" panose="020B0604020202020204" pitchFamily="34" charset="0"/>
                          <a:ea typeface="宋体" panose="02010600030101010101" pitchFamily="2" charset="-122"/>
                          <a:sym typeface="+mn-ea"/>
                        </a:rPr>
                        <a:t>0</a:t>
                      </a:r>
                      <a:r>
                        <a:rPr lang="zh-CN" altLang="en-US" sz="1400">
                          <a:solidFill>
                            <a:srgbClr val="FF0000"/>
                          </a:solidFill>
                          <a:latin typeface="Arial" panose="020B0604020202020204" pitchFamily="34" charset="0"/>
                          <a:ea typeface="宋体" panose="02010600030101010101" pitchFamily="2" charset="-122"/>
                          <a:sym typeface="+mn-ea"/>
                        </a:rPr>
                        <a:t>月</a:t>
                      </a:r>
                      <a:r>
                        <a:rPr lang="en-US" altLang="zh-CN" sz="1400">
                          <a:solidFill>
                            <a:srgbClr val="FF0000"/>
                          </a:solidFill>
                          <a:latin typeface="Arial" panose="020B0604020202020204" pitchFamily="34" charset="0"/>
                          <a:ea typeface="宋体" panose="02010600030101010101" pitchFamily="2" charset="-122"/>
                          <a:sym typeface="+mn-ea"/>
                        </a:rPr>
                        <a:t>15-10</a:t>
                      </a:r>
                      <a:r>
                        <a:rPr lang="zh-CN" altLang="en-US" sz="1400">
                          <a:solidFill>
                            <a:srgbClr val="FF0000"/>
                          </a:solidFill>
                          <a:latin typeface="Arial" panose="020B0604020202020204" pitchFamily="34" charset="0"/>
                          <a:ea typeface="宋体" panose="02010600030101010101" pitchFamily="2" charset="-122"/>
                          <a:sym typeface="+mn-ea"/>
                        </a:rPr>
                        <a:t>月</a:t>
                      </a:r>
                      <a:r>
                        <a:rPr lang="en-US" altLang="zh-CN" sz="1400">
                          <a:solidFill>
                            <a:srgbClr val="FF0000"/>
                          </a:solidFill>
                          <a:latin typeface="Arial" panose="020B0604020202020204" pitchFamily="34" charset="0"/>
                          <a:ea typeface="宋体" panose="02010600030101010101" pitchFamily="2" charset="-122"/>
                          <a:sym typeface="+mn-ea"/>
                        </a:rPr>
                        <a:t>30</a:t>
                      </a:r>
                      <a:r>
                        <a:rPr lang="zh-CN" altLang="en-US" sz="1400">
                          <a:solidFill>
                            <a:srgbClr val="FF0000"/>
                          </a:solidFill>
                          <a:latin typeface="Arial" panose="020B0604020202020204" pitchFamily="34" charset="0"/>
                          <a:ea typeface="宋体" panose="02010600030101010101" pitchFamily="2" charset="-122"/>
                          <a:sym typeface="+mn-ea"/>
                        </a:rPr>
                        <a:t>日</a:t>
                      </a:r>
                      <a:endParaRPr lang="zh-CN" altLang="en-US" sz="1400" b="0">
                        <a:solidFill>
                          <a:srgbClr val="FF0000"/>
                        </a:solidFill>
                        <a:latin typeface="Arial" panose="020B0604020202020204" pitchFamily="34" charset="0"/>
                        <a:ea typeface="宋体" panose="02010600030101010101" pitchFamily="2"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研发进度表 </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graphicFrame>
        <p:nvGraphicFramePr>
          <p:cNvPr id="4" name="表格 3"/>
          <p:cNvGraphicFramePr/>
          <p:nvPr>
            <p:custDataLst>
              <p:tags r:id="rId1"/>
            </p:custDataLst>
          </p:nvPr>
        </p:nvGraphicFramePr>
        <p:xfrm>
          <a:off x="701040" y="1196225"/>
          <a:ext cx="11090275" cy="2406650"/>
        </p:xfrm>
        <a:graphic>
          <a:graphicData uri="http://schemas.openxmlformats.org/drawingml/2006/table">
            <a:tbl>
              <a:tblPr firstRow="1" bandRow="1">
                <a:tableStyleId>{5C22544A-7EE6-4342-B048-85BDC9FD1C3A}</a:tableStyleId>
              </a:tblPr>
              <a:tblGrid>
                <a:gridCol w="706120"/>
                <a:gridCol w="1608455"/>
                <a:gridCol w="1511300"/>
                <a:gridCol w="3122295"/>
                <a:gridCol w="2186940"/>
                <a:gridCol w="1955165"/>
              </a:tblGrid>
              <a:tr h="342900">
                <a:tc>
                  <a:txBody>
                    <a:bodyPr/>
                    <a:lstStyle/>
                    <a:p>
                      <a:pPr indent="0" algn="ctr">
                        <a:buNone/>
                      </a:pPr>
                      <a:r>
                        <a:rPr lang="zh-CN" sz="1600" b="1">
                          <a:solidFill>
                            <a:srgbClr val="000000"/>
                          </a:solidFill>
                          <a:latin typeface="微软雅黑" panose="020B0503020204020204" pitchFamily="34" charset="-122"/>
                          <a:ea typeface="微软雅黑" panose="020B0503020204020204" pitchFamily="34" charset="-122"/>
                        </a:rPr>
                        <a:t>序号</a:t>
                      </a:r>
                      <a:endParaRPr lang="zh-CN" altLang="en-US" sz="16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00000"/>
                          </a:solidFill>
                          <a:latin typeface="微软雅黑" panose="020B0503020204020204" pitchFamily="34" charset="-122"/>
                          <a:ea typeface="微软雅黑" panose="020B0503020204020204" pitchFamily="34" charset="-122"/>
                        </a:rPr>
                        <a:t>项目</a:t>
                      </a:r>
                      <a:endParaRPr lang="zh-CN" altLang="en-US" sz="16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00000"/>
                          </a:solidFill>
                          <a:latin typeface="微软雅黑" panose="020B0503020204020204" pitchFamily="34" charset="-122"/>
                          <a:ea typeface="微软雅黑" panose="020B0503020204020204" pitchFamily="34" charset="-122"/>
                        </a:rPr>
                        <a:t>子项</a:t>
                      </a:r>
                      <a:endParaRPr lang="zh-CN" altLang="en-US" sz="16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00000"/>
                          </a:solidFill>
                          <a:latin typeface="微软雅黑" panose="020B0503020204020204" pitchFamily="34" charset="-122"/>
                          <a:ea typeface="微软雅黑" panose="020B0503020204020204" pitchFamily="34" charset="-122"/>
                        </a:rPr>
                        <a:t>内容概述</a:t>
                      </a:r>
                      <a:endParaRPr lang="zh-CN" altLang="en-US" sz="16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00000"/>
                          </a:solidFill>
                          <a:latin typeface="微软雅黑" panose="020B0503020204020204" pitchFamily="34" charset="-122"/>
                          <a:ea typeface="微软雅黑" panose="020B0503020204020204" pitchFamily="34" charset="-122"/>
                        </a:rPr>
                        <a:t>责任人</a:t>
                      </a:r>
                      <a:endParaRPr lang="zh-CN" altLang="en-US" sz="16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1600" b="1">
                          <a:solidFill>
                            <a:srgbClr val="000000"/>
                          </a:solidFill>
                          <a:latin typeface="微软雅黑" panose="020B0503020204020204" pitchFamily="34" charset="-122"/>
                          <a:ea typeface="微软雅黑" panose="020B0503020204020204" pitchFamily="34" charset="-122"/>
                        </a:rPr>
                        <a:t>时间</a:t>
                      </a:r>
                      <a:endParaRPr lang="zh-CN" altLang="en-US" sz="16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88290">
                <a:tc>
                  <a:txBody>
                    <a:bodyPr/>
                    <a:lstStyle/>
                    <a:p>
                      <a:pPr indent="0" algn="ctr">
                        <a:buNone/>
                      </a:pPr>
                      <a:r>
                        <a:rPr lang="en-US" altLang="en-US" sz="1600" b="0">
                          <a:solidFill>
                            <a:srgbClr val="000000"/>
                          </a:solidFill>
                          <a:latin typeface="微软雅黑" panose="020B0503020204020204" pitchFamily="34" charset="-122"/>
                          <a:ea typeface="微软雅黑" panose="020B0503020204020204" pitchFamily="34" charset="-122"/>
                        </a:rPr>
                        <a:t>7</a:t>
                      </a:r>
                      <a:endParaRPr lang="en-US"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rowSpan="2">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rPr>
                        <a:t>产品小试</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600">
                          <a:solidFill>
                            <a:srgbClr val="000000"/>
                          </a:solidFill>
                          <a:latin typeface="微软雅黑" panose="020B0503020204020204" pitchFamily="34" charset="-122"/>
                          <a:ea typeface="微软雅黑" panose="020B0503020204020204" pitchFamily="34" charset="-122"/>
                          <a:sym typeface="+mn-ea"/>
                        </a:rPr>
                        <a:t>产品小试</a:t>
                      </a:r>
                      <a:endParaRPr lang="zh-CN" altLang="en-US" sz="1600" b="0">
                        <a:solidFill>
                          <a:srgbClr val="000000"/>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600" b="0">
                          <a:solidFill>
                            <a:srgbClr val="000000"/>
                          </a:solidFill>
                          <a:latin typeface="微软雅黑" panose="020B0503020204020204" pitchFamily="34" charset="-122"/>
                          <a:ea typeface="微软雅黑" panose="020B0503020204020204" pitchFamily="34" charset="-122"/>
                        </a:rPr>
                        <a:t>环控器主要功能模块</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pitchFamily="34" charset="-122"/>
                          <a:ea typeface="微软雅黑" panose="020B0503020204020204" pitchFamily="34" charset="-122"/>
                        </a:rPr>
                        <a:t>项目组</a:t>
                      </a:r>
                      <a:endParaRPr lang="zh-CN"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a:t>
                      </a:r>
                      <a:r>
                        <a:rPr 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日</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04800">
                <a:tc>
                  <a:txBody>
                    <a:bodyPr/>
                    <a:lstStyle/>
                    <a:p>
                      <a:pPr indent="0" algn="ctr">
                        <a:buNone/>
                      </a:pPr>
                      <a:r>
                        <a:rPr lang="en-US" altLang="en-US" sz="1600" b="0">
                          <a:solidFill>
                            <a:srgbClr val="000000"/>
                          </a:solidFill>
                          <a:latin typeface="微软雅黑" panose="020B0503020204020204" pitchFamily="34" charset="-122"/>
                          <a:ea typeface="微软雅黑" panose="020B0503020204020204" pitchFamily="34" charset="-122"/>
                        </a:rPr>
                        <a:t>8</a:t>
                      </a:r>
                      <a:endParaRPr lang="en-US"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小试总结 </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altLang="en-US" sz="1600" b="0">
                          <a:solidFill>
                            <a:srgbClr val="000000"/>
                          </a:solidFill>
                          <a:latin typeface="微软雅黑" panose="020B0503020204020204" pitchFamily="34" charset="-122"/>
                          <a:ea typeface="微软雅黑" panose="020B0503020204020204" pitchFamily="34" charset="-122"/>
                        </a:rPr>
                        <a:t>小试总结</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rPr>
                        <a:t>项目组，设备服务中心</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日</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03530">
                <a:tc>
                  <a:txBody>
                    <a:bodyPr/>
                    <a:lstStyle/>
                    <a:p>
                      <a:pPr indent="0" algn="ctr">
                        <a:buNone/>
                      </a:pPr>
                      <a:r>
                        <a:rPr lang="en-US" altLang="en-US" sz="1600" b="0">
                          <a:solidFill>
                            <a:srgbClr val="000000"/>
                          </a:solidFill>
                          <a:latin typeface="微软雅黑" panose="020B0503020204020204" pitchFamily="34" charset="-122"/>
                          <a:ea typeface="微软雅黑" panose="020B0503020204020204" pitchFamily="34" charset="-122"/>
                        </a:rPr>
                        <a:t>9</a:t>
                      </a:r>
                      <a:endParaRPr lang="en-US"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SAAS</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网页设计</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altLang="en-US" sz="1600" b="0">
                          <a:solidFill>
                            <a:srgbClr val="000000"/>
                          </a:solidFill>
                          <a:latin typeface="微软雅黑" panose="020B0503020204020204" pitchFamily="34" charset="-122"/>
                          <a:ea typeface="微软雅黑" panose="020B0503020204020204" pitchFamily="34" charset="-122"/>
                        </a:rPr>
                        <a:t>基础数据展示</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IT  </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环控项目组</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日</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3530">
                <a:tc rowSpan="2">
                  <a:txBody>
                    <a:bodyPr/>
                    <a:lstStyle/>
                    <a:p>
                      <a:pPr indent="0" algn="ctr">
                        <a:buNone/>
                      </a:pPr>
                      <a:r>
                        <a:rPr lang="en-US" altLang="en-US" sz="1600" b="0">
                          <a:solidFill>
                            <a:srgbClr val="000000"/>
                          </a:solidFill>
                          <a:latin typeface="微软雅黑" panose="020B0503020204020204" pitchFamily="34" charset="-122"/>
                          <a:ea typeface="微软雅黑" panose="020B0503020204020204" pitchFamily="34" charset="-122"/>
                        </a:rPr>
                        <a:t>10</a:t>
                      </a:r>
                      <a:endParaRPr lang="en-US"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a:buNone/>
                      </a:pPr>
                      <a:r>
                        <a:rPr lang="zh-CN" altLang="en-US" sz="1600">
                          <a:solidFill>
                            <a:srgbClr val="000000"/>
                          </a:solidFill>
                          <a:latin typeface="微软雅黑" panose="020B0503020204020204" pitchFamily="34" charset="-122"/>
                          <a:ea typeface="微软雅黑" panose="020B0503020204020204" pitchFamily="34" charset="-122"/>
                          <a:sym typeface="+mn-ea"/>
                        </a:rPr>
                        <a:t>产品中试</a:t>
                      </a:r>
                      <a:endParaRPr lang="zh-CN" altLang="en-US" sz="1600" b="0">
                        <a:solidFill>
                          <a:srgbClr val="000000"/>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600">
                          <a:solidFill>
                            <a:srgbClr val="000000"/>
                          </a:solidFill>
                          <a:latin typeface="微软雅黑" panose="020B0503020204020204" pitchFamily="34" charset="-122"/>
                          <a:ea typeface="微软雅黑" panose="020B0503020204020204" pitchFamily="34" charset="-122"/>
                          <a:sym typeface="+mn-ea"/>
                        </a:rPr>
                        <a:t>产品中试</a:t>
                      </a:r>
                      <a:endParaRPr lang="zh-CN" altLang="en-US" sz="1600" b="0">
                        <a:solidFill>
                          <a:srgbClr val="000000"/>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环控器所有功能模块认证</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论证</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600" b="0">
                          <a:solidFill>
                            <a:srgbClr val="000000"/>
                          </a:solidFill>
                          <a:latin typeface="微软雅黑" panose="020B0503020204020204" pitchFamily="34" charset="-122"/>
                          <a:ea typeface="微软雅黑" panose="020B0503020204020204" pitchFamily="34" charset="-122"/>
                        </a:rPr>
                        <a:t>项目组</a:t>
                      </a:r>
                      <a:endParaRPr lang="zh-CN"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12</a:t>
                      </a:r>
                      <a:r>
                        <a:rPr 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a:t>
                      </a:r>
                      <a:r>
                        <a:rPr 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日</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a:t>
                      </a:r>
                      <a:endPar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3530">
                <a:tc v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中试总结 </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altLang="en-US" sz="1600" b="0">
                          <a:solidFill>
                            <a:srgbClr val="000000"/>
                          </a:solidFill>
                          <a:latin typeface="微软雅黑" panose="020B0503020204020204" pitchFamily="34" charset="-122"/>
                          <a:ea typeface="微软雅黑" panose="020B0503020204020204" pitchFamily="34" charset="-122"/>
                        </a:rPr>
                        <a:t>小试总结</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600" b="0">
                          <a:solidFill>
                            <a:srgbClr val="000000"/>
                          </a:solidFill>
                          <a:latin typeface="微软雅黑" panose="020B0503020204020204" pitchFamily="34" charset="-122"/>
                          <a:ea typeface="微软雅黑" panose="020B0503020204020204" pitchFamily="34" charset="-122"/>
                        </a:rPr>
                        <a:t>项目组，设备服务中心</a:t>
                      </a: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日</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3530">
                <a:tc>
                  <a:txBody>
                    <a:bodyPr/>
                    <a:lstStyle/>
                    <a:p>
                      <a:pPr indent="0" algn="ctr">
                        <a:buNone/>
                      </a:pPr>
                      <a:r>
                        <a:rPr lang="en-US" altLang="en-US" sz="1600" b="0">
                          <a:solidFill>
                            <a:srgbClr val="000000"/>
                          </a:solidFill>
                          <a:latin typeface="微软雅黑" panose="020B0503020204020204" pitchFamily="34" charset="-122"/>
                          <a:ea typeface="微软雅黑" panose="020B0503020204020204" pitchFamily="34" charset="-122"/>
                        </a:rPr>
                        <a:t>11</a:t>
                      </a:r>
                      <a:endParaRPr lang="en-US"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SAAS</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网页设计</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zh-CN" altLang="en-US" sz="1600" b="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beta</a:t>
                      </a:r>
                      <a:r>
                        <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版本上线</a:t>
                      </a:r>
                      <a:endPar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IT  </a:t>
                      </a:r>
                      <a:r>
                        <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环控项目组</a:t>
                      </a:r>
                      <a:endParaRPr lang="zh-CN"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日</a:t>
                      </a:r>
                      <a:endPar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1646" y="365125"/>
            <a:ext cx="11202199" cy="459823"/>
          </a:xfrm>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环控推广原则与目标</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sp>
        <p:nvSpPr>
          <p:cNvPr id="6" name="矩形 5"/>
          <p:cNvSpPr/>
          <p:nvPr/>
        </p:nvSpPr>
        <p:spPr>
          <a:xfrm>
            <a:off x="875444" y="822201"/>
            <a:ext cx="1980029" cy="66255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200" cap="none" spc="0" normalizeH="0" baseline="0" noProof="1">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sym typeface="+mn-lt"/>
              </a:rPr>
              <a:t>原则：</a:t>
            </a:r>
            <a:endParaRPr kumimoji="0" lang="en-US" altLang="zh-CN" sz="2800" b="1" i="0" u="none" strike="noStrike" kern="1200" cap="none" spc="0" normalizeH="0" baseline="0" noProof="1">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9" name="圆角矩形 49"/>
          <p:cNvSpPr/>
          <p:nvPr/>
        </p:nvSpPr>
        <p:spPr>
          <a:xfrm>
            <a:off x="875445" y="1694027"/>
            <a:ext cx="438613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16" name="椭圆 15"/>
          <p:cNvSpPr/>
          <p:nvPr/>
        </p:nvSpPr>
        <p:spPr>
          <a:xfrm>
            <a:off x="986990" y="1747462"/>
            <a:ext cx="319467" cy="319467"/>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7" name="TextBox 33"/>
          <p:cNvSpPr txBox="1"/>
          <p:nvPr/>
        </p:nvSpPr>
        <p:spPr>
          <a:xfrm>
            <a:off x="1374796" y="1805936"/>
            <a:ext cx="3849492"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待推行设备性能已稳定</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70"/>
          <p:cNvSpPr/>
          <p:nvPr/>
        </p:nvSpPr>
        <p:spPr>
          <a:xfrm>
            <a:off x="887756" y="2949091"/>
            <a:ext cx="4386132"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19" name="椭圆 18"/>
          <p:cNvSpPr/>
          <p:nvPr/>
        </p:nvSpPr>
        <p:spPr>
          <a:xfrm>
            <a:off x="986990" y="3022944"/>
            <a:ext cx="317865" cy="317865"/>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3</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0" name="TextBox 49"/>
          <p:cNvSpPr txBox="1"/>
          <p:nvPr/>
        </p:nvSpPr>
        <p:spPr>
          <a:xfrm>
            <a:off x="1374796" y="3054603"/>
            <a:ext cx="4923244"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具备推行所需说明书、安装调试手册</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1" name="圆角矩形 78"/>
          <p:cNvSpPr/>
          <p:nvPr/>
        </p:nvSpPr>
        <p:spPr>
          <a:xfrm>
            <a:off x="875444" y="2337103"/>
            <a:ext cx="4386132" cy="41626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22" name="椭圆 21"/>
          <p:cNvSpPr/>
          <p:nvPr/>
        </p:nvSpPr>
        <p:spPr>
          <a:xfrm>
            <a:off x="986990" y="2393330"/>
            <a:ext cx="322396" cy="317865"/>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3" name="TextBox 42"/>
          <p:cNvSpPr txBox="1"/>
          <p:nvPr/>
        </p:nvSpPr>
        <p:spPr>
          <a:xfrm>
            <a:off x="1374796" y="2432918"/>
            <a:ext cx="1556788"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功能完整</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4" name="圆角矩形 84"/>
          <p:cNvSpPr/>
          <p:nvPr/>
        </p:nvSpPr>
        <p:spPr>
          <a:xfrm>
            <a:off x="887755" y="3588999"/>
            <a:ext cx="437382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25" name="椭圆 24"/>
          <p:cNvSpPr/>
          <p:nvPr/>
        </p:nvSpPr>
        <p:spPr>
          <a:xfrm>
            <a:off x="986990" y="3673047"/>
            <a:ext cx="317865" cy="317865"/>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4</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6" name="TextBox 57"/>
          <p:cNvSpPr txBox="1"/>
          <p:nvPr/>
        </p:nvSpPr>
        <p:spPr>
          <a:xfrm>
            <a:off x="1374796" y="3708868"/>
            <a:ext cx="4406880"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安装调试人员已经完成技术交底</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7" name="圆角矩形 36"/>
          <p:cNvSpPr/>
          <p:nvPr/>
        </p:nvSpPr>
        <p:spPr>
          <a:xfrm>
            <a:off x="887754" y="4229707"/>
            <a:ext cx="437382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28" name="椭圆 27"/>
          <p:cNvSpPr/>
          <p:nvPr/>
        </p:nvSpPr>
        <p:spPr>
          <a:xfrm>
            <a:off x="986990" y="4301715"/>
            <a:ext cx="317865" cy="317865"/>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5</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9" name="TextBox 49"/>
          <p:cNvSpPr txBox="1"/>
          <p:nvPr/>
        </p:nvSpPr>
        <p:spPr>
          <a:xfrm>
            <a:off x="1337668" y="4352925"/>
            <a:ext cx="4353802"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待安装猪场设备基础信息已踩点</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30" name="圆角矩形 84"/>
          <p:cNvSpPr/>
          <p:nvPr/>
        </p:nvSpPr>
        <p:spPr>
          <a:xfrm>
            <a:off x="888637" y="4910364"/>
            <a:ext cx="437382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31" name="椭圆 30"/>
          <p:cNvSpPr/>
          <p:nvPr/>
        </p:nvSpPr>
        <p:spPr>
          <a:xfrm>
            <a:off x="987872" y="4994412"/>
            <a:ext cx="317865" cy="317865"/>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6</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32" name="TextBox 57"/>
          <p:cNvSpPr txBox="1"/>
          <p:nvPr/>
        </p:nvSpPr>
        <p:spPr>
          <a:xfrm>
            <a:off x="1375678" y="5030233"/>
            <a:ext cx="4406880"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完成集团猪场推行难度评估</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33" name="圆角矩形 36"/>
          <p:cNvSpPr/>
          <p:nvPr/>
        </p:nvSpPr>
        <p:spPr>
          <a:xfrm>
            <a:off x="888636" y="5551072"/>
            <a:ext cx="437382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34" name="椭圆 33"/>
          <p:cNvSpPr/>
          <p:nvPr/>
        </p:nvSpPr>
        <p:spPr>
          <a:xfrm>
            <a:off x="987872" y="5623080"/>
            <a:ext cx="317865" cy="317865"/>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7</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35" name="TextBox 49"/>
          <p:cNvSpPr txBox="1"/>
          <p:nvPr/>
        </p:nvSpPr>
        <p:spPr>
          <a:xfrm>
            <a:off x="1338550" y="5674290"/>
            <a:ext cx="4353802"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配合</a:t>
            </a: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sym typeface="+mn-ea"/>
              </a:rPr>
              <a:t>双改更换相关猪场环控</a:t>
            </a: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，分批次进行</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36" name="圆角矩形 49"/>
          <p:cNvSpPr/>
          <p:nvPr/>
        </p:nvSpPr>
        <p:spPr>
          <a:xfrm>
            <a:off x="8387537" y="2199603"/>
            <a:ext cx="232789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37" name="椭圆 36"/>
          <p:cNvSpPr/>
          <p:nvPr/>
        </p:nvSpPr>
        <p:spPr>
          <a:xfrm>
            <a:off x="8499082" y="2253038"/>
            <a:ext cx="319467" cy="319467"/>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1</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38" name="TextBox 33"/>
          <p:cNvSpPr txBox="1"/>
          <p:nvPr/>
        </p:nvSpPr>
        <p:spPr>
          <a:xfrm>
            <a:off x="8942331" y="2302166"/>
            <a:ext cx="1351393"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更全面的感知</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39" name="圆角矩形 70"/>
          <p:cNvSpPr/>
          <p:nvPr/>
        </p:nvSpPr>
        <p:spPr>
          <a:xfrm>
            <a:off x="8399848" y="3454667"/>
            <a:ext cx="232789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40" name="椭圆 39"/>
          <p:cNvSpPr/>
          <p:nvPr/>
        </p:nvSpPr>
        <p:spPr>
          <a:xfrm>
            <a:off x="8499082" y="3528520"/>
            <a:ext cx="317865" cy="317865"/>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3</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41" name="TextBox 49"/>
          <p:cNvSpPr txBox="1"/>
          <p:nvPr/>
        </p:nvSpPr>
        <p:spPr>
          <a:xfrm>
            <a:off x="8755543" y="3574914"/>
            <a:ext cx="1724967"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更科学的决策</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42" name="圆角矩形 78"/>
          <p:cNvSpPr/>
          <p:nvPr/>
        </p:nvSpPr>
        <p:spPr>
          <a:xfrm>
            <a:off x="8387536" y="2842679"/>
            <a:ext cx="2327891" cy="41626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43" name="椭圆 42"/>
          <p:cNvSpPr/>
          <p:nvPr/>
        </p:nvSpPr>
        <p:spPr>
          <a:xfrm>
            <a:off x="8499082" y="2898906"/>
            <a:ext cx="322396" cy="317865"/>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2</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44" name="TextBox 42"/>
          <p:cNvSpPr txBox="1"/>
          <p:nvPr/>
        </p:nvSpPr>
        <p:spPr>
          <a:xfrm>
            <a:off x="8932401" y="2938494"/>
            <a:ext cx="1783025"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更精细的算法服务</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45" name="圆角矩形 84"/>
          <p:cNvSpPr/>
          <p:nvPr/>
        </p:nvSpPr>
        <p:spPr>
          <a:xfrm>
            <a:off x="8399847" y="4094575"/>
            <a:ext cx="232789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46" name="椭圆 45"/>
          <p:cNvSpPr/>
          <p:nvPr/>
        </p:nvSpPr>
        <p:spPr>
          <a:xfrm>
            <a:off x="8499082" y="4178623"/>
            <a:ext cx="317865" cy="317865"/>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4</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47" name="TextBox 57"/>
          <p:cNvSpPr txBox="1"/>
          <p:nvPr/>
        </p:nvSpPr>
        <p:spPr>
          <a:xfrm>
            <a:off x="8718675" y="4214444"/>
            <a:ext cx="1798701"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更精准的控制</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48" name="圆角矩形 36"/>
          <p:cNvSpPr/>
          <p:nvPr/>
        </p:nvSpPr>
        <p:spPr>
          <a:xfrm>
            <a:off x="8399846" y="4735283"/>
            <a:ext cx="2327891" cy="444187"/>
          </a:xfrm>
          <a:prstGeom prst="roundRect">
            <a:avLst/>
          </a:prstGeom>
          <a:gradFill flip="none" rotWithShape="1">
            <a:gsLst>
              <a:gs pos="50000">
                <a:schemeClr val="bg1">
                  <a:lumMod val="95000"/>
                </a:schemeClr>
              </a:gs>
              <a:gs pos="100000">
                <a:schemeClr val="bg1">
                  <a:lumMod val="75000"/>
                </a:schemeClr>
              </a:gs>
              <a:gs pos="0">
                <a:schemeClr val="bg1"/>
              </a:gs>
            </a:gsLst>
            <a:lin ang="18900000" scaled="0"/>
            <a:tileRect/>
          </a:gradFill>
          <a:ln w="15875">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472C4">
                  <a:lumMod val="75000"/>
                </a:srgbClr>
              </a:solidFill>
              <a:effectLst/>
              <a:uLnTx/>
              <a:uFillTx/>
              <a:latin typeface="Verdana" panose="020B0604030504040204"/>
              <a:ea typeface="微软雅黑" panose="020B0503020204020204" pitchFamily="34" charset="-122"/>
              <a:cs typeface="+mn-cs"/>
            </a:endParaRPr>
          </a:p>
        </p:txBody>
      </p:sp>
      <p:sp>
        <p:nvSpPr>
          <p:cNvPr id="49" name="椭圆 48"/>
          <p:cNvSpPr/>
          <p:nvPr/>
        </p:nvSpPr>
        <p:spPr>
          <a:xfrm>
            <a:off x="8499082" y="4807291"/>
            <a:ext cx="317865" cy="317865"/>
          </a:xfrm>
          <a:prstGeom prst="ellipse">
            <a:avLst/>
          </a:prstGeom>
          <a:solidFill>
            <a:srgbClr val="00B0F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5</a:t>
            </a:r>
            <a:endParaRPr kumimoji="0" lang="zh-CN" altLang="en-US" sz="1600" b="0"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50" name="TextBox 49"/>
          <p:cNvSpPr txBox="1"/>
          <p:nvPr/>
        </p:nvSpPr>
        <p:spPr>
          <a:xfrm>
            <a:off x="8755543" y="4827207"/>
            <a:ext cx="1724967" cy="2462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rPr>
              <a:t>更智能的调度</a:t>
            </a:r>
            <a:endParaRPr kumimoji="0" lang="zh-CN" alt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51" name="矩形 50"/>
          <p:cNvSpPr/>
          <p:nvPr/>
        </p:nvSpPr>
        <p:spPr>
          <a:xfrm>
            <a:off x="8279773" y="841946"/>
            <a:ext cx="1980029" cy="66255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200" cap="none" spc="0" normalizeH="0" baseline="0" noProof="1">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sym typeface="+mn-lt"/>
              </a:rPr>
              <a:t>目标：</a:t>
            </a:r>
            <a:endParaRPr kumimoji="0" lang="en-US" altLang="zh-CN" sz="2800" b="1" i="0" u="none" strike="noStrike" kern="1200" cap="none" spc="0" normalizeH="0" baseline="0" noProof="1">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2" name="燕尾形 4"/>
          <p:cNvSpPr/>
          <p:nvPr/>
        </p:nvSpPr>
        <p:spPr>
          <a:xfrm>
            <a:off x="5781676" y="2679139"/>
            <a:ext cx="818217" cy="887723"/>
          </a:xfrm>
          <a:prstGeom prst="chevron">
            <a:avLst>
              <a:gd name="adj" fmla="val 54429"/>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9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燕尾形 5"/>
          <p:cNvSpPr/>
          <p:nvPr/>
        </p:nvSpPr>
        <p:spPr>
          <a:xfrm>
            <a:off x="6501771" y="2679139"/>
            <a:ext cx="818217" cy="887723"/>
          </a:xfrm>
          <a:prstGeom prst="chevron">
            <a:avLst>
              <a:gd name="adj" fmla="val 54429"/>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9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燕尾形 6"/>
          <p:cNvSpPr/>
          <p:nvPr/>
        </p:nvSpPr>
        <p:spPr>
          <a:xfrm>
            <a:off x="7195704" y="2679139"/>
            <a:ext cx="818217" cy="887723"/>
          </a:xfrm>
          <a:prstGeom prst="chevron">
            <a:avLst>
              <a:gd name="adj" fmla="val 5442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9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6" presetClass="entr" presetSubtype="16" fill="hold" grpId="0" nodeType="withEffect">
                                  <p:stCondLst>
                                    <p:cond delay="1000"/>
                                  </p:stCondLst>
                                  <p:childTnLst>
                                    <p:set>
                                      <p:cBhvr>
                                        <p:cTn id="9" dur="1" fill="hold">
                                          <p:stCondLst>
                                            <p:cond delay="0"/>
                                          </p:stCondLst>
                                        </p:cTn>
                                        <p:tgtEl>
                                          <p:spTgt spid="51"/>
                                        </p:tgtEl>
                                        <p:attrNameLst>
                                          <p:attrName>style.visibility</p:attrName>
                                        </p:attrNameLst>
                                      </p:cBhvr>
                                      <p:to>
                                        <p:strVal val="visible"/>
                                      </p:to>
                                    </p:set>
                                    <p:animEffect transition="in" filter="circle(in)">
                                      <p:cBhvr>
                                        <p:cTn id="10" dur="500"/>
                                        <p:tgtEl>
                                          <p:spTgt spid="51"/>
                                        </p:tgtEl>
                                      </p:cBhvr>
                                    </p:animEffect>
                                  </p:childTnLst>
                                </p:cTn>
                              </p:par>
                              <p:par>
                                <p:cTn id="11" presetID="2" presetClass="entr" presetSubtype="8"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additive="base">
                                        <p:cTn id="13" dur="1000" fill="hold"/>
                                        <p:tgtEl>
                                          <p:spTgt spid="52"/>
                                        </p:tgtEl>
                                        <p:attrNameLst>
                                          <p:attrName>ppt_x</p:attrName>
                                        </p:attrNameLst>
                                      </p:cBhvr>
                                      <p:tavLst>
                                        <p:tav tm="0">
                                          <p:val>
                                            <p:strVal val="0-#ppt_w/2"/>
                                          </p:val>
                                        </p:tav>
                                        <p:tav tm="100000">
                                          <p:val>
                                            <p:strVal val="#ppt_x"/>
                                          </p:val>
                                        </p:tav>
                                      </p:tavLst>
                                    </p:anim>
                                    <p:anim calcmode="lin" valueType="num">
                                      <p:cBhvr additive="base">
                                        <p:cTn id="14" dur="1000" fill="hold"/>
                                        <p:tgtEl>
                                          <p:spTgt spid="5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1000" fill="hold"/>
                                        <p:tgtEl>
                                          <p:spTgt spid="53"/>
                                        </p:tgtEl>
                                        <p:attrNameLst>
                                          <p:attrName>ppt_x</p:attrName>
                                        </p:attrNameLst>
                                      </p:cBhvr>
                                      <p:tavLst>
                                        <p:tav tm="0">
                                          <p:val>
                                            <p:strVal val="0-#ppt_w/2"/>
                                          </p:val>
                                        </p:tav>
                                        <p:tav tm="100000">
                                          <p:val>
                                            <p:strVal val="#ppt_x"/>
                                          </p:val>
                                        </p:tav>
                                      </p:tavLst>
                                    </p:anim>
                                    <p:anim calcmode="lin" valueType="num">
                                      <p:cBhvr additive="base">
                                        <p:cTn id="18" dur="1000" fill="hold"/>
                                        <p:tgtEl>
                                          <p:spTgt spid="5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additive="base">
                                        <p:cTn id="21" dur="1000" fill="hold"/>
                                        <p:tgtEl>
                                          <p:spTgt spid="54"/>
                                        </p:tgtEl>
                                        <p:attrNameLst>
                                          <p:attrName>ppt_x</p:attrName>
                                        </p:attrNameLst>
                                      </p:cBhvr>
                                      <p:tavLst>
                                        <p:tav tm="0">
                                          <p:val>
                                            <p:strVal val="0-#ppt_w/2"/>
                                          </p:val>
                                        </p:tav>
                                        <p:tav tm="100000">
                                          <p:val>
                                            <p:strVal val="#ppt_x"/>
                                          </p:val>
                                        </p:tav>
                                      </p:tavLst>
                                    </p:anim>
                                    <p:anim calcmode="lin" valueType="num">
                                      <p:cBhvr additive="base">
                                        <p:cTn id="22" dur="10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1" grpId="0"/>
      <p:bldP spid="52" grpId="0" animBg="1"/>
      <p:bldP spid="53" grpId="0" animBg="1"/>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1646" y="365125"/>
            <a:ext cx="11202199" cy="459823"/>
          </a:xfrm>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环控推广计划表</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graphicFrame>
        <p:nvGraphicFramePr>
          <p:cNvPr id="6" name="表格 5"/>
          <p:cNvGraphicFramePr/>
          <p:nvPr>
            <p:custDataLst>
              <p:tags r:id="rId1"/>
            </p:custDataLst>
          </p:nvPr>
        </p:nvGraphicFramePr>
        <p:xfrm>
          <a:off x="599208" y="1046509"/>
          <a:ext cx="10993583" cy="4967537"/>
        </p:xfrm>
        <a:graphic>
          <a:graphicData uri="http://schemas.openxmlformats.org/drawingml/2006/table">
            <a:tbl>
              <a:tblPr firstRow="1" bandRow="1">
                <a:tableStyleId>{5C22544A-7EE6-4342-B048-85BDC9FD1C3A}</a:tableStyleId>
              </a:tblPr>
              <a:tblGrid>
                <a:gridCol w="500021"/>
                <a:gridCol w="1266433"/>
                <a:gridCol w="3218815"/>
                <a:gridCol w="1175544"/>
                <a:gridCol w="1985645"/>
                <a:gridCol w="2847125"/>
              </a:tblGrid>
              <a:tr h="300569">
                <a:tc>
                  <a:txBody>
                    <a:bodyPr/>
                    <a:lstStyle/>
                    <a:p>
                      <a:pPr indent="0" algn="ctr">
                        <a:buNone/>
                      </a:pPr>
                      <a:r>
                        <a:rPr lang="zh-CN" sz="1400" b="1">
                          <a:solidFill>
                            <a:srgbClr val="000000"/>
                          </a:solidFill>
                          <a:latin typeface="+mn-ea"/>
                        </a:rPr>
                        <a:t>序号</a:t>
                      </a:r>
                      <a:endParaRPr lang="zh-CN" altLang="en-US" sz="1400" b="1">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1">
                          <a:solidFill>
                            <a:srgbClr val="000000"/>
                          </a:solidFill>
                          <a:latin typeface="+mn-ea"/>
                        </a:rPr>
                        <a:t>名称</a:t>
                      </a:r>
                      <a:endParaRPr lang="zh-CN" altLang="en-US" sz="1400" b="1">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1" dirty="0">
                          <a:solidFill>
                            <a:srgbClr val="000000"/>
                          </a:solidFill>
                          <a:latin typeface="+mn-ea"/>
                        </a:rPr>
                        <a:t>动作</a:t>
                      </a:r>
                      <a:endParaRPr lang="zh-CN" altLang="en-US" sz="1400" b="1" dirty="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1">
                          <a:solidFill>
                            <a:srgbClr val="000000"/>
                          </a:solidFill>
                          <a:latin typeface="+mn-ea"/>
                        </a:rPr>
                        <a:t>支持部门</a:t>
                      </a:r>
                      <a:endParaRPr lang="zh-CN" altLang="en-US" sz="1400" b="1">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1">
                          <a:solidFill>
                            <a:srgbClr val="000000"/>
                          </a:solidFill>
                          <a:latin typeface="+mn-ea"/>
                        </a:rPr>
                        <a:t>输出材料</a:t>
                      </a:r>
                      <a:endParaRPr lang="zh-CN" altLang="en-US" sz="1400" b="1">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1">
                          <a:solidFill>
                            <a:srgbClr val="000000"/>
                          </a:solidFill>
                          <a:latin typeface="+mn-ea"/>
                        </a:rPr>
                        <a:t>建议完成时间节点</a:t>
                      </a:r>
                      <a:endParaRPr lang="zh-CN" altLang="en-US" sz="1400" b="1">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202404">
                <a:tc>
                  <a:txBody>
                    <a:bodyPr/>
                    <a:lstStyle/>
                    <a:p>
                      <a:pPr indent="0" algn="ctr">
                        <a:buNone/>
                      </a:pPr>
                      <a:r>
                        <a:rPr lang="en-US" sz="1400" b="0">
                          <a:solidFill>
                            <a:srgbClr val="000000"/>
                          </a:solidFill>
                          <a:latin typeface="+mn-ea"/>
                        </a:rPr>
                        <a:t>1</a:t>
                      </a:r>
                      <a:endParaRPr lang="en-US"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现场环控硬件、网络情况摸排</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dirty="0">
                          <a:solidFill>
                            <a:srgbClr val="000000"/>
                          </a:solidFill>
                          <a:latin typeface="+mn-ea"/>
                        </a:rPr>
                        <a:t>摸排所有猪场环控硬件设施基本情况，猪场单元、环控平面图，网络情况</a:t>
                      </a:r>
                      <a:endParaRPr lang="zh-CN" altLang="en-US" sz="1400" b="0" dirty="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dirty="0">
                          <a:solidFill>
                            <a:srgbClr val="000000"/>
                          </a:solidFill>
                          <a:latin typeface="+mn-ea"/>
                        </a:rPr>
                        <a:t>设备服务中心</a:t>
                      </a:r>
                      <a:endParaRPr lang="zh-CN" altLang="en-US" sz="1400" b="0" dirty="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猪场环控器品牌、现场联网情况，风机、湿帘、喷淋状况，配设备清单表、现场布局图、现场设备照片图</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dirty="0">
                          <a:solidFill>
                            <a:srgbClr val="000000"/>
                          </a:solidFill>
                          <a:latin typeface="+mn-ea"/>
                          <a:cs typeface="+mn-ea"/>
                        </a:rPr>
                        <a:t>10月1日---11月20日</a:t>
                      </a:r>
                      <a:endParaRPr lang="zh-CN" altLang="en-US" sz="1400" b="0" dirty="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066800">
                <a:tc>
                  <a:txBody>
                    <a:bodyPr/>
                    <a:lstStyle/>
                    <a:p>
                      <a:pPr indent="0" algn="ctr">
                        <a:buNone/>
                      </a:pPr>
                      <a:r>
                        <a:rPr lang="en-US" sz="1400" b="0" dirty="0">
                          <a:solidFill>
                            <a:srgbClr val="000000"/>
                          </a:solidFill>
                          <a:latin typeface="+mn-ea"/>
                        </a:rPr>
                        <a:t>2</a:t>
                      </a:r>
                      <a:endParaRPr lang="en-US" altLang="en-US" sz="1400" b="0" dirty="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a:solidFill>
                            <a:srgbClr val="000000"/>
                          </a:solidFill>
                          <a:latin typeface="+mn-ea"/>
                        </a:rPr>
                        <a:t>推行难度评估</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dirty="0">
                          <a:solidFill>
                            <a:srgbClr val="000000"/>
                          </a:solidFill>
                          <a:latin typeface="+mn-ea"/>
                        </a:rPr>
                        <a:t>根据猪场环控硬件摸牌情况做出推行难度评估，给出推行计划及方案</a:t>
                      </a:r>
                      <a:endParaRPr lang="zh-CN" altLang="en-US" sz="1400" b="0" dirty="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dirty="0">
                          <a:solidFill>
                            <a:srgbClr val="000000"/>
                          </a:solidFill>
                          <a:latin typeface="+mn-ea"/>
                        </a:rPr>
                        <a:t>项目组</a:t>
                      </a:r>
                      <a:endParaRPr lang="zh-CN" altLang="en-US" sz="1400" b="0" dirty="0">
                        <a:solidFill>
                          <a:srgbClr val="000000"/>
                        </a:solidFill>
                        <a:latin typeface="+mn-ea"/>
                      </a:endParaRPr>
                    </a:p>
                    <a:p>
                      <a:pPr indent="0" algn="ctr">
                        <a:buNone/>
                      </a:pPr>
                      <a:r>
                        <a:rPr lang="zh-CN" altLang="en-US" sz="1400" dirty="0">
                          <a:solidFill>
                            <a:srgbClr val="000000"/>
                          </a:solidFill>
                          <a:latin typeface="+mn-ea"/>
                          <a:sym typeface="+mn-ea"/>
                        </a:rPr>
                        <a:t>设备服务中心</a:t>
                      </a:r>
                      <a:endParaRPr lang="zh-CN" altLang="en-US" sz="1400" b="0" dirty="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dirty="0">
                          <a:solidFill>
                            <a:srgbClr val="000000"/>
                          </a:solidFill>
                          <a:latin typeface="+mn-ea"/>
                          <a:sym typeface="+mn-ea"/>
                        </a:rPr>
                        <a:t>推行计划及方案</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dirty="0">
                          <a:solidFill>
                            <a:srgbClr val="000000"/>
                          </a:solidFill>
                          <a:latin typeface="+mn-ea"/>
                          <a:cs typeface="+mn-ea"/>
                          <a:sym typeface="+mn-ea"/>
                        </a:rPr>
                        <a:t>1</a:t>
                      </a:r>
                      <a:r>
                        <a:rPr lang="en-US" altLang="zh-CN" sz="1400" dirty="0">
                          <a:solidFill>
                            <a:srgbClr val="000000"/>
                          </a:solidFill>
                          <a:latin typeface="+mn-ea"/>
                          <a:cs typeface="+mn-ea"/>
                          <a:sym typeface="+mn-ea"/>
                        </a:rPr>
                        <a:t>1</a:t>
                      </a:r>
                      <a:r>
                        <a:rPr lang="zh-CN" sz="1400" dirty="0">
                          <a:solidFill>
                            <a:srgbClr val="000000"/>
                          </a:solidFill>
                          <a:latin typeface="+mn-ea"/>
                          <a:cs typeface="+mn-ea"/>
                          <a:sym typeface="+mn-ea"/>
                        </a:rPr>
                        <a:t>月</a:t>
                      </a:r>
                      <a:r>
                        <a:rPr lang="en-US" altLang="zh-CN" sz="1400" dirty="0">
                          <a:solidFill>
                            <a:srgbClr val="000000"/>
                          </a:solidFill>
                          <a:latin typeface="+mn-ea"/>
                          <a:cs typeface="+mn-ea"/>
                          <a:sym typeface="+mn-ea"/>
                        </a:rPr>
                        <a:t>21</a:t>
                      </a:r>
                      <a:r>
                        <a:rPr lang="zh-CN" sz="1400" dirty="0">
                          <a:solidFill>
                            <a:srgbClr val="000000"/>
                          </a:solidFill>
                          <a:latin typeface="+mn-ea"/>
                          <a:cs typeface="+mn-ea"/>
                          <a:sym typeface="+mn-ea"/>
                        </a:rPr>
                        <a:t>日---1</a:t>
                      </a:r>
                      <a:r>
                        <a:rPr lang="en-US" altLang="zh-CN" sz="1400" dirty="0">
                          <a:solidFill>
                            <a:srgbClr val="000000"/>
                          </a:solidFill>
                          <a:latin typeface="+mn-ea"/>
                          <a:cs typeface="+mn-ea"/>
                          <a:sym typeface="+mn-ea"/>
                        </a:rPr>
                        <a:t>2</a:t>
                      </a:r>
                      <a:r>
                        <a:rPr lang="zh-CN" sz="1400" dirty="0">
                          <a:solidFill>
                            <a:srgbClr val="000000"/>
                          </a:solidFill>
                          <a:latin typeface="+mn-ea"/>
                          <a:cs typeface="+mn-ea"/>
                          <a:sym typeface="+mn-ea"/>
                        </a:rPr>
                        <a:t>月</a:t>
                      </a:r>
                      <a:r>
                        <a:rPr lang="en-US" altLang="zh-CN" sz="1400" dirty="0">
                          <a:solidFill>
                            <a:srgbClr val="000000"/>
                          </a:solidFill>
                          <a:latin typeface="+mn-ea"/>
                          <a:cs typeface="+mn-ea"/>
                          <a:sym typeface="+mn-ea"/>
                        </a:rPr>
                        <a:t>3</a:t>
                      </a:r>
                      <a:r>
                        <a:rPr lang="zh-CN" sz="1400" dirty="0">
                          <a:solidFill>
                            <a:srgbClr val="000000"/>
                          </a:solidFill>
                          <a:latin typeface="+mn-ea"/>
                          <a:cs typeface="+mn-ea"/>
                          <a:sym typeface="+mn-ea"/>
                        </a:rPr>
                        <a:t>0日</a:t>
                      </a:r>
                      <a:endParaRPr lang="zh-CN" altLang="en-US" sz="1400" b="0" dirty="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70302">
                <a:tc>
                  <a:txBody>
                    <a:bodyPr/>
                    <a:lstStyle/>
                    <a:p>
                      <a:pPr indent="0" algn="ctr">
                        <a:buNone/>
                      </a:pPr>
                      <a:r>
                        <a:rPr lang="en-US" sz="1400" b="0">
                          <a:solidFill>
                            <a:srgbClr val="000000"/>
                          </a:solidFill>
                          <a:latin typeface="+mn-ea"/>
                        </a:rPr>
                        <a:t>3</a:t>
                      </a:r>
                      <a:endParaRPr lang="en-US"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网络施工整改</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dirty="0">
                          <a:solidFill>
                            <a:srgbClr val="000000"/>
                          </a:solidFill>
                          <a:latin typeface="+mn-ea"/>
                        </a:rPr>
                        <a:t>根据现场网络摸排情况安排现场施工布网</a:t>
                      </a:r>
                      <a:endParaRPr lang="zh-CN" altLang="en-US" sz="1400" b="0" dirty="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dirty="0">
                          <a:solidFill>
                            <a:srgbClr val="000000"/>
                          </a:solidFill>
                          <a:latin typeface="+mn-ea"/>
                          <a:cs typeface="+mn-ea"/>
                        </a:rPr>
                        <a:t>IT、</a:t>
                      </a:r>
                      <a:r>
                        <a:rPr lang="zh-CN" altLang="en-US" sz="1400" b="0" dirty="0">
                          <a:solidFill>
                            <a:srgbClr val="000000"/>
                          </a:solidFill>
                          <a:latin typeface="+mn-ea"/>
                          <a:cs typeface="+mn-ea"/>
                        </a:rPr>
                        <a:t>设备服务中心</a:t>
                      </a:r>
                      <a:endParaRPr lang="zh-CN" altLang="en-US" sz="1400" b="0" dirty="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猪场网络测试报告</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cs typeface="+mn-ea"/>
                        </a:rPr>
                        <a:t>11月20日---12月30日</a:t>
                      </a:r>
                      <a:endParaRPr lang="zh-CN" altLang="en-US" sz="1400" b="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57204">
                <a:tc>
                  <a:txBody>
                    <a:bodyPr/>
                    <a:lstStyle/>
                    <a:p>
                      <a:pPr indent="0" algn="ctr">
                        <a:buNone/>
                      </a:pPr>
                      <a:r>
                        <a:rPr lang="en-US" sz="1400" b="0">
                          <a:solidFill>
                            <a:srgbClr val="000000"/>
                          </a:solidFill>
                          <a:latin typeface="+mn-ea"/>
                        </a:rPr>
                        <a:t>4</a:t>
                      </a:r>
                      <a:endParaRPr lang="en-US"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现场整改</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不符合条件的猪场设备整改</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dirty="0">
                          <a:solidFill>
                            <a:srgbClr val="000000"/>
                          </a:solidFill>
                          <a:latin typeface="+mn-ea"/>
                        </a:rPr>
                        <a:t>设备服务中心</a:t>
                      </a:r>
                      <a:endParaRPr lang="zh-CN" altLang="en-US" sz="1400" b="0" dirty="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猪场整改完成验收单</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cs typeface="+mn-ea"/>
                        </a:rPr>
                        <a:t>11月20日---2023年4月30日</a:t>
                      </a:r>
                      <a:endParaRPr lang="zh-CN" altLang="en-US" sz="1400" b="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5140">
                <a:tc>
                  <a:txBody>
                    <a:bodyPr/>
                    <a:lstStyle/>
                    <a:p>
                      <a:pPr indent="0" algn="ctr">
                        <a:buNone/>
                      </a:pPr>
                      <a:r>
                        <a:rPr lang="en-US" sz="1400" b="0">
                          <a:solidFill>
                            <a:srgbClr val="000000"/>
                          </a:solidFill>
                          <a:latin typeface="+mn-ea"/>
                        </a:rPr>
                        <a:t>5</a:t>
                      </a:r>
                      <a:endParaRPr lang="en-US"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环控器委托加工、发货</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a:solidFill>
                            <a:srgbClr val="000000"/>
                          </a:solidFill>
                          <a:latin typeface="+mn-ea"/>
                          <a:cs typeface="+mn-ea"/>
                          <a:sym typeface="+mn-ea"/>
                        </a:rPr>
                        <a:t>1</a:t>
                      </a:r>
                      <a:r>
                        <a:rPr lang="en-US" altLang="zh-CN" sz="1400">
                          <a:solidFill>
                            <a:srgbClr val="000000"/>
                          </a:solidFill>
                          <a:latin typeface="+mn-ea"/>
                          <a:cs typeface="+mn-ea"/>
                          <a:sym typeface="+mn-ea"/>
                        </a:rPr>
                        <a:t>.</a:t>
                      </a:r>
                      <a:r>
                        <a:rPr lang="zh-CN" sz="1400">
                          <a:solidFill>
                            <a:srgbClr val="000000"/>
                          </a:solidFill>
                          <a:latin typeface="+mn-ea"/>
                          <a:cs typeface="+mn-ea"/>
                          <a:sym typeface="+mn-ea"/>
                        </a:rPr>
                        <a:t>供应链招标</a:t>
                      </a:r>
                      <a:endParaRPr lang="zh-CN" sz="1400" b="0">
                        <a:solidFill>
                          <a:srgbClr val="000000"/>
                        </a:solidFill>
                        <a:latin typeface="+mn-ea"/>
                        <a:cs typeface="+mn-ea"/>
                      </a:endParaRPr>
                    </a:p>
                    <a:p>
                      <a:pPr indent="0" algn="l">
                        <a:buNone/>
                      </a:pPr>
                      <a:r>
                        <a:rPr lang="en-US" altLang="zh-CN" sz="1400">
                          <a:solidFill>
                            <a:srgbClr val="000000"/>
                          </a:solidFill>
                          <a:latin typeface="+mn-ea"/>
                          <a:cs typeface="+mn-ea"/>
                          <a:sym typeface="+mn-ea"/>
                        </a:rPr>
                        <a:t>2.</a:t>
                      </a:r>
                      <a:r>
                        <a:rPr lang="zh-CN" sz="1400">
                          <a:solidFill>
                            <a:srgbClr val="000000"/>
                          </a:solidFill>
                          <a:latin typeface="+mn-ea"/>
                          <a:cs typeface="+mn-ea"/>
                          <a:sym typeface="+mn-ea"/>
                        </a:rPr>
                        <a:t>工厂加工发货</a:t>
                      </a:r>
                      <a:endParaRPr lang="zh-CN" altLang="en-US" sz="1400" b="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供应链</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marL="400050" indent="0">
                        <a:buNone/>
                      </a:pPr>
                      <a:r>
                        <a:rPr lang="en-US" altLang="zh-CN" sz="1400" b="0" dirty="0">
                          <a:solidFill>
                            <a:srgbClr val="000000"/>
                          </a:solidFill>
                          <a:latin typeface="+mn-ea"/>
                          <a:cs typeface="+mn-ea"/>
                        </a:rPr>
                        <a:t>  </a:t>
                      </a:r>
                      <a:r>
                        <a:rPr lang="zh-CN" sz="1400" b="0" dirty="0">
                          <a:solidFill>
                            <a:srgbClr val="000000"/>
                          </a:solidFill>
                          <a:latin typeface="+mn-ea"/>
                          <a:cs typeface="+mn-ea"/>
                        </a:rPr>
                        <a:t>合同 发货单</a:t>
                      </a:r>
                      <a:endParaRPr lang="zh-CN" altLang="en-US" sz="1400" b="0" dirty="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cs typeface="+mn-ea"/>
                        </a:rPr>
                        <a:t>2023年1月20日---2023年4月30日</a:t>
                      </a:r>
                      <a:endParaRPr lang="zh-CN" altLang="en-US" sz="1400" b="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70302">
                <a:tc>
                  <a:txBody>
                    <a:bodyPr/>
                    <a:lstStyle/>
                    <a:p>
                      <a:pPr indent="0" algn="ctr">
                        <a:buNone/>
                      </a:pPr>
                      <a:r>
                        <a:rPr lang="en-US" sz="1400" b="0">
                          <a:solidFill>
                            <a:srgbClr val="000000"/>
                          </a:solidFill>
                          <a:latin typeface="+mn-ea"/>
                        </a:rPr>
                        <a:t>6</a:t>
                      </a:r>
                      <a:endParaRPr lang="en-US"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环控箱委托加工、发货</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mn-ea"/>
                          <a:cs typeface="+mn-ea"/>
                        </a:rPr>
                        <a:t>1</a:t>
                      </a:r>
                      <a:r>
                        <a:rPr lang="en-US" altLang="zh-CN" sz="1400" b="0">
                          <a:solidFill>
                            <a:srgbClr val="000000"/>
                          </a:solidFill>
                          <a:latin typeface="+mn-ea"/>
                          <a:cs typeface="+mn-ea"/>
                        </a:rPr>
                        <a:t>.</a:t>
                      </a:r>
                      <a:r>
                        <a:rPr lang="zh-CN" sz="1400" b="0">
                          <a:solidFill>
                            <a:srgbClr val="000000"/>
                          </a:solidFill>
                          <a:latin typeface="+mn-ea"/>
                          <a:cs typeface="+mn-ea"/>
                        </a:rPr>
                        <a:t>供应链招标</a:t>
                      </a:r>
                      <a:endParaRPr lang="zh-CN" sz="1400" b="0">
                        <a:solidFill>
                          <a:srgbClr val="000000"/>
                        </a:solidFill>
                        <a:latin typeface="+mn-ea"/>
                        <a:cs typeface="+mn-ea"/>
                      </a:endParaRPr>
                    </a:p>
                    <a:p>
                      <a:pPr indent="0" algn="l">
                        <a:buNone/>
                      </a:pPr>
                      <a:r>
                        <a:rPr lang="en-US" altLang="zh-CN" sz="1400" b="0">
                          <a:solidFill>
                            <a:srgbClr val="000000"/>
                          </a:solidFill>
                          <a:latin typeface="+mn-ea"/>
                          <a:cs typeface="+mn-ea"/>
                        </a:rPr>
                        <a:t>2.</a:t>
                      </a:r>
                      <a:r>
                        <a:rPr lang="zh-CN" sz="1400" b="0">
                          <a:solidFill>
                            <a:srgbClr val="000000"/>
                          </a:solidFill>
                          <a:latin typeface="+mn-ea"/>
                          <a:cs typeface="+mn-ea"/>
                        </a:rPr>
                        <a:t>工厂加工发货</a:t>
                      </a:r>
                      <a:endParaRPr lang="zh-CN" altLang="en-US" sz="1400" b="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供应链</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dirty="0">
                          <a:solidFill>
                            <a:srgbClr val="000000"/>
                          </a:solidFill>
                          <a:latin typeface="+mn-ea"/>
                          <a:cs typeface="+mn-ea"/>
                        </a:rPr>
                        <a:t>合同 发货单</a:t>
                      </a:r>
                      <a:endParaRPr lang="zh-CN" altLang="en-US" sz="1400" b="0" dirty="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cs typeface="+mn-ea"/>
                        </a:rPr>
                        <a:t>2023年1月20日---2023年4月30日</a:t>
                      </a:r>
                      <a:endParaRPr lang="zh-CN" altLang="en-US" sz="1400" b="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70302">
                <a:tc>
                  <a:txBody>
                    <a:bodyPr/>
                    <a:lstStyle/>
                    <a:p>
                      <a:pPr indent="0" algn="ctr">
                        <a:buNone/>
                      </a:pPr>
                      <a:r>
                        <a:rPr lang="en-US" sz="1400" b="0">
                          <a:solidFill>
                            <a:srgbClr val="000000"/>
                          </a:solidFill>
                          <a:latin typeface="+mn-ea"/>
                        </a:rPr>
                        <a:t>7</a:t>
                      </a:r>
                      <a:endParaRPr lang="en-US"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a:solidFill>
                            <a:srgbClr val="000000"/>
                          </a:solidFill>
                          <a:latin typeface="+mn-ea"/>
                        </a:rPr>
                        <a:t>现场安装与整改</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1400" b="0">
                          <a:solidFill>
                            <a:srgbClr val="000000"/>
                          </a:solidFill>
                          <a:latin typeface="+mn-ea"/>
                        </a:rPr>
                        <a:t>现场安装与调试、</a:t>
                      </a:r>
                      <a:endParaRPr lang="zh-CN" sz="1400" b="0">
                        <a:solidFill>
                          <a:srgbClr val="000000"/>
                        </a:solidFill>
                        <a:latin typeface="+mn-ea"/>
                      </a:endParaRPr>
                    </a:p>
                    <a:p>
                      <a:pPr indent="0" algn="l">
                        <a:buNone/>
                      </a:pPr>
                      <a:r>
                        <a:rPr lang="zh-CN" sz="1400" b="0">
                          <a:solidFill>
                            <a:srgbClr val="000000"/>
                          </a:solidFill>
                          <a:latin typeface="+mn-ea"/>
                        </a:rPr>
                        <a:t>设备数据上线</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dirty="0">
                          <a:solidFill>
                            <a:srgbClr val="000000"/>
                          </a:solidFill>
                          <a:latin typeface="+mn-ea"/>
                          <a:sym typeface="+mn-ea"/>
                        </a:rPr>
                        <a:t>设备服务中心</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altLang="en-US" sz="1400" b="0">
                          <a:solidFill>
                            <a:srgbClr val="000000"/>
                          </a:solidFill>
                          <a:latin typeface="+mn-ea"/>
                        </a:rPr>
                        <a:t>安装验收单</a:t>
                      </a:r>
                      <a:endParaRPr lang="zh-CN" altLang="en-US" sz="1400" b="0">
                        <a:solidFill>
                          <a:srgbClr val="000000"/>
                        </a:solidFill>
                        <a:latin typeface="+mn-ea"/>
                      </a:endParaRPr>
                    </a:p>
                    <a:p>
                      <a:pPr indent="0" algn="ctr">
                        <a:buNone/>
                      </a:pPr>
                      <a:r>
                        <a:rPr lang="zh-CN" altLang="en-US" sz="1400" b="0">
                          <a:solidFill>
                            <a:srgbClr val="000000"/>
                          </a:solidFill>
                          <a:latin typeface="+mn-ea"/>
                        </a:rPr>
                        <a:t>异常整改方案</a:t>
                      </a:r>
                      <a:endParaRPr lang="zh-CN" altLang="en-US" sz="1400" b="0">
                        <a:solidFill>
                          <a:srgbClr val="000000"/>
                        </a:solidFill>
                        <a:latin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0" dirty="0">
                          <a:solidFill>
                            <a:srgbClr val="000000"/>
                          </a:solidFill>
                          <a:latin typeface="+mn-ea"/>
                          <a:cs typeface="+mn-ea"/>
                        </a:rPr>
                        <a:t>2023年</a:t>
                      </a:r>
                      <a:r>
                        <a:rPr lang="en-US" sz="1400" b="0" dirty="0">
                          <a:solidFill>
                            <a:srgbClr val="000000"/>
                          </a:solidFill>
                          <a:latin typeface="+mn-ea"/>
                          <a:cs typeface="+mn-ea"/>
                        </a:rPr>
                        <a:t>2</a:t>
                      </a:r>
                      <a:r>
                        <a:rPr lang="zh-CN" sz="1400" b="0" dirty="0">
                          <a:solidFill>
                            <a:srgbClr val="000000"/>
                          </a:solidFill>
                          <a:latin typeface="+mn-ea"/>
                          <a:cs typeface="+mn-ea"/>
                        </a:rPr>
                        <a:t>月</a:t>
                      </a:r>
                      <a:r>
                        <a:rPr lang="en-US" altLang="zh-CN" sz="1400" b="0" dirty="0">
                          <a:solidFill>
                            <a:srgbClr val="000000"/>
                          </a:solidFill>
                          <a:latin typeface="+mn-ea"/>
                          <a:cs typeface="+mn-ea"/>
                        </a:rPr>
                        <a:t>1</a:t>
                      </a:r>
                      <a:r>
                        <a:rPr lang="zh-CN" altLang="en-US" sz="1400" b="0" dirty="0">
                          <a:solidFill>
                            <a:srgbClr val="000000"/>
                          </a:solidFill>
                          <a:latin typeface="+mn-ea"/>
                          <a:cs typeface="+mn-ea"/>
                        </a:rPr>
                        <a:t>日</a:t>
                      </a:r>
                      <a:r>
                        <a:rPr lang="zh-CN" sz="1400" b="0" dirty="0">
                          <a:solidFill>
                            <a:srgbClr val="000000"/>
                          </a:solidFill>
                          <a:latin typeface="+mn-ea"/>
                          <a:cs typeface="+mn-ea"/>
                        </a:rPr>
                        <a:t>---</a:t>
                      </a:r>
                      <a:r>
                        <a:rPr lang="en-US" altLang="zh-CN" sz="1400" b="0" dirty="0">
                          <a:solidFill>
                            <a:srgbClr val="000000"/>
                          </a:solidFill>
                          <a:latin typeface="+mn-ea"/>
                          <a:cs typeface="+mn-ea"/>
                        </a:rPr>
                        <a:t>12</a:t>
                      </a:r>
                      <a:r>
                        <a:rPr lang="zh-CN" sz="1400" b="0" dirty="0">
                          <a:solidFill>
                            <a:srgbClr val="000000"/>
                          </a:solidFill>
                          <a:latin typeface="+mn-ea"/>
                          <a:cs typeface="+mn-ea"/>
                        </a:rPr>
                        <a:t>月20日</a:t>
                      </a:r>
                      <a:endParaRPr lang="zh-CN" altLang="en-US" sz="1400" b="0" dirty="0">
                        <a:solidFill>
                          <a:srgbClr val="000000"/>
                        </a:solidFill>
                        <a:latin typeface="+mn-ea"/>
                        <a:cs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82894" y="400029"/>
            <a:ext cx="3418840" cy="423545"/>
          </a:xfrm>
          <a:prstGeom prst="rect">
            <a:avLst/>
          </a:prstGeom>
        </p:spPr>
        <p:txBody>
          <a:bodyPr wrap="none">
            <a:spAutoFit/>
          </a:bodyPr>
          <a:lstStyle/>
          <a:p>
            <a:pPr marL="0" lvl="1" algn="l" defTabSz="710565">
              <a:lnSpc>
                <a:spcPct val="90000"/>
              </a:lnSpc>
              <a:spcBef>
                <a:spcPct val="0"/>
              </a:spcBef>
              <a:spcAft>
                <a:spcPct val="15000"/>
              </a:spcAft>
              <a:defRPr/>
            </a:pPr>
            <a:r>
              <a:rPr lang="en-US" altLang="zh-CN" sz="2400" b="1" noProof="1">
                <a:solidFill>
                  <a:srgbClr val="0069DD"/>
                </a:solidFill>
                <a:latin typeface="微软雅黑" panose="020B0503020204020204" pitchFamily="34" charset="-122"/>
                <a:ea typeface="微软雅黑" panose="020B0503020204020204" pitchFamily="34" charset="-122"/>
              </a:rPr>
              <a:t>2</a:t>
            </a:r>
            <a:r>
              <a:rPr lang="zh-CN" altLang="en-US" sz="2400" b="1" noProof="1">
                <a:solidFill>
                  <a:srgbClr val="0069DD"/>
                </a:solidFill>
                <a:latin typeface="微软雅黑" panose="020B0503020204020204" pitchFamily="34" charset="-122"/>
                <a:ea typeface="微软雅黑" panose="020B0503020204020204" pitchFamily="34" charset="-122"/>
              </a:rPr>
              <a:t>、饲喂器产品研发进度</a:t>
            </a:r>
            <a:endParaRPr lang="zh-CN" altLang="en-US" sz="1600" b="1" noProof="1">
              <a:solidFill>
                <a:srgbClr val="0069D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1"/>
            </p:custDataLst>
          </p:nvPr>
        </p:nvPicPr>
        <p:blipFill>
          <a:blip r:embed="rId2"/>
          <a:stretch>
            <a:fillRect/>
          </a:stretch>
        </p:blipFill>
        <p:spPr>
          <a:xfrm>
            <a:off x="556895" y="3154680"/>
            <a:ext cx="3988435" cy="2540000"/>
          </a:xfrm>
          <a:prstGeom prst="roundRect">
            <a:avLst/>
          </a:prstGeom>
        </p:spPr>
      </p:pic>
      <p:pic>
        <p:nvPicPr>
          <p:cNvPr id="5" name="图片 4"/>
          <p:cNvPicPr>
            <a:picLocks noChangeAspect="1"/>
          </p:cNvPicPr>
          <p:nvPr/>
        </p:nvPicPr>
        <p:blipFill>
          <a:blip r:embed="rId3"/>
          <a:stretch>
            <a:fillRect/>
          </a:stretch>
        </p:blipFill>
        <p:spPr>
          <a:xfrm>
            <a:off x="9340215" y="3037205"/>
            <a:ext cx="1765935" cy="3257550"/>
          </a:xfrm>
          <a:prstGeom prst="roundRect">
            <a:avLst/>
          </a:prstGeom>
        </p:spPr>
      </p:pic>
      <p:pic>
        <p:nvPicPr>
          <p:cNvPr id="6" name="图片 5"/>
          <p:cNvPicPr>
            <a:picLocks noChangeAspect="1"/>
          </p:cNvPicPr>
          <p:nvPr/>
        </p:nvPicPr>
        <p:blipFill>
          <a:blip r:embed="rId4"/>
          <a:stretch>
            <a:fillRect/>
          </a:stretch>
        </p:blipFill>
        <p:spPr>
          <a:xfrm>
            <a:off x="4772660" y="3154680"/>
            <a:ext cx="3893820" cy="2440940"/>
          </a:xfrm>
          <a:prstGeom prst="roundRect">
            <a:avLst/>
          </a:prstGeom>
        </p:spPr>
      </p:pic>
      <p:sp>
        <p:nvSpPr>
          <p:cNvPr id="57" name="圆角矩形 56"/>
          <p:cNvSpPr/>
          <p:nvPr/>
        </p:nvSpPr>
        <p:spPr>
          <a:xfrm>
            <a:off x="1103630" y="1074420"/>
            <a:ext cx="2894965" cy="182943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l"/>
            <a:r>
              <a:rPr lang="zh-CN" altLang="en-US" sz="1600" b="1"/>
              <a:t>饲喂器主机</a:t>
            </a:r>
            <a:r>
              <a:rPr lang="zh-CN" altLang="en-US" sz="1600"/>
              <a:t>：</a:t>
            </a:r>
            <a:endParaRPr lang="zh-CN" altLang="en-US" sz="1600"/>
          </a:p>
          <a:p>
            <a:pPr algn="l"/>
            <a:r>
              <a:rPr lang="en-US" altLang="zh-CN" sz="1600"/>
              <a:t>1</a:t>
            </a:r>
            <a:r>
              <a:rPr lang="zh-CN" altLang="en-US" sz="1600"/>
              <a:t>、饲喂器主机主要实现精准饲喂器精准下料功能、猪只信息展示功能、人工操作功能。</a:t>
            </a:r>
            <a:endParaRPr lang="zh-CN" altLang="en-US" sz="1600"/>
          </a:p>
        </p:txBody>
      </p:sp>
      <p:sp>
        <p:nvSpPr>
          <p:cNvPr id="61" name="圆角矩形 60"/>
          <p:cNvSpPr/>
          <p:nvPr/>
        </p:nvSpPr>
        <p:spPr>
          <a:xfrm>
            <a:off x="5200650" y="1074420"/>
            <a:ext cx="2894330" cy="182943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l"/>
            <a:r>
              <a:rPr lang="zh-CN" altLang="en-US" sz="1600" b="1"/>
              <a:t>前置过滤器</a:t>
            </a:r>
            <a:r>
              <a:rPr lang="en-US" altLang="zh-CN" sz="1600" b="1"/>
              <a:t>+</a:t>
            </a:r>
            <a:r>
              <a:rPr lang="zh-CN" altLang="en-US" sz="1600" b="1"/>
              <a:t>一体式流量计：</a:t>
            </a:r>
            <a:endParaRPr lang="zh-CN" altLang="en-US" sz="1600" b="1"/>
          </a:p>
          <a:p>
            <a:pPr algn="l"/>
            <a:r>
              <a:rPr lang="en-US" altLang="zh-CN" sz="1600"/>
              <a:t>1</a:t>
            </a:r>
            <a:r>
              <a:rPr lang="zh-CN" altLang="en-US" sz="1600"/>
              <a:t>、前置过滤器主要解决水路饮水加药或水质差堵塞一体式流量计的问题。</a:t>
            </a:r>
            <a:endParaRPr lang="zh-CN" altLang="en-US" sz="1600"/>
          </a:p>
          <a:p>
            <a:pPr algn="l"/>
            <a:r>
              <a:rPr lang="en-US" altLang="zh-CN" sz="1600"/>
              <a:t>2</a:t>
            </a:r>
            <a:r>
              <a:rPr lang="zh-CN" altLang="en-US" sz="1600"/>
              <a:t>、一体式流量计可精准控制饲喂器下水剂量。</a:t>
            </a:r>
            <a:endParaRPr lang="zh-CN" altLang="en-US" sz="1600"/>
          </a:p>
        </p:txBody>
      </p:sp>
      <p:sp>
        <p:nvSpPr>
          <p:cNvPr id="64" name="圆角矩形 63"/>
          <p:cNvSpPr/>
          <p:nvPr/>
        </p:nvSpPr>
        <p:spPr>
          <a:xfrm>
            <a:off x="8776335" y="1074420"/>
            <a:ext cx="2670810" cy="17214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l"/>
            <a:r>
              <a:rPr lang="zh-CN" altLang="en-US" sz="1600" b="1"/>
              <a:t>四合一下料管：</a:t>
            </a:r>
            <a:endParaRPr lang="zh-CN" altLang="en-US" sz="1600" b="1"/>
          </a:p>
          <a:p>
            <a:pPr algn="l"/>
            <a:r>
              <a:rPr lang="en-US" altLang="zh-CN" sz="1600"/>
              <a:t>1</a:t>
            </a:r>
            <a:r>
              <a:rPr lang="zh-CN" altLang="en-US" sz="1600"/>
              <a:t>、四合一下料将下料管、下水管、触碰杆、液位探针功能进行了一体式设计。</a:t>
            </a:r>
            <a:endParaRPr lang="zh-CN" alt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82894" y="400029"/>
            <a:ext cx="10850880" cy="423545"/>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精准饲喂器同时具备</a:t>
            </a:r>
            <a:r>
              <a:rPr lang="zh-CN" altLang="en-US" sz="2400" b="1" noProof="1">
                <a:solidFill>
                  <a:srgbClr val="CD0FB0"/>
                </a:solidFill>
                <a:latin typeface="微软雅黑" panose="020B0503020204020204" pitchFamily="34" charset="-122"/>
                <a:ea typeface="微软雅黑" panose="020B0503020204020204" pitchFamily="34" charset="-122"/>
              </a:rPr>
              <a:t>关键数据</a:t>
            </a:r>
            <a:r>
              <a:rPr lang="zh-CN" altLang="en-US" sz="2400" b="1" noProof="1">
                <a:solidFill>
                  <a:srgbClr val="0069DD"/>
                </a:solidFill>
                <a:latin typeface="微软雅黑" panose="020B0503020204020204" pitchFamily="34" charset="-122"/>
                <a:ea typeface="微软雅黑" panose="020B0503020204020204" pitchFamily="34" charset="-122"/>
              </a:rPr>
              <a:t>属性、</a:t>
            </a:r>
            <a:r>
              <a:rPr lang="zh-CN" altLang="en-US" sz="2400" b="1" noProof="1">
                <a:solidFill>
                  <a:srgbClr val="CD0FB0"/>
                </a:solidFill>
                <a:latin typeface="微软雅黑" panose="020B0503020204020204" pitchFamily="34" charset="-122"/>
                <a:ea typeface="微软雅黑" panose="020B0503020204020204" pitchFamily="34" charset="-122"/>
              </a:rPr>
              <a:t>关键技术</a:t>
            </a:r>
            <a:r>
              <a:rPr lang="zh-CN" altLang="en-US" sz="2400" b="1" noProof="1">
                <a:solidFill>
                  <a:srgbClr val="0069DD"/>
                </a:solidFill>
                <a:latin typeface="微软雅黑" panose="020B0503020204020204" pitchFamily="34" charset="-122"/>
                <a:ea typeface="微软雅黑" panose="020B0503020204020204" pitchFamily="34" charset="-122"/>
              </a:rPr>
              <a:t>属性和</a:t>
            </a:r>
            <a:r>
              <a:rPr lang="zh-CN" altLang="en-US" sz="2400" b="1" noProof="1">
                <a:solidFill>
                  <a:srgbClr val="CD0FB0"/>
                </a:solidFill>
                <a:latin typeface="微软雅黑" panose="020B0503020204020204" pitchFamily="34" charset="-122"/>
                <a:ea typeface="微软雅黑" panose="020B0503020204020204" pitchFamily="34" charset="-122"/>
              </a:rPr>
              <a:t>金融</a:t>
            </a:r>
            <a:r>
              <a:rPr lang="zh-CN" altLang="en-US" sz="2400" b="1" noProof="1">
                <a:solidFill>
                  <a:srgbClr val="0069DD"/>
                </a:solidFill>
                <a:latin typeface="微软雅黑" panose="020B0503020204020204" pitchFamily="34" charset="-122"/>
                <a:ea typeface="微软雅黑" panose="020B0503020204020204" pitchFamily="34" charset="-122"/>
              </a:rPr>
              <a:t>属性，为商家必争之地</a:t>
            </a:r>
            <a:endParaRPr lang="zh-CN" altLang="en-US" sz="1600" b="1" noProof="1">
              <a:solidFill>
                <a:srgbClr val="0069D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063625" y="1873250"/>
            <a:ext cx="10340975" cy="1753235"/>
          </a:xfrm>
          <a:prstGeom prst="rect">
            <a:avLst/>
          </a:prstGeom>
          <a:noFill/>
        </p:spPr>
        <p:txBody>
          <a:bodyPr wrap="square" rtlCol="0">
            <a:spAutoFit/>
          </a:bodyPr>
          <a:p>
            <a:r>
              <a:rPr lang="zh-CN" altLang="en-US" b="1">
                <a:solidFill>
                  <a:srgbClr val="CD0FB0"/>
                </a:solidFill>
                <a:latin typeface="微软雅黑" panose="020B0503020204020204" pitchFamily="34" charset="-122"/>
                <a:ea typeface="微软雅黑" panose="020B0503020204020204" pitchFamily="34" charset="-122"/>
                <a:sym typeface="+mn-ea"/>
              </a:rPr>
              <a:t>关键数据：</a:t>
            </a:r>
            <a:r>
              <a:rPr lang="zh-CN" altLang="en-US" b="1">
                <a:solidFill>
                  <a:srgbClr val="0070C0"/>
                </a:solidFill>
                <a:latin typeface="微软雅黑" panose="020B0503020204020204" pitchFamily="34" charset="-122"/>
                <a:ea typeface="微软雅黑" panose="020B0503020204020204" pitchFamily="34" charset="-122"/>
                <a:sym typeface="+mn-ea"/>
              </a:rPr>
              <a:t>猪只数量、重量、背膘、耳标号、日龄、每天采食量、饮水量、成活率</a:t>
            </a:r>
            <a:endParaRPr lang="zh-CN" altLang="en-US" b="1">
              <a:solidFill>
                <a:srgbClr val="0070C0"/>
              </a:solidFill>
              <a:latin typeface="微软雅黑" panose="020B0503020204020204" pitchFamily="34" charset="-122"/>
              <a:ea typeface="微软雅黑" panose="020B0503020204020204" pitchFamily="34" charset="-122"/>
              <a:sym typeface="+mn-ea"/>
            </a:endParaRPr>
          </a:p>
          <a:p>
            <a:endParaRPr lang="zh-CN" altLang="en-US" b="1">
              <a:solidFill>
                <a:srgbClr val="CD0FB0"/>
              </a:solidFill>
              <a:latin typeface="微软雅黑" panose="020B0503020204020204" pitchFamily="34" charset="-122"/>
              <a:ea typeface="微软雅黑" panose="020B0503020204020204" pitchFamily="34" charset="-122"/>
              <a:sym typeface="+mn-ea"/>
            </a:endParaRPr>
          </a:p>
          <a:p>
            <a:r>
              <a:rPr lang="zh-CN" altLang="en-US" b="1">
                <a:solidFill>
                  <a:srgbClr val="CD0FB0"/>
                </a:solidFill>
                <a:latin typeface="微软雅黑" panose="020B0503020204020204" pitchFamily="34" charset="-122"/>
                <a:ea typeface="微软雅黑" panose="020B0503020204020204" pitchFamily="34" charset="-122"/>
                <a:sym typeface="+mn-ea"/>
              </a:rPr>
              <a:t>关键技术：</a:t>
            </a:r>
            <a:r>
              <a:rPr lang="zh-CN" altLang="en-US" b="1">
                <a:solidFill>
                  <a:srgbClr val="0070C0"/>
                </a:solidFill>
                <a:latin typeface="微软雅黑" panose="020B0503020204020204" pitchFamily="34" charset="-122"/>
                <a:ea typeface="微软雅黑" panose="020B0503020204020204" pitchFamily="34" charset="-122"/>
                <a:sym typeface="+mn-ea"/>
              </a:rPr>
              <a:t>营养饲喂曲线</a:t>
            </a:r>
            <a:endParaRPr lang="zh-CN" altLang="en-US" b="1">
              <a:solidFill>
                <a:srgbClr val="0070C0"/>
              </a:solidFill>
              <a:latin typeface="微软雅黑" panose="020B0503020204020204" pitchFamily="34" charset="-122"/>
              <a:ea typeface="微软雅黑" panose="020B0503020204020204" pitchFamily="34" charset="-122"/>
              <a:sym typeface="+mn-ea"/>
            </a:endParaRPr>
          </a:p>
          <a:p>
            <a:endParaRPr lang="zh-CN" altLang="en-US"/>
          </a:p>
          <a:p>
            <a:r>
              <a:rPr lang="zh-CN" altLang="en-US" b="1">
                <a:solidFill>
                  <a:srgbClr val="CD0FB0"/>
                </a:solidFill>
                <a:latin typeface="微软雅黑" panose="020B0503020204020204" pitchFamily="34" charset="-122"/>
                <a:ea typeface="微软雅黑" panose="020B0503020204020204" pitchFamily="34" charset="-122"/>
              </a:rPr>
              <a:t>产业金融：</a:t>
            </a:r>
            <a:r>
              <a:rPr lang="en-US" altLang="zh-CN" b="1">
                <a:solidFill>
                  <a:srgbClr val="0070C0"/>
                </a:solidFill>
                <a:latin typeface="微软雅黑" panose="020B0503020204020204" pitchFamily="34" charset="-122"/>
                <a:ea typeface="微软雅黑" panose="020B0503020204020204" pitchFamily="34" charset="-122"/>
              </a:rPr>
              <a:t>1</a:t>
            </a:r>
            <a:r>
              <a:rPr lang="zh-CN" altLang="en-US" b="1">
                <a:solidFill>
                  <a:srgbClr val="0070C0"/>
                </a:solidFill>
                <a:latin typeface="微软雅黑" panose="020B0503020204020204" pitchFamily="34" charset="-122"/>
                <a:ea typeface="微软雅黑" panose="020B0503020204020204" pitchFamily="34" charset="-122"/>
              </a:rPr>
              <a:t>头怀孕母猪</a:t>
            </a:r>
            <a:r>
              <a:rPr lang="en-US" altLang="zh-CN" b="1">
                <a:solidFill>
                  <a:srgbClr val="0070C0"/>
                </a:solidFill>
                <a:latin typeface="微软雅黑" panose="020B0503020204020204" pitchFamily="34" charset="-122"/>
                <a:ea typeface="微软雅黑" panose="020B0503020204020204" pitchFamily="34" charset="-122"/>
              </a:rPr>
              <a:t>1000</a:t>
            </a:r>
            <a:r>
              <a:rPr lang="zh-CN" altLang="en-US" b="1">
                <a:solidFill>
                  <a:srgbClr val="0070C0"/>
                </a:solidFill>
                <a:latin typeface="微软雅黑" panose="020B0503020204020204" pitchFamily="34" charset="-122"/>
                <a:ea typeface="微软雅黑" panose="020B0503020204020204" pitchFamily="34" charset="-122"/>
              </a:rPr>
              <a:t>元投资，</a:t>
            </a:r>
            <a:r>
              <a:rPr lang="en-US" altLang="zh-CN" b="1">
                <a:solidFill>
                  <a:srgbClr val="0070C0"/>
                </a:solidFill>
                <a:latin typeface="微软雅黑" panose="020B0503020204020204" pitchFamily="34" charset="-122"/>
                <a:ea typeface="微软雅黑" panose="020B0503020204020204" pitchFamily="34" charset="-122"/>
              </a:rPr>
              <a:t>1</a:t>
            </a:r>
            <a:r>
              <a:rPr lang="zh-CN" altLang="en-US" b="1">
                <a:solidFill>
                  <a:srgbClr val="0070C0"/>
                </a:solidFill>
                <a:latin typeface="微软雅黑" panose="020B0503020204020204" pitchFamily="34" charset="-122"/>
                <a:ea typeface="微软雅黑" panose="020B0503020204020204" pitchFamily="34" charset="-122"/>
              </a:rPr>
              <a:t>万头母猪总投入</a:t>
            </a:r>
            <a:r>
              <a:rPr lang="en-US" altLang="zh-CN" b="1">
                <a:solidFill>
                  <a:srgbClr val="0070C0"/>
                </a:solidFill>
                <a:latin typeface="微软雅黑" panose="020B0503020204020204" pitchFamily="34" charset="-122"/>
                <a:ea typeface="微软雅黑" panose="020B0503020204020204" pitchFamily="34" charset="-122"/>
              </a:rPr>
              <a:t>100</a:t>
            </a:r>
            <a:r>
              <a:rPr lang="zh-CN" altLang="en-US" b="1">
                <a:solidFill>
                  <a:srgbClr val="0070C0"/>
                </a:solidFill>
                <a:latin typeface="微软雅黑" panose="020B0503020204020204" pitchFamily="34" charset="-122"/>
                <a:ea typeface="微软雅黑" panose="020B0503020204020204" pitchFamily="34" charset="-122"/>
              </a:rPr>
              <a:t>万元，贷款额</a:t>
            </a:r>
            <a:r>
              <a:rPr lang="en-US" altLang="zh-CN" b="1">
                <a:solidFill>
                  <a:srgbClr val="0070C0"/>
                </a:solidFill>
                <a:latin typeface="微软雅黑" panose="020B0503020204020204" pitchFamily="34" charset="-122"/>
                <a:ea typeface="微软雅黑" panose="020B0503020204020204" pitchFamily="34" charset="-122"/>
              </a:rPr>
              <a:t>70</a:t>
            </a:r>
            <a:r>
              <a:rPr lang="zh-CN" altLang="en-US" b="1">
                <a:solidFill>
                  <a:srgbClr val="0070C0"/>
                </a:solidFill>
                <a:latin typeface="微软雅黑" panose="020B0503020204020204" pitchFamily="34" charset="-122"/>
                <a:ea typeface="微软雅黑" panose="020B0503020204020204" pitchFamily="34" charset="-122"/>
              </a:rPr>
              <a:t>万元，一般可做</a:t>
            </a:r>
            <a:r>
              <a:rPr lang="en-US" altLang="zh-CN" b="1">
                <a:solidFill>
                  <a:srgbClr val="0070C0"/>
                </a:solidFill>
                <a:latin typeface="微软雅黑" panose="020B0503020204020204" pitchFamily="34" charset="-122"/>
                <a:ea typeface="微软雅黑" panose="020B0503020204020204" pitchFamily="34" charset="-122"/>
              </a:rPr>
              <a:t>3~5</a:t>
            </a:r>
            <a:r>
              <a:rPr lang="zh-CN" altLang="en-US" b="1">
                <a:solidFill>
                  <a:srgbClr val="0070C0"/>
                </a:solidFill>
                <a:latin typeface="微软雅黑" panose="020B0503020204020204" pitchFamily="34" charset="-122"/>
                <a:ea typeface="微软雅黑" panose="020B0503020204020204" pitchFamily="34" charset="-122"/>
              </a:rPr>
              <a:t>年的贷款期</a:t>
            </a:r>
            <a:r>
              <a:rPr lang="en-US" altLang="zh-CN" b="1">
                <a:solidFill>
                  <a:srgbClr val="0070C0"/>
                </a:solidFill>
                <a:latin typeface="微软雅黑" panose="020B0503020204020204" pitchFamily="34" charset="-122"/>
                <a:ea typeface="微软雅黑" panose="020B0503020204020204" pitchFamily="34" charset="-122"/>
              </a:rPr>
              <a:t> —— </a:t>
            </a:r>
            <a:r>
              <a:rPr lang="zh-CN" altLang="en-US" b="1">
                <a:solidFill>
                  <a:srgbClr val="0070C0"/>
                </a:solidFill>
                <a:latin typeface="微软雅黑" panose="020B0503020204020204" pitchFamily="34" charset="-122"/>
                <a:ea typeface="微软雅黑" panose="020B0503020204020204" pitchFamily="34" charset="-122"/>
              </a:rPr>
              <a:t>成为抢夺养户的关键手段之一；一旦不与我们合作，就可以收软件费。</a:t>
            </a:r>
            <a:endParaRPr lang="zh-CN" altLang="en-US" b="1">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82894" y="400029"/>
            <a:ext cx="4145280" cy="423545"/>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哺乳母猪饲喂器采购降本分析</a:t>
            </a:r>
            <a:endParaRPr lang="zh-CN" altLang="en-US" sz="1600" b="1" noProof="1">
              <a:solidFill>
                <a:srgbClr val="0069DD"/>
              </a:solidFill>
              <a:latin typeface="微软雅黑" panose="020B0503020204020204" pitchFamily="34" charset="-122"/>
              <a:ea typeface="微软雅黑" panose="020B0503020204020204" pitchFamily="34" charset="-122"/>
            </a:endParaRPr>
          </a:p>
        </p:txBody>
      </p:sp>
      <p:graphicFrame>
        <p:nvGraphicFramePr>
          <p:cNvPr id="5" name="表格 4"/>
          <p:cNvGraphicFramePr/>
          <p:nvPr>
            <p:custDataLst>
              <p:tags r:id="rId1"/>
            </p:custDataLst>
          </p:nvPr>
        </p:nvGraphicFramePr>
        <p:xfrm>
          <a:off x="640080" y="1447165"/>
          <a:ext cx="5253355" cy="3649345"/>
        </p:xfrm>
        <a:graphic>
          <a:graphicData uri="http://schemas.openxmlformats.org/drawingml/2006/table">
            <a:tbl>
              <a:tblPr firstRow="1" bandRow="1">
                <a:tableStyleId>{5C22544A-7EE6-4342-B048-85BDC9FD1C3A}</a:tableStyleId>
              </a:tblPr>
              <a:tblGrid>
                <a:gridCol w="1025525"/>
                <a:gridCol w="2449830"/>
                <a:gridCol w="1778000"/>
              </a:tblGrid>
              <a:tr h="381000">
                <a:tc>
                  <a:txBody>
                    <a:bodyPr/>
                    <a:lstStyle/>
                    <a:p>
                      <a:pPr algn="ctr">
                        <a:buNone/>
                      </a:pPr>
                      <a:r>
                        <a:rPr lang="zh-CN" altLang="en-US" sz="1600"/>
                        <a:t>项目类型</a:t>
                      </a:r>
                      <a:endParaRPr lang="zh-CN" altLang="en-US" sz="1600"/>
                    </a:p>
                  </a:txBody>
                  <a:tcPr anchor="ctr"/>
                </a:tc>
                <a:tc>
                  <a:txBody>
                    <a:bodyPr/>
                    <a:lstStyle/>
                    <a:p>
                      <a:pPr algn="ctr">
                        <a:buNone/>
                      </a:pPr>
                      <a:r>
                        <a:rPr lang="zh-CN" altLang="en-US" sz="1600"/>
                        <a:t>产品名称</a:t>
                      </a:r>
                      <a:endParaRPr lang="zh-CN" altLang="en-US" sz="1600"/>
                    </a:p>
                  </a:txBody>
                  <a:tcPr anchor="ctr"/>
                </a:tc>
                <a:tc>
                  <a:txBody>
                    <a:bodyPr/>
                    <a:lstStyle/>
                    <a:p>
                      <a:pPr algn="ctr">
                        <a:buNone/>
                      </a:pPr>
                      <a:r>
                        <a:rPr lang="zh-CN" altLang="en-US" sz="1600">
                          <a:sym typeface="+mn-ea"/>
                        </a:rPr>
                        <a:t>预估价格</a:t>
                      </a:r>
                      <a:endParaRPr lang="zh-CN" altLang="en-US" sz="1600">
                        <a:sym typeface="+mn-ea"/>
                      </a:endParaRPr>
                    </a:p>
                  </a:txBody>
                  <a:tcPr anchor="ctr"/>
                </a:tc>
              </a:tr>
              <a:tr h="433705">
                <a:tc rowSpan="3">
                  <a:txBody>
                    <a:bodyPr/>
                    <a:lstStyle/>
                    <a:p>
                      <a:pPr algn="ctr">
                        <a:buNone/>
                      </a:pPr>
                      <a:r>
                        <a:rPr lang="zh-CN" altLang="en-US" sz="1600"/>
                        <a:t>结构类</a:t>
                      </a:r>
                      <a:endParaRPr lang="zh-CN" altLang="en-US" sz="1600"/>
                    </a:p>
                  </a:txBody>
                  <a:tcPr anchor="ctr"/>
                </a:tc>
                <a:tc>
                  <a:txBody>
                    <a:bodyPr/>
                    <a:lstStyle/>
                    <a:p>
                      <a:pPr algn="ctr">
                        <a:buNone/>
                      </a:pPr>
                      <a:r>
                        <a:rPr lang="zh-CN" altLang="en-US" sz="1600"/>
                        <a:t>饲喂器主机（不包含电控）</a:t>
                      </a:r>
                      <a:endParaRPr lang="zh-CN" altLang="en-US" sz="1600"/>
                    </a:p>
                  </a:txBody>
                  <a:tcPr anchor="ctr"/>
                </a:tc>
                <a:tc>
                  <a:txBody>
                    <a:bodyPr/>
                    <a:lstStyle/>
                    <a:p>
                      <a:pPr algn="ctr">
                        <a:buNone/>
                      </a:pPr>
                      <a:r>
                        <a:rPr lang="en-US" altLang="zh-CN" sz="1600"/>
                        <a:t>100</a:t>
                      </a:r>
                      <a:r>
                        <a:rPr lang="zh-CN" altLang="en-US" sz="1600"/>
                        <a:t>元</a:t>
                      </a:r>
                      <a:endParaRPr lang="zh-CN" altLang="en-US" sz="1600"/>
                    </a:p>
                  </a:txBody>
                  <a:tcPr anchor="ctr"/>
                </a:tc>
              </a:tr>
              <a:tr h="444500">
                <a:tc vMerge="1">
                  <a:tcPr/>
                </a:tc>
                <a:tc>
                  <a:txBody>
                    <a:bodyPr/>
                    <a:lstStyle/>
                    <a:p>
                      <a:pPr algn="ctr">
                        <a:buNone/>
                      </a:pPr>
                      <a:r>
                        <a:rPr lang="zh-CN" altLang="en-US" sz="1600"/>
                        <a:t>四合一下料管（下料管</a:t>
                      </a:r>
                      <a:r>
                        <a:rPr lang="en-US" altLang="zh-CN" sz="1600"/>
                        <a:t>+</a:t>
                      </a:r>
                      <a:r>
                        <a:rPr lang="zh-CN" altLang="en-US" sz="1600"/>
                        <a:t>下水管</a:t>
                      </a:r>
                      <a:r>
                        <a:rPr lang="en-US" altLang="zh-CN" sz="1600"/>
                        <a:t>+</a:t>
                      </a:r>
                      <a:r>
                        <a:rPr lang="zh-CN" altLang="en-US" sz="1600"/>
                        <a:t>液位探针</a:t>
                      </a:r>
                      <a:r>
                        <a:rPr lang="en-US" altLang="zh-CN" sz="1600"/>
                        <a:t>+</a:t>
                      </a:r>
                      <a:r>
                        <a:rPr lang="zh-CN" altLang="en-US" sz="1600"/>
                        <a:t>触碰块）</a:t>
                      </a:r>
                      <a:endParaRPr lang="zh-CN" altLang="en-US" sz="1600"/>
                    </a:p>
                  </a:txBody>
                  <a:tcPr anchor="ctr"/>
                </a:tc>
                <a:tc>
                  <a:txBody>
                    <a:bodyPr/>
                    <a:lstStyle/>
                    <a:p>
                      <a:pPr algn="ctr">
                        <a:buNone/>
                      </a:pPr>
                      <a:r>
                        <a:rPr lang="en-US" altLang="zh-CN" sz="1600"/>
                        <a:t>200</a:t>
                      </a:r>
                      <a:r>
                        <a:rPr lang="zh-CN" altLang="en-US" sz="1600">
                          <a:sym typeface="+mn-ea"/>
                        </a:rPr>
                        <a:t>元</a:t>
                      </a:r>
                      <a:endParaRPr lang="en-US" altLang="zh-CN" sz="1600"/>
                    </a:p>
                  </a:txBody>
                  <a:tcPr anchor="ctr"/>
                </a:tc>
              </a:tr>
              <a:tr h="309245">
                <a:tc vMerge="1">
                  <a:tcPr/>
                </a:tc>
                <a:tc>
                  <a:txBody>
                    <a:bodyPr/>
                    <a:lstStyle/>
                    <a:p>
                      <a:pPr algn="ctr">
                        <a:buNone/>
                      </a:pPr>
                      <a:r>
                        <a:rPr lang="zh-CN" altLang="en-US" sz="1600"/>
                        <a:t>过滤器</a:t>
                      </a:r>
                      <a:r>
                        <a:rPr lang="en-US" altLang="zh-CN" sz="1600"/>
                        <a:t>+</a:t>
                      </a:r>
                      <a:r>
                        <a:rPr lang="zh-CN" altLang="en-US" sz="1600"/>
                        <a:t>电磁流量计</a:t>
                      </a:r>
                      <a:endParaRPr lang="zh-CN" altLang="en-US" sz="1600"/>
                    </a:p>
                  </a:txBody>
                  <a:tcPr anchor="ctr"/>
                </a:tc>
                <a:tc>
                  <a:txBody>
                    <a:bodyPr/>
                    <a:lstStyle/>
                    <a:p>
                      <a:pPr algn="ctr">
                        <a:buNone/>
                      </a:pPr>
                      <a:r>
                        <a:rPr lang="en-US" altLang="zh-CN" sz="1600"/>
                        <a:t>70</a:t>
                      </a:r>
                      <a:r>
                        <a:rPr lang="zh-CN" altLang="en-US" sz="1600">
                          <a:sym typeface="+mn-ea"/>
                        </a:rPr>
                        <a:t>元</a:t>
                      </a:r>
                      <a:endParaRPr lang="en-US" altLang="zh-CN" sz="1600"/>
                    </a:p>
                  </a:txBody>
                  <a:tcPr anchor="ctr"/>
                </a:tc>
              </a:tr>
              <a:tr h="300355">
                <a:tc rowSpan="2">
                  <a:txBody>
                    <a:bodyPr/>
                    <a:lstStyle/>
                    <a:p>
                      <a:pPr algn="ctr">
                        <a:buNone/>
                      </a:pPr>
                      <a:r>
                        <a:rPr lang="zh-CN" altLang="en-US" sz="1600"/>
                        <a:t>电控类</a:t>
                      </a:r>
                      <a:endParaRPr lang="zh-CN" altLang="en-US" sz="1600"/>
                    </a:p>
                  </a:txBody>
                  <a:tcPr anchor="ctr"/>
                </a:tc>
                <a:tc>
                  <a:txBody>
                    <a:bodyPr/>
                    <a:lstStyle/>
                    <a:p>
                      <a:pPr algn="ctr">
                        <a:buNone/>
                      </a:pPr>
                      <a:r>
                        <a:rPr lang="en-US" altLang="zh-CN" sz="1600"/>
                        <a:t>PCB</a:t>
                      </a:r>
                      <a:r>
                        <a:rPr lang="zh-CN" altLang="en-US" sz="1600"/>
                        <a:t>主控板</a:t>
                      </a:r>
                      <a:endParaRPr lang="zh-CN" altLang="en-US" sz="1600"/>
                    </a:p>
                  </a:txBody>
                  <a:tcPr anchor="ctr"/>
                </a:tc>
                <a:tc>
                  <a:txBody>
                    <a:bodyPr/>
                    <a:lstStyle/>
                    <a:p>
                      <a:pPr algn="ctr">
                        <a:buNone/>
                      </a:pPr>
                      <a:r>
                        <a:rPr lang="en-US" altLang="zh-CN" sz="1600"/>
                        <a:t>100</a:t>
                      </a:r>
                      <a:r>
                        <a:rPr lang="zh-CN" altLang="en-US" sz="1600">
                          <a:sym typeface="+mn-ea"/>
                        </a:rPr>
                        <a:t>元</a:t>
                      </a:r>
                      <a:endParaRPr lang="en-US" altLang="zh-CN" sz="1600"/>
                    </a:p>
                  </a:txBody>
                  <a:tcPr anchor="ctr"/>
                </a:tc>
              </a:tr>
              <a:tr h="182880">
                <a:tc vMerge="1">
                  <a:tcPr anchor="ctr"/>
                </a:tc>
                <a:tc>
                  <a:txBody>
                    <a:bodyPr/>
                    <a:lstStyle/>
                    <a:p>
                      <a:pPr algn="ctr">
                        <a:buNone/>
                      </a:pPr>
                      <a:r>
                        <a:rPr lang="zh-CN" altLang="en-US" sz="1600"/>
                        <a:t>内部线、线缆接头</a:t>
                      </a:r>
                      <a:endParaRPr lang="zh-CN" altLang="en-US" sz="1600"/>
                    </a:p>
                  </a:txBody>
                  <a:tcPr anchor="ctr"/>
                </a:tc>
                <a:tc>
                  <a:txBody>
                    <a:bodyPr/>
                    <a:lstStyle/>
                    <a:p>
                      <a:pPr algn="ctr">
                        <a:buNone/>
                      </a:pPr>
                      <a:r>
                        <a:rPr lang="en-US" altLang="zh-CN" sz="1600"/>
                        <a:t>20</a:t>
                      </a:r>
                      <a:r>
                        <a:rPr lang="zh-CN" altLang="en-US" sz="1600">
                          <a:sym typeface="+mn-ea"/>
                        </a:rPr>
                        <a:t>元</a:t>
                      </a:r>
                      <a:endParaRPr lang="en-US" altLang="zh-CN" sz="1600"/>
                    </a:p>
                  </a:txBody>
                  <a:tcPr anchor="ctr"/>
                </a:tc>
              </a:tr>
              <a:tr h="363855">
                <a:tc>
                  <a:txBody>
                    <a:bodyPr/>
                    <a:lstStyle/>
                    <a:p>
                      <a:pPr algn="ctr">
                        <a:buNone/>
                      </a:pPr>
                      <a:r>
                        <a:rPr lang="zh-CN" altLang="en-US" sz="1600"/>
                        <a:t>通讯类</a:t>
                      </a:r>
                      <a:endParaRPr lang="zh-CN" altLang="en-US" sz="1600"/>
                    </a:p>
                  </a:txBody>
                  <a:tcPr anchor="ctr"/>
                </a:tc>
                <a:tc>
                  <a:txBody>
                    <a:bodyPr/>
                    <a:lstStyle/>
                    <a:p>
                      <a:pPr algn="ctr">
                        <a:buNone/>
                      </a:pPr>
                      <a:r>
                        <a:rPr lang="zh-CN" altLang="en-US" sz="1600"/>
                        <a:t>网关</a:t>
                      </a:r>
                      <a:endParaRPr lang="zh-CN" altLang="en-US" sz="1600"/>
                    </a:p>
                  </a:txBody>
                  <a:tcPr anchor="ctr"/>
                </a:tc>
                <a:tc>
                  <a:txBody>
                    <a:bodyPr/>
                    <a:lstStyle/>
                    <a:p>
                      <a:pPr algn="ctr">
                        <a:buNone/>
                      </a:pPr>
                      <a:r>
                        <a:rPr lang="zh-CN" altLang="en-US" sz="1600"/>
                        <a:t>单价</a:t>
                      </a:r>
                      <a:r>
                        <a:rPr lang="en-US" altLang="zh-CN" sz="1600"/>
                        <a:t>600</a:t>
                      </a:r>
                      <a:r>
                        <a:rPr lang="zh-CN" altLang="en-US" sz="1600"/>
                        <a:t>元（每台饲喂器平均</a:t>
                      </a:r>
                      <a:r>
                        <a:rPr lang="en-US" altLang="zh-CN" sz="1600"/>
                        <a:t>20</a:t>
                      </a:r>
                      <a:r>
                        <a:rPr lang="zh-CN" altLang="en-US" sz="1600"/>
                        <a:t>元）</a:t>
                      </a:r>
                      <a:endParaRPr lang="zh-CN" altLang="en-US" sz="1600"/>
                    </a:p>
                  </a:txBody>
                  <a:tcPr anchor="ctr"/>
                </a:tc>
              </a:tr>
              <a:tr h="0">
                <a:tc>
                  <a:txBody>
                    <a:bodyPr/>
                    <a:lstStyle/>
                    <a:p>
                      <a:pPr algn="ctr">
                        <a:buNone/>
                      </a:pPr>
                      <a:r>
                        <a:rPr lang="zh-CN" altLang="en-US" sz="1600"/>
                        <a:t>辅材</a:t>
                      </a:r>
                      <a:endParaRPr lang="zh-CN" altLang="en-US" sz="1600"/>
                    </a:p>
                  </a:txBody>
                  <a:tcPr anchor="ctr"/>
                </a:tc>
                <a:tc>
                  <a:txBody>
                    <a:bodyPr/>
                    <a:lstStyle/>
                    <a:p>
                      <a:pPr algn="ctr">
                        <a:buNone/>
                      </a:pPr>
                      <a:r>
                        <a:rPr lang="zh-CN" altLang="en-US" sz="1600"/>
                        <a:t>螺丝、螺母、其他辅材等</a:t>
                      </a:r>
                      <a:endParaRPr lang="zh-CN" altLang="en-US" sz="1600"/>
                    </a:p>
                  </a:txBody>
                  <a:tcPr anchor="ctr"/>
                </a:tc>
                <a:tc>
                  <a:txBody>
                    <a:bodyPr/>
                    <a:lstStyle/>
                    <a:p>
                      <a:pPr algn="ctr">
                        <a:buNone/>
                      </a:pPr>
                      <a:r>
                        <a:rPr lang="en-US" altLang="zh-CN" sz="1600">
                          <a:sym typeface="+mn-ea"/>
                        </a:rPr>
                        <a:t>10</a:t>
                      </a:r>
                      <a:r>
                        <a:rPr lang="zh-CN" altLang="en-US" sz="1600">
                          <a:sym typeface="+mn-ea"/>
                        </a:rPr>
                        <a:t>元</a:t>
                      </a:r>
                      <a:endParaRPr lang="en-US" altLang="zh-CN" sz="1600"/>
                    </a:p>
                  </a:txBody>
                  <a:tcPr anchor="ctr"/>
                </a:tc>
              </a:tr>
              <a:tr h="273685">
                <a:tc>
                  <a:txBody>
                    <a:bodyPr/>
                    <a:lstStyle/>
                    <a:p>
                      <a:pPr algn="ctr">
                        <a:buNone/>
                      </a:pPr>
                      <a:endParaRPr lang="zh-CN" altLang="en-US" sz="1600"/>
                    </a:p>
                  </a:txBody>
                  <a:tcPr anchor="ctr"/>
                </a:tc>
                <a:tc>
                  <a:txBody>
                    <a:bodyPr/>
                    <a:lstStyle/>
                    <a:p>
                      <a:pPr algn="ctr">
                        <a:buNone/>
                      </a:pPr>
                      <a:r>
                        <a:rPr lang="zh-CN" altLang="en-US" sz="1600"/>
                        <a:t>总计</a:t>
                      </a:r>
                      <a:endParaRPr lang="zh-CN" altLang="en-US" sz="1600"/>
                    </a:p>
                  </a:txBody>
                  <a:tcPr anchor="ctr"/>
                </a:tc>
                <a:tc>
                  <a:txBody>
                    <a:bodyPr/>
                    <a:lstStyle/>
                    <a:p>
                      <a:pPr algn="ctr">
                        <a:buNone/>
                      </a:pPr>
                      <a:r>
                        <a:rPr lang="en-US" altLang="zh-CN" sz="1600"/>
                        <a:t>520</a:t>
                      </a:r>
                      <a:r>
                        <a:rPr lang="zh-CN" altLang="en-US" sz="1600"/>
                        <a:t>元</a:t>
                      </a:r>
                      <a:endParaRPr lang="zh-CN" altLang="en-US" sz="1600"/>
                    </a:p>
                  </a:txBody>
                  <a:tcPr anchor="ctr"/>
                </a:tc>
              </a:tr>
            </a:tbl>
          </a:graphicData>
        </a:graphic>
      </p:graphicFrame>
      <p:sp>
        <p:nvSpPr>
          <p:cNvPr id="13" name="圆角矩形 12"/>
          <p:cNvSpPr/>
          <p:nvPr/>
        </p:nvSpPr>
        <p:spPr>
          <a:xfrm>
            <a:off x="1953260" y="942975"/>
            <a:ext cx="2626995" cy="38481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a:t>史记智能饲喂器成本预估</a:t>
            </a:r>
            <a:endParaRPr lang="zh-CN" altLang="en-US" sz="1600"/>
          </a:p>
        </p:txBody>
      </p:sp>
      <p:sp>
        <p:nvSpPr>
          <p:cNvPr id="14" name="圆角矩形 13"/>
          <p:cNvSpPr/>
          <p:nvPr/>
        </p:nvSpPr>
        <p:spPr>
          <a:xfrm>
            <a:off x="7565390" y="942975"/>
            <a:ext cx="2770505" cy="38481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a:t>各厂家精准饲喂器成本对比</a:t>
            </a:r>
            <a:endParaRPr lang="zh-CN" altLang="en-US" sz="1600"/>
          </a:p>
        </p:txBody>
      </p:sp>
      <p:graphicFrame>
        <p:nvGraphicFramePr>
          <p:cNvPr id="15" name="表格 14"/>
          <p:cNvGraphicFramePr/>
          <p:nvPr>
            <p:custDataLst>
              <p:tags r:id="rId2"/>
            </p:custDataLst>
          </p:nvPr>
        </p:nvGraphicFramePr>
        <p:xfrm>
          <a:off x="6249035" y="1447165"/>
          <a:ext cx="5403637" cy="3201035"/>
        </p:xfrm>
        <a:graphic>
          <a:graphicData uri="http://schemas.openxmlformats.org/drawingml/2006/table">
            <a:tbl>
              <a:tblPr firstRow="1" bandRow="1">
                <a:tableStyleId>{5C22544A-7EE6-4342-B048-85BDC9FD1C3A}</a:tableStyleId>
              </a:tblPr>
              <a:tblGrid>
                <a:gridCol w="1278255"/>
                <a:gridCol w="1800012"/>
                <a:gridCol w="1104265"/>
                <a:gridCol w="1221105"/>
              </a:tblGrid>
              <a:tr h="381000">
                <a:tc>
                  <a:txBody>
                    <a:bodyPr/>
                    <a:lstStyle/>
                    <a:p>
                      <a:pPr algn="ctr">
                        <a:buNone/>
                      </a:pPr>
                      <a:r>
                        <a:rPr lang="zh-CN" altLang="en-US" sz="1600"/>
                        <a:t>厂家名称</a:t>
                      </a:r>
                      <a:endParaRPr lang="zh-CN" altLang="en-US" sz="1600"/>
                    </a:p>
                  </a:txBody>
                  <a:tcPr anchor="ctr"/>
                </a:tc>
                <a:tc>
                  <a:txBody>
                    <a:bodyPr/>
                    <a:lstStyle/>
                    <a:p>
                      <a:pPr algn="ctr">
                        <a:buNone/>
                      </a:pPr>
                      <a:r>
                        <a:rPr lang="zh-CN" altLang="en-US" sz="1600"/>
                        <a:t>饲喂器单机价格</a:t>
                      </a:r>
                      <a:endParaRPr lang="zh-CN" altLang="en-US" sz="1600"/>
                    </a:p>
                  </a:txBody>
                  <a:tcPr anchor="ctr"/>
                </a:tc>
                <a:tc>
                  <a:txBody>
                    <a:bodyPr/>
                    <a:lstStyle/>
                    <a:p>
                      <a:pPr algn="ctr">
                        <a:buNone/>
                      </a:pPr>
                      <a:r>
                        <a:rPr lang="zh-CN" altLang="en-US" sz="1600"/>
                        <a:t>价格排序</a:t>
                      </a:r>
                      <a:endParaRPr lang="zh-CN" altLang="en-US" sz="1600"/>
                    </a:p>
                  </a:txBody>
                  <a:tcPr anchor="ctr"/>
                </a:tc>
                <a:tc>
                  <a:txBody>
                    <a:bodyPr/>
                    <a:lstStyle/>
                    <a:p>
                      <a:pPr algn="ctr">
                        <a:buNone/>
                      </a:pPr>
                      <a:r>
                        <a:rPr lang="zh-CN" altLang="en-US" sz="1600"/>
                        <a:t>说明</a:t>
                      </a:r>
                      <a:endParaRPr lang="zh-CN" altLang="en-US" sz="1600"/>
                    </a:p>
                  </a:txBody>
                  <a:tcPr anchor="ctr"/>
                </a:tc>
              </a:tr>
              <a:tr h="381000">
                <a:tc>
                  <a:txBody>
                    <a:bodyPr/>
                    <a:lstStyle/>
                    <a:p>
                      <a:pPr algn="ctr">
                        <a:buNone/>
                      </a:pPr>
                      <a:r>
                        <a:rPr lang="zh-CN" altLang="en-US" sz="1600"/>
                        <a:t>史记智能</a:t>
                      </a:r>
                      <a:endParaRPr lang="zh-CN" altLang="en-US" sz="1600"/>
                    </a:p>
                  </a:txBody>
                  <a:tcPr anchor="ctr"/>
                </a:tc>
                <a:tc>
                  <a:txBody>
                    <a:bodyPr/>
                    <a:lstStyle/>
                    <a:p>
                      <a:pPr algn="ctr">
                        <a:buNone/>
                      </a:pPr>
                      <a:r>
                        <a:rPr lang="en-US" altLang="zh-CN" sz="1600"/>
                        <a:t>520</a:t>
                      </a:r>
                      <a:r>
                        <a:rPr lang="zh-CN" altLang="en-US" sz="1600"/>
                        <a:t>元</a:t>
                      </a:r>
                      <a:endParaRPr lang="en-US" altLang="zh-CN" sz="1600"/>
                    </a:p>
                    <a:p>
                      <a:pPr algn="ctr">
                        <a:buNone/>
                      </a:pPr>
                      <a:r>
                        <a:rPr lang="zh-CN" altLang="en-US" sz="1600"/>
                        <a:t>（当前预估价）</a:t>
                      </a:r>
                      <a:endParaRPr lang="zh-CN" altLang="en-US" sz="1600"/>
                    </a:p>
                  </a:txBody>
                  <a:tcPr anchor="ctr"/>
                </a:tc>
                <a:tc>
                  <a:txBody>
                    <a:bodyPr/>
                    <a:lstStyle/>
                    <a:p>
                      <a:pPr algn="ctr">
                        <a:buNone/>
                      </a:pPr>
                      <a:r>
                        <a:rPr lang="en-US" altLang="zh-CN" sz="1600"/>
                        <a:t>1</a:t>
                      </a:r>
                      <a:endParaRPr lang="en-US" altLang="zh-CN" sz="1600"/>
                    </a:p>
                  </a:txBody>
                  <a:tcPr anchor="ctr"/>
                </a:tc>
                <a:tc>
                  <a:txBody>
                    <a:bodyPr/>
                    <a:lstStyle/>
                    <a:p>
                      <a:pPr algn="ctr">
                        <a:buNone/>
                      </a:pPr>
                      <a:r>
                        <a:rPr lang="en-US" altLang="zh-CN" sz="1600"/>
                        <a:t>/</a:t>
                      </a:r>
                      <a:endParaRPr lang="en-US" altLang="zh-CN" sz="1600"/>
                    </a:p>
                  </a:txBody>
                  <a:tcPr anchor="ctr"/>
                </a:tc>
              </a:tr>
              <a:tr h="381000">
                <a:tc>
                  <a:txBody>
                    <a:bodyPr/>
                    <a:lstStyle/>
                    <a:p>
                      <a:pPr algn="ctr">
                        <a:buNone/>
                      </a:pPr>
                      <a:r>
                        <a:rPr lang="zh-CN" altLang="en-US" sz="1600"/>
                        <a:t>合肥拉塞特</a:t>
                      </a:r>
                      <a:endParaRPr lang="zh-CN" altLang="en-US" sz="1600"/>
                    </a:p>
                  </a:txBody>
                  <a:tcPr anchor="ctr"/>
                </a:tc>
                <a:tc>
                  <a:txBody>
                    <a:bodyPr/>
                    <a:lstStyle/>
                    <a:p>
                      <a:pPr algn="ctr">
                        <a:buNone/>
                      </a:pPr>
                      <a:r>
                        <a:rPr lang="en-US" altLang="zh-CN" sz="1600"/>
                        <a:t>521</a:t>
                      </a:r>
                      <a:r>
                        <a:rPr lang="zh-CN" altLang="en-US" sz="1600"/>
                        <a:t>元</a:t>
                      </a:r>
                      <a:endParaRPr lang="zh-CN" altLang="en-US" sz="1600">
                        <a:highlight>
                          <a:srgbClr val="FFFF00"/>
                        </a:highlight>
                      </a:endParaRPr>
                    </a:p>
                  </a:txBody>
                  <a:tcPr anchor="ctr"/>
                </a:tc>
                <a:tc>
                  <a:txBody>
                    <a:bodyPr/>
                    <a:lstStyle/>
                    <a:p>
                      <a:pPr algn="ctr">
                        <a:buNone/>
                      </a:pPr>
                      <a:r>
                        <a:rPr lang="en-US" altLang="zh-CN" sz="1600"/>
                        <a:t>2</a:t>
                      </a:r>
                      <a:endParaRPr lang="en-US" altLang="zh-CN" sz="1600"/>
                    </a:p>
                  </a:txBody>
                  <a:tcPr anchor="ctr"/>
                </a:tc>
                <a:tc rowSpan="6">
                  <a:txBody>
                    <a:bodyPr/>
                    <a:lstStyle/>
                    <a:p>
                      <a:pPr algn="l">
                        <a:buNone/>
                      </a:pPr>
                      <a:r>
                        <a:rPr lang="en-US" altLang="zh-CN" sz="1600"/>
                        <a:t>1</a:t>
                      </a:r>
                      <a:r>
                        <a:rPr lang="zh-CN" altLang="en-US" sz="1600"/>
                        <a:t>、此价格为</a:t>
                      </a:r>
                      <a:r>
                        <a:rPr lang="en-US" altLang="zh-CN" sz="1600"/>
                        <a:t>7</a:t>
                      </a:r>
                      <a:r>
                        <a:rPr lang="zh-CN" altLang="en-US" sz="1600"/>
                        <a:t>月份各投标公司的投标报价。</a:t>
                      </a:r>
                      <a:endParaRPr lang="zh-CN" altLang="en-US" sz="1600"/>
                    </a:p>
                    <a:p>
                      <a:pPr algn="l">
                        <a:buNone/>
                      </a:pPr>
                      <a:r>
                        <a:rPr lang="en-US" altLang="zh-CN" sz="1600"/>
                        <a:t>2</a:t>
                      </a:r>
                      <a:r>
                        <a:rPr lang="zh-CN" altLang="en-US" sz="1600"/>
                        <a:t>、合肥拉塞特饲喂器非成熟产品。</a:t>
                      </a:r>
                      <a:endParaRPr lang="zh-CN" altLang="en-US" sz="1600"/>
                    </a:p>
                  </a:txBody>
                  <a:tcPr anchor="ctr"/>
                </a:tc>
              </a:tr>
              <a:tr h="381000">
                <a:tc>
                  <a:txBody>
                    <a:bodyPr/>
                    <a:lstStyle/>
                    <a:p>
                      <a:pPr algn="ctr">
                        <a:buNone/>
                      </a:pPr>
                      <a:r>
                        <a:rPr lang="zh-CN" altLang="en-US" sz="1600"/>
                        <a:t>深圳慧农</a:t>
                      </a:r>
                      <a:endParaRPr lang="zh-CN" altLang="en-US" sz="1600"/>
                    </a:p>
                  </a:txBody>
                  <a:tcPr anchor="ctr"/>
                </a:tc>
                <a:tc>
                  <a:txBody>
                    <a:bodyPr/>
                    <a:lstStyle/>
                    <a:p>
                      <a:pPr algn="ctr">
                        <a:buNone/>
                      </a:pPr>
                      <a:r>
                        <a:rPr lang="en-US" altLang="zh-CN" sz="1600"/>
                        <a:t>1000</a:t>
                      </a:r>
                      <a:r>
                        <a:rPr lang="zh-CN" altLang="en-US" sz="1600"/>
                        <a:t>元</a:t>
                      </a:r>
                      <a:endParaRPr lang="zh-CN" altLang="en-US" sz="1600"/>
                    </a:p>
                  </a:txBody>
                  <a:tcPr anchor="ctr"/>
                </a:tc>
                <a:tc>
                  <a:txBody>
                    <a:bodyPr/>
                    <a:lstStyle/>
                    <a:p>
                      <a:pPr algn="ctr">
                        <a:buNone/>
                      </a:pPr>
                      <a:r>
                        <a:rPr lang="en-US" altLang="zh-CN" sz="1600"/>
                        <a:t>3</a:t>
                      </a:r>
                      <a:endParaRPr lang="en-US" altLang="zh-CN" sz="1600"/>
                    </a:p>
                  </a:txBody>
                  <a:tcPr anchor="ctr"/>
                </a:tc>
                <a:tc vMerge="1">
                  <a:tcPr anchor="ctr"/>
                </a:tc>
              </a:tr>
              <a:tr h="381000">
                <a:tc>
                  <a:txBody>
                    <a:bodyPr/>
                    <a:lstStyle/>
                    <a:p>
                      <a:pPr algn="ctr">
                        <a:buNone/>
                      </a:pPr>
                      <a:r>
                        <a:rPr lang="zh-CN" altLang="en-US" sz="1600"/>
                        <a:t>河南南商</a:t>
                      </a:r>
                      <a:endParaRPr lang="zh-CN" altLang="en-US" sz="1600"/>
                    </a:p>
                  </a:txBody>
                  <a:tcPr anchor="ctr"/>
                </a:tc>
                <a:tc>
                  <a:txBody>
                    <a:bodyPr/>
                    <a:lstStyle/>
                    <a:p>
                      <a:pPr algn="ctr">
                        <a:buNone/>
                      </a:pPr>
                      <a:r>
                        <a:rPr lang="en-US" altLang="zh-CN" sz="1600"/>
                        <a:t>1020</a:t>
                      </a:r>
                      <a:r>
                        <a:rPr lang="zh-CN" altLang="en-US" sz="1600"/>
                        <a:t>元</a:t>
                      </a:r>
                      <a:endParaRPr lang="zh-CN" altLang="en-US" sz="1600"/>
                    </a:p>
                  </a:txBody>
                  <a:tcPr anchor="ctr"/>
                </a:tc>
                <a:tc>
                  <a:txBody>
                    <a:bodyPr/>
                    <a:lstStyle/>
                    <a:p>
                      <a:pPr algn="ctr">
                        <a:buNone/>
                      </a:pPr>
                      <a:r>
                        <a:rPr lang="en-US" altLang="zh-CN" sz="1600"/>
                        <a:t>4</a:t>
                      </a:r>
                      <a:endParaRPr lang="en-US" altLang="zh-CN" sz="1600"/>
                    </a:p>
                  </a:txBody>
                  <a:tcPr anchor="ctr"/>
                </a:tc>
                <a:tc vMerge="1">
                  <a:tcPr anchor="ctr"/>
                </a:tc>
              </a:tr>
              <a:tr h="381000">
                <a:tc>
                  <a:txBody>
                    <a:bodyPr/>
                    <a:lstStyle/>
                    <a:p>
                      <a:pPr algn="ctr">
                        <a:buNone/>
                      </a:pPr>
                      <a:r>
                        <a:rPr lang="zh-CN" altLang="en-US" sz="1600"/>
                        <a:t>青岛大牧人</a:t>
                      </a:r>
                      <a:endParaRPr lang="zh-CN" altLang="en-US" sz="1600"/>
                    </a:p>
                  </a:txBody>
                  <a:tcPr anchor="ctr"/>
                </a:tc>
                <a:tc>
                  <a:txBody>
                    <a:bodyPr/>
                    <a:lstStyle/>
                    <a:p>
                      <a:pPr algn="ctr">
                        <a:buNone/>
                      </a:pPr>
                      <a:r>
                        <a:rPr lang="en-US" altLang="zh-CN" sz="1600"/>
                        <a:t>1060</a:t>
                      </a:r>
                      <a:r>
                        <a:rPr lang="zh-CN" altLang="en-US" sz="1600"/>
                        <a:t>元</a:t>
                      </a:r>
                      <a:endParaRPr lang="zh-CN" altLang="en-US" sz="1600"/>
                    </a:p>
                  </a:txBody>
                  <a:tcPr anchor="ctr"/>
                </a:tc>
                <a:tc>
                  <a:txBody>
                    <a:bodyPr/>
                    <a:lstStyle/>
                    <a:p>
                      <a:pPr algn="ctr">
                        <a:buNone/>
                      </a:pPr>
                      <a:r>
                        <a:rPr lang="en-US" altLang="zh-CN" sz="1600"/>
                        <a:t>5</a:t>
                      </a:r>
                      <a:endParaRPr lang="en-US" altLang="zh-CN" sz="1600"/>
                    </a:p>
                  </a:txBody>
                  <a:tcPr anchor="ctr"/>
                </a:tc>
                <a:tc vMerge="1">
                  <a:tcPr anchor="ctr"/>
                </a:tc>
              </a:tr>
              <a:tr h="335915">
                <a:tc>
                  <a:txBody>
                    <a:bodyPr/>
                    <a:lstStyle/>
                    <a:p>
                      <a:pPr algn="ctr">
                        <a:buNone/>
                      </a:pPr>
                      <a:r>
                        <a:rPr lang="zh-CN" altLang="en-US" sz="1600"/>
                        <a:t>智信农联</a:t>
                      </a:r>
                      <a:endParaRPr lang="zh-CN" altLang="en-US" sz="1600"/>
                    </a:p>
                  </a:txBody>
                  <a:tcPr anchor="ctr"/>
                </a:tc>
                <a:tc>
                  <a:txBody>
                    <a:bodyPr/>
                    <a:lstStyle/>
                    <a:p>
                      <a:pPr algn="ctr">
                        <a:buNone/>
                      </a:pPr>
                      <a:r>
                        <a:rPr lang="en-US" altLang="zh-CN" sz="1600"/>
                        <a:t>1209</a:t>
                      </a:r>
                      <a:r>
                        <a:rPr lang="zh-CN" altLang="en-US" sz="1600"/>
                        <a:t>元</a:t>
                      </a:r>
                      <a:endParaRPr lang="zh-CN" altLang="en-US" sz="1600"/>
                    </a:p>
                  </a:txBody>
                  <a:tcPr anchor="ctr"/>
                </a:tc>
                <a:tc>
                  <a:txBody>
                    <a:bodyPr/>
                    <a:lstStyle/>
                    <a:p>
                      <a:pPr algn="ctr">
                        <a:buNone/>
                      </a:pPr>
                      <a:r>
                        <a:rPr lang="en-US" altLang="zh-CN" sz="1600"/>
                        <a:t>6</a:t>
                      </a:r>
                      <a:endParaRPr lang="en-US" altLang="zh-CN" sz="1600"/>
                    </a:p>
                  </a:txBody>
                  <a:tcPr anchor="ctr"/>
                </a:tc>
                <a:tc vMerge="1">
                  <a:tcPr anchor="ctr"/>
                </a:tc>
              </a:tr>
              <a:tr h="381000">
                <a:tc>
                  <a:txBody>
                    <a:bodyPr/>
                    <a:lstStyle/>
                    <a:p>
                      <a:pPr algn="ctr">
                        <a:buNone/>
                      </a:pPr>
                      <a:r>
                        <a:rPr lang="zh-CN" altLang="en-US" sz="1600"/>
                        <a:t>武汉中畜</a:t>
                      </a:r>
                      <a:endParaRPr lang="zh-CN" altLang="en-US" sz="1600"/>
                    </a:p>
                  </a:txBody>
                  <a:tcPr anchor="ctr"/>
                </a:tc>
                <a:tc>
                  <a:txBody>
                    <a:bodyPr/>
                    <a:lstStyle/>
                    <a:p>
                      <a:pPr algn="ctr">
                        <a:buNone/>
                      </a:pPr>
                      <a:r>
                        <a:rPr lang="en-US" altLang="zh-CN" sz="1600"/>
                        <a:t>1380</a:t>
                      </a:r>
                      <a:r>
                        <a:rPr lang="zh-CN" altLang="en-US" sz="1600"/>
                        <a:t>元</a:t>
                      </a:r>
                      <a:endParaRPr lang="zh-CN" altLang="en-US" sz="1600"/>
                    </a:p>
                  </a:txBody>
                  <a:tcPr anchor="ctr"/>
                </a:tc>
                <a:tc>
                  <a:txBody>
                    <a:bodyPr/>
                    <a:lstStyle/>
                    <a:p>
                      <a:pPr algn="ctr">
                        <a:buNone/>
                      </a:pPr>
                      <a:r>
                        <a:rPr lang="en-US" altLang="zh-CN" sz="1600"/>
                        <a:t>7</a:t>
                      </a:r>
                      <a:endParaRPr lang="en-US" altLang="zh-CN" sz="1600"/>
                    </a:p>
                  </a:txBody>
                  <a:tcPr anchor="ctr"/>
                </a:tc>
                <a:tc vMerge="1">
                  <a:tcPr anchor="ctr"/>
                </a:tc>
              </a:tr>
            </a:tbl>
          </a:graphicData>
        </a:graphic>
      </p:graphicFrame>
      <p:sp>
        <p:nvSpPr>
          <p:cNvPr id="16" name="文本框 15"/>
          <p:cNvSpPr txBox="1"/>
          <p:nvPr/>
        </p:nvSpPr>
        <p:spPr>
          <a:xfrm>
            <a:off x="640080" y="5096510"/>
            <a:ext cx="11178540" cy="1198880"/>
          </a:xfrm>
          <a:prstGeom prst="rect">
            <a:avLst/>
          </a:prstGeom>
          <a:noFill/>
        </p:spPr>
        <p:txBody>
          <a:bodyPr wrap="square" rtlCol="0">
            <a:spAutoFit/>
          </a:bodyPr>
          <a:lstStyle/>
          <a:p>
            <a:r>
              <a:rPr lang="zh-CN" altLang="en-US" b="1">
                <a:latin typeface="宋体" panose="02010600030101010101" pitchFamily="2" charset="-122"/>
                <a:ea typeface="宋体" panose="02010600030101010101" pitchFamily="2" charset="-122"/>
                <a:cs typeface="宋体" panose="02010600030101010101" pitchFamily="2" charset="-122"/>
              </a:rPr>
              <a:t>采购降本分析：</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en-US" altLang="zh-CN" b="1">
                <a:latin typeface="宋体" panose="02010600030101010101" pitchFamily="2" charset="-122"/>
                <a:ea typeface="宋体" panose="02010600030101010101" pitchFamily="2" charset="-122"/>
                <a:cs typeface="宋体" panose="02010600030101010101" pitchFamily="2" charset="-122"/>
              </a:rPr>
              <a:t>1</a:t>
            </a:r>
            <a:r>
              <a:rPr lang="zh-CN" altLang="en-US" b="1">
                <a:latin typeface="宋体" panose="02010600030101010101" pitchFamily="2" charset="-122"/>
                <a:ea typeface="宋体" panose="02010600030101010101" pitchFamily="2" charset="-122"/>
                <a:cs typeface="宋体" panose="02010600030101010101" pitchFamily="2" charset="-122"/>
              </a:rPr>
              <a:t>、根据</a:t>
            </a:r>
            <a:r>
              <a:rPr lang="en-US" altLang="zh-CN" b="1">
                <a:latin typeface="宋体" panose="02010600030101010101" pitchFamily="2" charset="-122"/>
                <a:ea typeface="宋体" panose="02010600030101010101" pitchFamily="2" charset="-122"/>
                <a:cs typeface="宋体" panose="02010600030101010101" pitchFamily="2" charset="-122"/>
              </a:rPr>
              <a:t>7</a:t>
            </a:r>
            <a:r>
              <a:rPr lang="zh-CN" altLang="en-US" b="1">
                <a:latin typeface="宋体" panose="02010600030101010101" pitchFamily="2" charset="-122"/>
                <a:ea typeface="宋体" panose="02010600030101010101" pitchFamily="2" charset="-122"/>
                <a:cs typeface="宋体" panose="02010600030101010101" pitchFamily="2" charset="-122"/>
              </a:rPr>
              <a:t>月份采购招标各供应商投标价格，（除拉塞特为非成熟产品外）其他企业产品单价均在千元左右。</a:t>
            </a:r>
            <a:endParaRPr lang="zh-CN" altLang="en-US" b="1">
              <a:latin typeface="宋体" panose="02010600030101010101" pitchFamily="2" charset="-122"/>
              <a:ea typeface="宋体" panose="02010600030101010101" pitchFamily="2" charset="-122"/>
              <a:cs typeface="宋体" panose="02010600030101010101" pitchFamily="2" charset="-122"/>
            </a:endParaRPr>
          </a:p>
          <a:p>
            <a:r>
              <a:rPr lang="en-US" altLang="zh-CN" b="1">
                <a:latin typeface="宋体" panose="02010600030101010101" pitchFamily="2" charset="-122"/>
                <a:ea typeface="宋体" panose="02010600030101010101" pitchFamily="2" charset="-122"/>
                <a:cs typeface="宋体" panose="02010600030101010101" pitchFamily="2" charset="-122"/>
              </a:rPr>
              <a:t>2</a:t>
            </a:r>
            <a:r>
              <a:rPr lang="zh-CN" altLang="en-US" b="1">
                <a:latin typeface="宋体" panose="02010600030101010101" pitchFamily="2" charset="-122"/>
                <a:ea typeface="宋体" panose="02010600030101010101" pitchFamily="2" charset="-122"/>
                <a:cs typeface="宋体" panose="02010600030101010101" pitchFamily="2" charset="-122"/>
              </a:rPr>
              <a:t>、根据天邦集团规划</a:t>
            </a:r>
            <a:r>
              <a:rPr lang="en-US" altLang="zh-CN" b="1">
                <a:latin typeface="宋体" panose="02010600030101010101" pitchFamily="2" charset="-122"/>
                <a:ea typeface="宋体" panose="02010600030101010101" pitchFamily="2" charset="-122"/>
                <a:cs typeface="宋体" panose="02010600030101010101" pitchFamily="2" charset="-122"/>
              </a:rPr>
              <a:t>80</a:t>
            </a:r>
            <a:r>
              <a:rPr lang="zh-CN" altLang="en-US" b="1">
                <a:latin typeface="宋体" panose="02010600030101010101" pitchFamily="2" charset="-122"/>
                <a:ea typeface="宋体" panose="02010600030101010101" pitchFamily="2" charset="-122"/>
                <a:cs typeface="宋体" panose="02010600030101010101" pitchFamily="2" charset="-122"/>
              </a:rPr>
              <a:t>万头母猪规模，哺乳母猪饲喂器需安装</a:t>
            </a:r>
            <a:r>
              <a:rPr lang="en-US" altLang="zh-CN" b="1">
                <a:latin typeface="宋体" panose="02010600030101010101" pitchFamily="2" charset="-122"/>
                <a:ea typeface="宋体" panose="02010600030101010101" pitchFamily="2" charset="-122"/>
                <a:cs typeface="宋体" panose="02010600030101010101" pitchFamily="2" charset="-122"/>
              </a:rPr>
              <a:t>16</a:t>
            </a:r>
            <a:r>
              <a:rPr lang="zh-CN" altLang="en-US" b="1">
                <a:latin typeface="宋体" panose="02010600030101010101" pitchFamily="2" charset="-122"/>
                <a:ea typeface="宋体" panose="02010600030101010101" pitchFamily="2" charset="-122"/>
                <a:cs typeface="宋体" panose="02010600030101010101" pitchFamily="2" charset="-122"/>
              </a:rPr>
              <a:t>万台左右，则史记智能研发饲喂器单台价格</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比各供应商成熟产品最少低于</a:t>
            </a:r>
            <a:r>
              <a:rPr lang="en-US" altLang="zh-CN" b="1">
                <a:solidFill>
                  <a:srgbClr val="FF0000"/>
                </a:solidFill>
                <a:latin typeface="宋体" panose="02010600030101010101" pitchFamily="2" charset="-122"/>
                <a:ea typeface="宋体" panose="02010600030101010101" pitchFamily="2" charset="-122"/>
                <a:cs typeface="宋体" panose="02010600030101010101" pitchFamily="2" charset="-122"/>
              </a:rPr>
              <a:t>500</a:t>
            </a:r>
            <a:r>
              <a:rPr lang="zh-CN" altLang="en-US" b="1">
                <a:solidFill>
                  <a:srgbClr val="FF0000"/>
                </a:solidFill>
                <a:latin typeface="宋体" panose="02010600030101010101" pitchFamily="2" charset="-122"/>
                <a:ea typeface="宋体" panose="02010600030101010101" pitchFamily="2" charset="-122"/>
                <a:cs typeface="宋体" panose="02010600030101010101" pitchFamily="2" charset="-122"/>
              </a:rPr>
              <a:t>元</a:t>
            </a:r>
            <a:r>
              <a:rPr lang="zh-CN" altLang="en-US" b="1">
                <a:latin typeface="宋体" panose="02010600030101010101" pitchFamily="2" charset="-122"/>
                <a:ea typeface="宋体" panose="02010600030101010101" pitchFamily="2" charset="-122"/>
                <a:cs typeface="宋体" panose="02010600030101010101" pitchFamily="2" charset="-122"/>
              </a:rPr>
              <a:t>，按照公司使用数量，则安装</a:t>
            </a:r>
            <a:r>
              <a:rPr lang="en-US" altLang="zh-CN" b="1">
                <a:latin typeface="宋体" panose="02010600030101010101" pitchFamily="2" charset="-122"/>
                <a:ea typeface="宋体" panose="02010600030101010101" pitchFamily="2" charset="-122"/>
                <a:cs typeface="宋体" panose="02010600030101010101" pitchFamily="2" charset="-122"/>
              </a:rPr>
              <a:t>16</a:t>
            </a:r>
            <a:r>
              <a:rPr lang="zh-CN" altLang="en-US" b="1">
                <a:latin typeface="宋体" panose="02010600030101010101" pitchFamily="2" charset="-122"/>
                <a:ea typeface="宋体" panose="02010600030101010101" pitchFamily="2" charset="-122"/>
                <a:cs typeface="宋体" panose="02010600030101010101" pitchFamily="2" charset="-122"/>
              </a:rPr>
              <a:t>万台史记智能饲喂器可降本</a:t>
            </a:r>
            <a:r>
              <a:rPr lang="en-US" altLang="zh-CN" b="1">
                <a:solidFill>
                  <a:schemeClr val="tx1"/>
                </a:solidFill>
                <a:highlight>
                  <a:srgbClr val="00FF00"/>
                </a:highlight>
                <a:latin typeface="宋体" panose="02010600030101010101" pitchFamily="2" charset="-122"/>
                <a:ea typeface="宋体" panose="02010600030101010101" pitchFamily="2" charset="-122"/>
                <a:cs typeface="宋体" panose="02010600030101010101" pitchFamily="2" charset="-122"/>
              </a:rPr>
              <a:t>8000</a:t>
            </a:r>
            <a:r>
              <a:rPr lang="zh-CN" altLang="en-US" b="1">
                <a:latin typeface="宋体" panose="02010600030101010101" pitchFamily="2" charset="-122"/>
                <a:ea typeface="宋体" panose="02010600030101010101" pitchFamily="2" charset="-122"/>
                <a:cs typeface="宋体" panose="02010600030101010101" pitchFamily="2" charset="-122"/>
              </a:rPr>
              <a:t>万元。</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6" name="矩形 35"/>
          <p:cNvSpPr/>
          <p:nvPr/>
        </p:nvSpPr>
        <p:spPr>
          <a:xfrm>
            <a:off x="5766082" y="1902164"/>
            <a:ext cx="2316480" cy="423545"/>
          </a:xfrm>
          <a:prstGeom prst="rect">
            <a:avLst/>
          </a:prstGeom>
        </p:spPr>
        <p:txBody>
          <a:bodyPr wrap="none">
            <a:spAutoFit/>
          </a:bodyPr>
          <a:lstStyle/>
          <a:p>
            <a:pPr marL="0" marR="0" lvl="1" indent="0" algn="l" defTabSz="710565" rtl="0" eaLnBrk="1" fontAlgn="auto" latinLnBrk="0" hangingPunct="1">
              <a:lnSpc>
                <a:spcPct val="90000"/>
              </a:lnSpc>
              <a:spcBef>
                <a:spcPct val="0"/>
              </a:spcBef>
              <a:spcAft>
                <a:spcPct val="15000"/>
              </a:spcAft>
              <a:buClrTx/>
              <a:buSzTx/>
              <a:buFontTx/>
              <a:buNone/>
              <a:defRPr/>
            </a:pPr>
            <a:r>
              <a:rPr kumimoji="0" lang="zh-CN" altLang="en-US" sz="2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理解养猪智能化</a:t>
            </a:r>
            <a:endParaRPr kumimoji="0" lang="zh-CN" altLang="en-US" sz="2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37" name="矩形 36"/>
          <p:cNvSpPr/>
          <p:nvPr/>
        </p:nvSpPr>
        <p:spPr>
          <a:xfrm>
            <a:off x="5781957" y="4327488"/>
            <a:ext cx="2011680" cy="423545"/>
          </a:xfrm>
          <a:prstGeom prst="rect">
            <a:avLst/>
          </a:prstGeom>
        </p:spPr>
        <p:txBody>
          <a:bodyPr wrap="none">
            <a:spAutoFit/>
          </a:bodyPr>
          <a:lstStyle/>
          <a:p>
            <a:pPr marL="0" marR="0" lvl="1" indent="0" algn="l" defTabSz="710565" rtl="0" eaLnBrk="1" fontAlgn="auto" latinLnBrk="0" hangingPunct="1">
              <a:lnSpc>
                <a:spcPct val="90000"/>
              </a:lnSpc>
              <a:spcBef>
                <a:spcPct val="0"/>
              </a:spcBef>
              <a:spcAft>
                <a:spcPct val="15000"/>
              </a:spcAft>
              <a:buClrTx/>
              <a:buSzTx/>
              <a:buFontTx/>
              <a:buNone/>
              <a:defRPr/>
            </a:pPr>
            <a:r>
              <a:rPr kumimoji="0" lang="zh-CN" altLang="en-US" sz="2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团队组织建设</a:t>
            </a:r>
            <a:endParaRPr kumimoji="0" lang="zh-CN" altLang="en-US" sz="2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39" name="椭圆 38"/>
          <p:cNvSpPr/>
          <p:nvPr/>
        </p:nvSpPr>
        <p:spPr>
          <a:xfrm>
            <a:off x="5018993" y="1862241"/>
            <a:ext cx="542925" cy="542925"/>
          </a:xfrm>
          <a:prstGeom prst="ellipse">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0" name="椭圆 39"/>
          <p:cNvSpPr/>
          <p:nvPr/>
        </p:nvSpPr>
        <p:spPr>
          <a:xfrm>
            <a:off x="5018993" y="2638365"/>
            <a:ext cx="542925" cy="542925"/>
          </a:xfrm>
          <a:prstGeom prst="ellipse">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1" name="椭圆 40"/>
          <p:cNvSpPr/>
          <p:nvPr/>
        </p:nvSpPr>
        <p:spPr>
          <a:xfrm>
            <a:off x="5018993" y="3454412"/>
            <a:ext cx="542925" cy="542925"/>
          </a:xfrm>
          <a:prstGeom prst="ellipse">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3" name="文本框 42"/>
          <p:cNvSpPr txBox="1"/>
          <p:nvPr/>
        </p:nvSpPr>
        <p:spPr>
          <a:xfrm>
            <a:off x="5113030" y="1902715"/>
            <a:ext cx="37084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1</a:t>
            </a:r>
            <a:endParaRPr kumimoji="0" lang="en-US" altLang="zh-CN" sz="2400" b="1"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44" name="文本框 43"/>
          <p:cNvSpPr txBox="1"/>
          <p:nvPr/>
        </p:nvSpPr>
        <p:spPr>
          <a:xfrm>
            <a:off x="5103505" y="2670564"/>
            <a:ext cx="37084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2400" b="1"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45" name="文本框 44"/>
          <p:cNvSpPr txBox="1"/>
          <p:nvPr/>
        </p:nvSpPr>
        <p:spPr>
          <a:xfrm>
            <a:off x="5093980" y="3485320"/>
            <a:ext cx="3738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3</a:t>
            </a:r>
            <a:endParaRPr kumimoji="0" lang="en-US" altLang="zh-CN" sz="2400" b="1"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520159" y="935141"/>
            <a:ext cx="1920240" cy="927100"/>
          </a:xfrm>
          <a:prstGeom prst="rect">
            <a:avLst/>
          </a:prstGeom>
        </p:spPr>
        <p:txBody>
          <a:bodyPr wrap="none">
            <a:spAutoFit/>
          </a:bodyPr>
          <a:lstStyle/>
          <a:p>
            <a:pPr marL="0" marR="0" lvl="1" indent="0" algn="l" defTabSz="710565" rtl="0" eaLnBrk="1" fontAlgn="auto" latinLnBrk="0" hangingPunct="1">
              <a:lnSpc>
                <a:spcPct val="85000"/>
              </a:lnSpc>
              <a:spcBef>
                <a:spcPct val="0"/>
              </a:spcBef>
              <a:spcAft>
                <a:spcPts val="0"/>
              </a:spcAft>
              <a:buClrTx/>
              <a:buSzTx/>
              <a:buFontTx/>
              <a:buNone/>
              <a:defRPr/>
            </a:pPr>
            <a:r>
              <a:rPr kumimoji="0" lang="zh-CN" altLang="en-US" sz="32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目   录</a:t>
            </a:r>
            <a:endParaRPr kumimoji="0" lang="zh-CN" altLang="en-US" sz="32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1" indent="0" algn="l" defTabSz="710565" rtl="0" eaLnBrk="1" fontAlgn="auto" latinLnBrk="0" hangingPunct="1">
              <a:lnSpc>
                <a:spcPct val="85000"/>
              </a:lnSpc>
              <a:spcBef>
                <a:spcPct val="0"/>
              </a:spcBef>
              <a:spcAft>
                <a:spcPts val="0"/>
              </a:spcAft>
              <a:buClrTx/>
              <a:buSzTx/>
              <a:buFontTx/>
              <a:buNone/>
              <a:defRPr/>
            </a:pPr>
            <a:r>
              <a:rPr kumimoji="0" lang="zh-CN" altLang="en-US" sz="32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3200" b="1"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5766082" y="3513656"/>
            <a:ext cx="3535680" cy="423545"/>
          </a:xfrm>
          <a:prstGeom prst="rect">
            <a:avLst/>
          </a:prstGeom>
        </p:spPr>
        <p:txBody>
          <a:bodyPr wrap="none">
            <a:spAutoFit/>
          </a:bodyPr>
          <a:lstStyle/>
          <a:p>
            <a:pPr marL="0" marR="0" lvl="1" indent="0" algn="l" defTabSz="710565" rtl="0" eaLnBrk="1" fontAlgn="auto" latinLnBrk="0" hangingPunct="1">
              <a:lnSpc>
                <a:spcPct val="90000"/>
              </a:lnSpc>
              <a:spcBef>
                <a:spcPct val="0"/>
              </a:spcBef>
              <a:spcAft>
                <a:spcPct val="15000"/>
              </a:spcAft>
              <a:buClrTx/>
              <a:buSzTx/>
              <a:buFontTx/>
              <a:buNone/>
              <a:defRPr/>
            </a:pPr>
            <a:r>
              <a:rPr kumimoji="0" lang="zh-CN" sz="2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近期产品研发与落地计划</a:t>
            </a:r>
            <a:endParaRPr kumimoji="0" lang="zh-CN" sz="2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5766082" y="2678288"/>
            <a:ext cx="3972560" cy="423545"/>
          </a:xfrm>
          <a:prstGeom prst="rect">
            <a:avLst/>
          </a:prstGeom>
        </p:spPr>
        <p:txBody>
          <a:bodyPr wrap="none">
            <a:spAutoFit/>
          </a:bodyPr>
          <a:lstStyle/>
          <a:p>
            <a:pPr marL="0" marR="0" lvl="1" indent="0" algn="l" defTabSz="710565" rtl="0" eaLnBrk="1" fontAlgn="auto" latinLnBrk="0" hangingPunct="1">
              <a:lnSpc>
                <a:spcPct val="90000"/>
              </a:lnSpc>
              <a:spcBef>
                <a:spcPct val="0"/>
              </a:spcBef>
              <a:spcAft>
                <a:spcPct val="15000"/>
              </a:spcAft>
              <a:buClrTx/>
              <a:buSzTx/>
              <a:buFontTx/>
              <a:buNone/>
              <a:defRPr/>
            </a:pPr>
            <a:r>
              <a:rPr kumimoji="0" lang="zh-CN" altLang="en-US" sz="2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我们的目标</a:t>
            </a:r>
            <a:r>
              <a:rPr kumimoji="0" lang="en-US" altLang="zh-CN" sz="2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达成目标的条件</a:t>
            </a:r>
            <a:endParaRPr kumimoji="0" lang="zh-CN" altLang="en-US" sz="2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椭圆 7"/>
          <p:cNvSpPr/>
          <p:nvPr/>
        </p:nvSpPr>
        <p:spPr>
          <a:xfrm>
            <a:off x="5034868" y="4254274"/>
            <a:ext cx="542925" cy="542925"/>
          </a:xfrm>
          <a:prstGeom prst="ellipse">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文本框 8"/>
          <p:cNvSpPr txBox="1"/>
          <p:nvPr/>
        </p:nvSpPr>
        <p:spPr>
          <a:xfrm>
            <a:off x="5119380" y="4286473"/>
            <a:ext cx="3738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4</a:t>
            </a:r>
            <a:endParaRPr kumimoji="0" lang="en-US" altLang="zh-CN" sz="2400" b="1"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82894" y="400029"/>
            <a:ext cx="3840480" cy="423545"/>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精准饲喂云端管理系统开发</a:t>
            </a:r>
            <a:endParaRPr lang="zh-CN" altLang="en-US" sz="1600" b="1" noProof="1">
              <a:solidFill>
                <a:srgbClr val="0069DD"/>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06730" y="1461135"/>
            <a:ext cx="2115820" cy="5378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l"/>
            <a:r>
              <a:rPr lang="en-US" altLang="zh-CN"/>
              <a:t>1</a:t>
            </a:r>
            <a:r>
              <a:rPr lang="zh-CN" altLang="en-US"/>
              <a:t>、猪只精准饲喂</a:t>
            </a:r>
            <a:endParaRPr lang="zh-CN" altLang="en-US"/>
          </a:p>
        </p:txBody>
      </p:sp>
      <p:sp>
        <p:nvSpPr>
          <p:cNvPr id="7" name="圆角矩形 6"/>
          <p:cNvSpPr/>
          <p:nvPr/>
        </p:nvSpPr>
        <p:spPr>
          <a:xfrm>
            <a:off x="506730" y="2269490"/>
            <a:ext cx="2115820" cy="5378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l"/>
            <a:r>
              <a:rPr lang="en-US" altLang="zh-CN"/>
              <a:t>2</a:t>
            </a:r>
            <a:r>
              <a:rPr lang="zh-CN" altLang="en-US"/>
              <a:t>、资产精准管理</a:t>
            </a:r>
            <a:endParaRPr lang="zh-CN" altLang="en-US"/>
          </a:p>
        </p:txBody>
      </p:sp>
      <p:sp>
        <p:nvSpPr>
          <p:cNvPr id="8" name="圆角矩形 7"/>
          <p:cNvSpPr/>
          <p:nvPr/>
        </p:nvSpPr>
        <p:spPr>
          <a:xfrm>
            <a:off x="506730" y="3077845"/>
            <a:ext cx="2115820" cy="5378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l"/>
            <a:r>
              <a:rPr lang="en-US" altLang="zh-CN"/>
              <a:t>3</a:t>
            </a:r>
            <a:r>
              <a:rPr lang="zh-CN" altLang="en-US"/>
              <a:t>、远程精准控制</a:t>
            </a:r>
            <a:endParaRPr lang="zh-CN" altLang="en-US"/>
          </a:p>
        </p:txBody>
      </p:sp>
      <p:sp>
        <p:nvSpPr>
          <p:cNvPr id="9" name="圆角矩形 8"/>
          <p:cNvSpPr/>
          <p:nvPr/>
        </p:nvSpPr>
        <p:spPr>
          <a:xfrm>
            <a:off x="506730" y="4694555"/>
            <a:ext cx="2115820" cy="5378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l"/>
            <a:r>
              <a:rPr lang="en-US" altLang="zh-CN"/>
              <a:t>5</a:t>
            </a:r>
            <a:r>
              <a:rPr lang="zh-CN" altLang="en-US"/>
              <a:t>、客户深度绑定</a:t>
            </a:r>
            <a:endParaRPr lang="zh-CN" altLang="en-US"/>
          </a:p>
        </p:txBody>
      </p:sp>
      <p:sp>
        <p:nvSpPr>
          <p:cNvPr id="11" name="圆角矩形 10"/>
          <p:cNvSpPr/>
          <p:nvPr/>
        </p:nvSpPr>
        <p:spPr>
          <a:xfrm>
            <a:off x="506730" y="3886200"/>
            <a:ext cx="2115820" cy="5378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l"/>
            <a:r>
              <a:rPr lang="en-US" altLang="zh-CN"/>
              <a:t>4</a:t>
            </a:r>
            <a:r>
              <a:rPr lang="zh-CN" altLang="en-US"/>
              <a:t>、猪只行为分析</a:t>
            </a:r>
            <a:endParaRPr lang="zh-CN" altLang="en-US"/>
          </a:p>
        </p:txBody>
      </p:sp>
      <p:pic>
        <p:nvPicPr>
          <p:cNvPr id="2" name="图片 1"/>
          <p:cNvPicPr>
            <a:picLocks noChangeAspect="1"/>
          </p:cNvPicPr>
          <p:nvPr/>
        </p:nvPicPr>
        <p:blipFill>
          <a:blip r:embed="rId1"/>
          <a:stretch>
            <a:fillRect/>
          </a:stretch>
        </p:blipFill>
        <p:spPr>
          <a:xfrm>
            <a:off x="2825534" y="1186223"/>
            <a:ext cx="9175275" cy="485893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82894" y="471149"/>
            <a:ext cx="10734040" cy="423545"/>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除和县场的拉塞特和慧农，在繁昌猪场另外引进了</a:t>
            </a:r>
            <a:r>
              <a:rPr lang="en-US" altLang="zh-CN" sz="2400" b="1" noProof="1">
                <a:solidFill>
                  <a:srgbClr val="0069DD"/>
                </a:solidFill>
                <a:latin typeface="微软雅黑" panose="020B0503020204020204" pitchFamily="34" charset="-122"/>
                <a:ea typeface="微软雅黑" panose="020B0503020204020204" pitchFamily="34" charset="-122"/>
              </a:rPr>
              <a:t>4</a:t>
            </a:r>
            <a:r>
              <a:rPr lang="zh-CN" altLang="en-US" sz="2400" b="1" noProof="1">
                <a:solidFill>
                  <a:srgbClr val="0069DD"/>
                </a:solidFill>
                <a:latin typeface="微软雅黑" panose="020B0503020204020204" pitchFamily="34" charset="-122"/>
                <a:ea typeface="微软雅黑" panose="020B0503020204020204" pitchFamily="34" charset="-122"/>
              </a:rPr>
              <a:t>家精准饲喂器做小批量实验</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sp>
        <p:nvSpPr>
          <p:cNvPr id="2" name="标题 1"/>
          <p:cNvSpPr>
            <a:spLocks noGrp="1"/>
          </p:cNvSpPr>
          <p:nvPr/>
        </p:nvSpPr>
        <p:spPr>
          <a:xfrm>
            <a:off x="994361" y="960755"/>
            <a:ext cx="8550711" cy="4598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ltLang="zh-CN" sz="2000" dirty="0">
                <a:solidFill>
                  <a:srgbClr val="0069DD"/>
                </a:solidFill>
                <a:latin typeface="微软雅黑" panose="020B0503020204020204" pitchFamily="34" charset="-122"/>
                <a:ea typeface="微软雅黑" panose="020B0503020204020204" pitchFamily="34" charset="-122"/>
                <a:cs typeface="+mn-cs"/>
              </a:rPr>
              <a:t>1</a:t>
            </a:r>
            <a:r>
              <a:rPr lang="zh-CN" altLang="en-US" sz="2000" dirty="0">
                <a:solidFill>
                  <a:srgbClr val="0069DD"/>
                </a:solidFill>
                <a:latin typeface="微软雅黑" panose="020B0503020204020204" pitchFamily="34" charset="-122"/>
                <a:ea typeface="微软雅黑" panose="020B0503020204020204" pitchFamily="34" charset="-122"/>
                <a:cs typeface="+mn-cs"/>
              </a:rPr>
              <a:t>、合同签订情况</a:t>
            </a:r>
            <a:endParaRPr lang="zh-CN" altLang="en-US" sz="2000" dirty="0">
              <a:solidFill>
                <a:srgbClr val="0069DD"/>
              </a:solidFill>
              <a:latin typeface="微软雅黑" panose="020B0503020204020204" pitchFamily="34" charset="-122"/>
              <a:ea typeface="微软雅黑" panose="020B0503020204020204" pitchFamily="34" charset="-122"/>
              <a:cs typeface="+mn-cs"/>
            </a:endParaRPr>
          </a:p>
        </p:txBody>
      </p:sp>
      <p:graphicFrame>
        <p:nvGraphicFramePr>
          <p:cNvPr id="6" name="表格 5"/>
          <p:cNvGraphicFramePr/>
          <p:nvPr>
            <p:custDataLst>
              <p:tags r:id="rId1"/>
            </p:custDataLst>
          </p:nvPr>
        </p:nvGraphicFramePr>
        <p:xfrm>
          <a:off x="1250315" y="1435735"/>
          <a:ext cx="9940925" cy="1570990"/>
        </p:xfrm>
        <a:graphic>
          <a:graphicData uri="http://schemas.openxmlformats.org/drawingml/2006/table">
            <a:tbl>
              <a:tblPr firstRow="1" bandRow="1">
                <a:tableStyleId>{5C22544A-7EE6-4342-B048-85BDC9FD1C3A}</a:tableStyleId>
              </a:tblPr>
              <a:tblGrid>
                <a:gridCol w="2125980"/>
                <a:gridCol w="7814945"/>
              </a:tblGrid>
              <a:tr h="374015">
                <a:tc gridSpan="2">
                  <a:txBody>
                    <a:bodyPr/>
                    <a:lstStyle/>
                    <a:p>
                      <a:pPr algn="ctr">
                        <a:buNone/>
                      </a:pPr>
                      <a:r>
                        <a:rPr lang="zh-CN" altLang="en-US"/>
                        <a:t>繁昌猪场哺乳母猪精准饲喂器实验情况</a:t>
                      </a:r>
                      <a:endParaRPr lang="zh-CN" altLang="en-US"/>
                    </a:p>
                  </a:txBody>
                  <a:tcPr anchor="ctr"/>
                </a:tc>
                <a:tc hMerge="1">
                  <a:tcPr/>
                </a:tc>
              </a:tr>
              <a:tr h="374015">
                <a:tc>
                  <a:txBody>
                    <a:bodyPr/>
                    <a:lstStyle/>
                    <a:p>
                      <a:pPr algn="ctr">
                        <a:buNone/>
                      </a:pPr>
                      <a:r>
                        <a:rPr lang="zh-CN" altLang="en-US" sz="1600">
                          <a:latin typeface="等线" panose="02010600030101010101" charset="-122"/>
                          <a:ea typeface="等线" panose="02010600030101010101" charset="-122"/>
                        </a:rPr>
                        <a:t>参与实验供应商</a:t>
                      </a:r>
                      <a:endParaRPr lang="zh-CN" altLang="en-US" sz="1600">
                        <a:latin typeface="等线" panose="02010600030101010101" charset="-122"/>
                        <a:ea typeface="等线" panose="02010600030101010101" charset="-122"/>
                      </a:endParaRPr>
                    </a:p>
                  </a:txBody>
                  <a:tcPr anchor="ctr"/>
                </a:tc>
                <a:tc>
                  <a:txBody>
                    <a:bodyPr/>
                    <a:lstStyle/>
                    <a:p>
                      <a:pPr algn="l">
                        <a:buNone/>
                      </a:pPr>
                      <a:r>
                        <a:rPr lang="zh-CN" altLang="en-US" sz="1600">
                          <a:latin typeface="等线" panose="02010600030101010101" charset="-122"/>
                          <a:ea typeface="等线" panose="02010600030101010101" charset="-122"/>
                        </a:rPr>
                        <a:t>广州毅昌公司、武汉中畜公司、河南南商公司、青岛大牧人公司</a:t>
                      </a:r>
                      <a:endParaRPr lang="zh-CN" altLang="en-US" sz="1600">
                        <a:latin typeface="等线" panose="02010600030101010101" charset="-122"/>
                        <a:ea typeface="等线" panose="02010600030101010101" charset="-122"/>
                      </a:endParaRPr>
                    </a:p>
                  </a:txBody>
                  <a:tcPr anchor="ctr"/>
                </a:tc>
              </a:tr>
              <a:tr h="822960">
                <a:tc>
                  <a:txBody>
                    <a:bodyPr/>
                    <a:lstStyle/>
                    <a:p>
                      <a:pPr algn="ctr">
                        <a:buNone/>
                      </a:pPr>
                      <a:r>
                        <a:rPr lang="zh-CN" altLang="en-US" sz="1600">
                          <a:latin typeface="等线" panose="02010600030101010101" charset="-122"/>
                          <a:ea typeface="等线" panose="02010600030101010101" charset="-122"/>
                        </a:rPr>
                        <a:t>实验项目进展</a:t>
                      </a:r>
                      <a:endParaRPr lang="zh-CN" altLang="en-US" sz="1600">
                        <a:latin typeface="等线" panose="02010600030101010101" charset="-122"/>
                        <a:ea typeface="等线" panose="02010600030101010101" charset="-122"/>
                      </a:endParaRPr>
                    </a:p>
                  </a:txBody>
                  <a:tcPr anchor="ctr"/>
                </a:tc>
                <a:tc>
                  <a:txBody>
                    <a:bodyPr/>
                    <a:lstStyle/>
                    <a:p>
                      <a:pPr algn="l">
                        <a:buNone/>
                      </a:pPr>
                      <a:r>
                        <a:rPr lang="zh-CN" altLang="en-US" sz="1600">
                          <a:latin typeface="等线" panose="02010600030101010101" charset="-122"/>
                          <a:ea typeface="等线" panose="02010600030101010101" charset="-122"/>
                          <a:cs typeface="等线" panose="02010600030101010101" charset="-122"/>
                        </a:rPr>
                        <a:t>已完成与以上四家公司关于精准饲喂器实验合同确认事项，合同文件已委托繁昌猪场进行流程申请审批，合同审批流程已于</a:t>
                      </a:r>
                      <a:r>
                        <a:rPr lang="en-US" altLang="zh-CN" sz="1600">
                          <a:latin typeface="等线" panose="02010600030101010101" charset="-122"/>
                          <a:ea typeface="等线" panose="02010600030101010101" charset="-122"/>
                          <a:cs typeface="等线" panose="02010600030101010101" charset="-122"/>
                        </a:rPr>
                        <a:t>9</a:t>
                      </a:r>
                      <a:r>
                        <a:rPr lang="zh-CN" altLang="en-US" sz="1600">
                          <a:latin typeface="等线" panose="02010600030101010101" charset="-122"/>
                          <a:ea typeface="等线" panose="02010600030101010101" charset="-122"/>
                          <a:cs typeface="等线" panose="02010600030101010101" charset="-122"/>
                        </a:rPr>
                        <a:t>月</a:t>
                      </a:r>
                      <a:r>
                        <a:rPr lang="en-US" altLang="zh-CN" sz="1600">
                          <a:latin typeface="等线" panose="02010600030101010101" charset="-122"/>
                          <a:ea typeface="等线" panose="02010600030101010101" charset="-122"/>
                          <a:cs typeface="等线" panose="02010600030101010101" charset="-122"/>
                        </a:rPr>
                        <a:t>29</a:t>
                      </a:r>
                      <a:r>
                        <a:rPr lang="zh-CN" altLang="en-US" sz="1600">
                          <a:latin typeface="等线" panose="02010600030101010101" charset="-122"/>
                          <a:ea typeface="等线" panose="02010600030101010101" charset="-122"/>
                          <a:cs typeface="等线" panose="02010600030101010101" charset="-122"/>
                        </a:rPr>
                        <a:t>日完成，计划国庆后与以上四家公司正式签署合同文件。</a:t>
                      </a:r>
                      <a:endParaRPr lang="zh-CN" altLang="en-US" sz="1600">
                        <a:latin typeface="等线" panose="02010600030101010101" charset="-122"/>
                        <a:ea typeface="等线" panose="02010600030101010101" charset="-122"/>
                        <a:cs typeface="等线" panose="02010600030101010101" charset="-122"/>
                      </a:endParaRPr>
                    </a:p>
                  </a:txBody>
                  <a:tcPr anchor="ctr"/>
                </a:tc>
              </a:tr>
            </a:tbl>
          </a:graphicData>
        </a:graphic>
      </p:graphicFrame>
      <p:sp>
        <p:nvSpPr>
          <p:cNvPr id="7" name="标题 1"/>
          <p:cNvSpPr>
            <a:spLocks noGrp="1"/>
          </p:cNvSpPr>
          <p:nvPr/>
        </p:nvSpPr>
        <p:spPr>
          <a:xfrm>
            <a:off x="994361" y="3156585"/>
            <a:ext cx="8550711" cy="4598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ltLang="zh-CN" sz="2000" dirty="0">
                <a:solidFill>
                  <a:srgbClr val="0069DD"/>
                </a:solidFill>
                <a:latin typeface="微软雅黑" panose="020B0503020204020204" pitchFamily="34" charset="-122"/>
                <a:ea typeface="微软雅黑" panose="020B0503020204020204" pitchFamily="34" charset="-122"/>
                <a:cs typeface="+mn-cs"/>
              </a:rPr>
              <a:t>2</a:t>
            </a:r>
            <a:r>
              <a:rPr lang="zh-CN" altLang="en-US" sz="2000" dirty="0">
                <a:solidFill>
                  <a:srgbClr val="0069DD"/>
                </a:solidFill>
                <a:latin typeface="微软雅黑" panose="020B0503020204020204" pitchFamily="34" charset="-122"/>
                <a:ea typeface="微软雅黑" panose="020B0503020204020204" pitchFamily="34" charset="-122"/>
                <a:cs typeface="+mn-cs"/>
              </a:rPr>
              <a:t>、图纸设计及物料采购情况</a:t>
            </a:r>
            <a:endParaRPr lang="zh-CN" altLang="en-US" sz="2000" dirty="0">
              <a:solidFill>
                <a:srgbClr val="0069DD"/>
              </a:solidFill>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2"/>
          <a:stretch>
            <a:fillRect/>
          </a:stretch>
        </p:blipFill>
        <p:spPr>
          <a:xfrm>
            <a:off x="4005580" y="3599815"/>
            <a:ext cx="7582535" cy="2554605"/>
          </a:xfrm>
          <a:prstGeom prst="rect">
            <a:avLst/>
          </a:prstGeom>
        </p:spPr>
      </p:pic>
      <p:sp>
        <p:nvSpPr>
          <p:cNvPr id="9" name="文本框 8"/>
          <p:cNvSpPr txBox="1"/>
          <p:nvPr/>
        </p:nvSpPr>
        <p:spPr>
          <a:xfrm>
            <a:off x="1250315" y="3616325"/>
            <a:ext cx="2616835" cy="2584450"/>
          </a:xfrm>
          <a:prstGeom prst="rect">
            <a:avLst/>
          </a:prstGeom>
          <a:noFill/>
        </p:spPr>
        <p:txBody>
          <a:bodyPr wrap="square" rtlCol="0">
            <a:spAutoFit/>
          </a:bodyPr>
          <a:lstStyle/>
          <a:p>
            <a:r>
              <a:rPr lang="en-US" altLang="zh-CN"/>
              <a:t>1</a:t>
            </a:r>
            <a:r>
              <a:rPr lang="zh-CN" altLang="en-US"/>
              <a:t>、网络图纸设计：</a:t>
            </a:r>
            <a:endParaRPr lang="zh-CN" altLang="en-US"/>
          </a:p>
          <a:p>
            <a:r>
              <a:rPr lang="en-US" altLang="zh-CN"/>
              <a:t>      </a:t>
            </a:r>
            <a:r>
              <a:rPr lang="zh-CN" altLang="en-US"/>
              <a:t>已完成猪场网络图纸设计及网络物料采购清单。</a:t>
            </a:r>
            <a:endParaRPr lang="zh-CN" altLang="en-US"/>
          </a:p>
          <a:p>
            <a:r>
              <a:rPr lang="en-US" altLang="zh-CN"/>
              <a:t>2</a:t>
            </a:r>
            <a:r>
              <a:rPr lang="zh-CN" altLang="en-US"/>
              <a:t>、电控图纸设计：</a:t>
            </a:r>
            <a:endParaRPr lang="zh-CN" altLang="en-US"/>
          </a:p>
          <a:p>
            <a:r>
              <a:rPr lang="en-US" altLang="zh-CN"/>
              <a:t>      </a:t>
            </a:r>
            <a:r>
              <a:rPr lang="zh-CN" altLang="en-US"/>
              <a:t>已完成猪场电控图纸设计及电控物料采购清单。</a:t>
            </a:r>
            <a:endParaRPr lang="zh-CN" altLang="en-US"/>
          </a:p>
          <a:p>
            <a:r>
              <a:rPr lang="zh-CN" altLang="en-US"/>
              <a:t>物料清单如由图所示。</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p:nvPr>
            <p:custDataLst>
              <p:tags r:id="rId1"/>
            </p:custDataLst>
          </p:nvPr>
        </p:nvGraphicFramePr>
        <p:xfrm>
          <a:off x="824230" y="1368425"/>
          <a:ext cx="10834370" cy="3550920"/>
        </p:xfrm>
        <a:graphic>
          <a:graphicData uri="http://schemas.openxmlformats.org/drawingml/2006/table">
            <a:tbl>
              <a:tblPr firstRow="1" bandRow="1">
                <a:tableStyleId>{5C22544A-7EE6-4342-B048-85BDC9FD1C3A}</a:tableStyleId>
              </a:tblPr>
              <a:tblGrid>
                <a:gridCol w="4435475"/>
                <a:gridCol w="1920240"/>
                <a:gridCol w="1422400"/>
                <a:gridCol w="3056255"/>
              </a:tblGrid>
              <a:tr h="381000">
                <a:tc gridSpan="4">
                  <a:txBody>
                    <a:bodyPr/>
                    <a:lstStyle/>
                    <a:p>
                      <a:pPr algn="ctr">
                        <a:buNone/>
                      </a:pPr>
                      <a:r>
                        <a:rPr lang="zh-CN" altLang="en-US" b="1"/>
                        <a:t>繁昌猪场精准饲喂器实验项目计划</a:t>
                      </a:r>
                      <a:endParaRPr lang="zh-CN" altLang="en-US" b="1"/>
                    </a:p>
                  </a:txBody>
                  <a:tcPr anchor="ctr"/>
                </a:tc>
                <a:tc hMerge="1">
                  <a:tcPr/>
                </a:tc>
                <a:tc hMerge="1">
                  <a:tcPr/>
                </a:tc>
                <a:tc hMerge="1">
                  <a:tcPr/>
                </a:tc>
              </a:tr>
              <a:tr h="381000">
                <a:tc>
                  <a:txBody>
                    <a:bodyPr/>
                    <a:lstStyle/>
                    <a:p>
                      <a:pPr algn="ctr">
                        <a:buNone/>
                      </a:pPr>
                      <a:r>
                        <a:rPr lang="zh-CN" altLang="en-US"/>
                        <a:t>项目类型</a:t>
                      </a:r>
                      <a:endParaRPr lang="zh-CN" altLang="en-US"/>
                    </a:p>
                  </a:txBody>
                  <a:tcPr anchor="ctr"/>
                </a:tc>
                <a:tc>
                  <a:txBody>
                    <a:bodyPr/>
                    <a:lstStyle/>
                    <a:p>
                      <a:pPr algn="ctr">
                        <a:buNone/>
                      </a:pPr>
                      <a:r>
                        <a:rPr lang="zh-CN" altLang="en-US"/>
                        <a:t>起始时间</a:t>
                      </a:r>
                      <a:endParaRPr lang="zh-CN" altLang="en-US"/>
                    </a:p>
                  </a:txBody>
                  <a:tcPr anchor="ctr"/>
                </a:tc>
                <a:tc>
                  <a:txBody>
                    <a:bodyPr/>
                    <a:lstStyle/>
                    <a:p>
                      <a:pPr algn="ctr">
                        <a:buNone/>
                      </a:pPr>
                      <a:r>
                        <a:rPr lang="zh-CN" altLang="en-US"/>
                        <a:t>完成</a:t>
                      </a:r>
                      <a:endParaRPr lang="zh-CN" altLang="en-US"/>
                    </a:p>
                  </a:txBody>
                  <a:tcPr anchor="ctr"/>
                </a:tc>
                <a:tc>
                  <a:txBody>
                    <a:bodyPr/>
                    <a:lstStyle/>
                    <a:p>
                      <a:pPr algn="ctr">
                        <a:buNone/>
                      </a:pPr>
                      <a:r>
                        <a:rPr lang="zh-CN" altLang="en-US" sz="1800" b="1">
                          <a:latin typeface="宋体" panose="02010600030101010101" pitchFamily="2" charset="-122"/>
                          <a:ea typeface="宋体" panose="02010600030101010101" pitchFamily="2" charset="-122"/>
                          <a:sym typeface="+mn-ea"/>
                        </a:rPr>
                        <a:t>责任部门</a:t>
                      </a:r>
                      <a:endParaRPr lang="zh-CN" altLang="en-US"/>
                    </a:p>
                  </a:txBody>
                  <a:tcPr anchor="ctr"/>
                </a:tc>
              </a:tr>
              <a:tr h="285750">
                <a:tc>
                  <a:txBody>
                    <a:bodyPr/>
                    <a:lstStyle/>
                    <a:p>
                      <a:pPr algn="ctr">
                        <a:buNone/>
                      </a:pPr>
                      <a:r>
                        <a:rPr lang="zh-CN" altLang="en-US" sz="1800" b="1">
                          <a:latin typeface="宋体" panose="02010600030101010101" pitchFamily="2" charset="-122"/>
                          <a:ea typeface="宋体" panose="02010600030101010101" pitchFamily="2" charset="-122"/>
                        </a:rPr>
                        <a:t>签署采购合同</a:t>
                      </a:r>
                      <a:endParaRPr lang="zh-CN" altLang="en-US" sz="1800" b="1">
                        <a:latin typeface="宋体" panose="02010600030101010101" pitchFamily="2" charset="-122"/>
                        <a:ea typeface="宋体" panose="02010600030101010101" pitchFamily="2" charset="-122"/>
                      </a:endParaRPr>
                    </a:p>
                  </a:txBody>
                  <a:tcPr/>
                </a:tc>
                <a:tc>
                  <a:txBody>
                    <a:bodyPr/>
                    <a:lstStyle/>
                    <a:p>
                      <a:pPr algn="ctr">
                        <a:buNone/>
                      </a:pPr>
                      <a:r>
                        <a:rPr lang="en-US" altLang="zh-CN" sz="1800" b="1" dirty="0">
                          <a:latin typeface="宋体" panose="02010600030101010101" pitchFamily="2" charset="-122"/>
                          <a:ea typeface="宋体" panose="02010600030101010101" pitchFamily="2" charset="-122"/>
                          <a:cs typeface="宋体" panose="02010600030101010101" pitchFamily="2" charset="-122"/>
                        </a:rPr>
                        <a:t>10</a:t>
                      </a:r>
                      <a:r>
                        <a:rPr lang="zh-CN" altLang="en-US" sz="1800" b="1" dirty="0">
                          <a:latin typeface="宋体" panose="02010600030101010101" pitchFamily="2" charset="-122"/>
                          <a:ea typeface="宋体" panose="02010600030101010101" pitchFamily="2" charset="-122"/>
                          <a:cs typeface="宋体" panose="02010600030101010101" pitchFamily="2" charset="-122"/>
                        </a:rPr>
                        <a:t>月</a:t>
                      </a:r>
                      <a:r>
                        <a:rPr lang="en-US" altLang="zh-CN" sz="1800" b="1" dirty="0">
                          <a:latin typeface="宋体" panose="02010600030101010101" pitchFamily="2" charset="-122"/>
                          <a:ea typeface="宋体" panose="02010600030101010101" pitchFamily="2" charset="-122"/>
                          <a:cs typeface="宋体" panose="02010600030101010101" pitchFamily="2" charset="-122"/>
                        </a:rPr>
                        <a:t>09</a:t>
                      </a:r>
                      <a:r>
                        <a:rPr lang="zh-CN" altLang="en-US" sz="1800" b="1" dirty="0">
                          <a:latin typeface="宋体" panose="02010600030101010101" pitchFamily="2" charset="-122"/>
                          <a:ea typeface="宋体" panose="02010600030101010101" pitchFamily="2" charset="-122"/>
                          <a:cs typeface="宋体" panose="02010600030101010101" pitchFamily="2" charset="-122"/>
                        </a:rPr>
                        <a:t>日</a:t>
                      </a:r>
                      <a:endParaRPr lang="zh-CN" altLang="en-US" sz="1800" b="1"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lgn="ctr">
                        <a:buNone/>
                      </a:pPr>
                      <a:r>
                        <a:rPr lang="en-US" altLang="zh-CN" sz="1800" b="1">
                          <a:latin typeface="宋体" panose="02010600030101010101" pitchFamily="2" charset="-122"/>
                          <a:ea typeface="宋体" panose="02010600030101010101" pitchFamily="2" charset="-122"/>
                          <a:cs typeface="宋体" panose="02010600030101010101" pitchFamily="2" charset="-122"/>
                        </a:rPr>
                        <a:t>10</a:t>
                      </a:r>
                      <a:r>
                        <a:rPr lang="zh-CN" altLang="en-US" sz="1800" b="1">
                          <a:latin typeface="宋体" panose="02010600030101010101" pitchFamily="2" charset="-122"/>
                          <a:ea typeface="宋体" panose="02010600030101010101" pitchFamily="2" charset="-122"/>
                          <a:cs typeface="宋体" panose="02010600030101010101" pitchFamily="2" charset="-122"/>
                        </a:rPr>
                        <a:t>月</a:t>
                      </a:r>
                      <a:r>
                        <a:rPr lang="en-US" altLang="zh-CN" sz="1800" b="1">
                          <a:latin typeface="宋体" panose="02010600030101010101" pitchFamily="2" charset="-122"/>
                          <a:ea typeface="宋体" panose="02010600030101010101" pitchFamily="2" charset="-122"/>
                          <a:cs typeface="宋体" panose="02010600030101010101" pitchFamily="2" charset="-122"/>
                        </a:rPr>
                        <a:t>15</a:t>
                      </a:r>
                      <a:r>
                        <a:rPr lang="zh-CN" altLang="en-US" sz="1800" b="1">
                          <a:latin typeface="宋体" panose="02010600030101010101" pitchFamily="2" charset="-122"/>
                          <a:ea typeface="宋体" panose="02010600030101010101" pitchFamily="2" charset="-122"/>
                          <a:cs typeface="宋体" panose="02010600030101010101" pitchFamily="2" charset="-122"/>
                        </a:rPr>
                        <a:t>日</a:t>
                      </a:r>
                      <a:endParaRPr lang="zh-CN" altLang="en-US" sz="1800" b="1">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lgn="ctr">
                        <a:buNone/>
                      </a:pPr>
                      <a:r>
                        <a:rPr lang="zh-CN" altLang="en-US" sz="1800" b="1" dirty="0">
                          <a:latin typeface="宋体" panose="02010600030101010101" pitchFamily="2" charset="-122"/>
                          <a:ea typeface="宋体" panose="02010600030101010101" pitchFamily="2" charset="-122"/>
                        </a:rPr>
                        <a:t>繁昌猪场</a:t>
                      </a:r>
                      <a:endParaRPr lang="zh-CN" altLang="en-US" sz="1800" b="1" dirty="0">
                        <a:latin typeface="宋体" panose="02010600030101010101" pitchFamily="2" charset="-122"/>
                        <a:ea typeface="宋体" panose="02010600030101010101" pitchFamily="2" charset="-122"/>
                      </a:endParaRPr>
                    </a:p>
                  </a:txBody>
                  <a:tcPr/>
                </a:tc>
              </a:tr>
              <a:tr h="381000">
                <a:tc>
                  <a:txBody>
                    <a:bodyPr/>
                    <a:lstStyle/>
                    <a:p>
                      <a:pPr algn="ctr">
                        <a:buNone/>
                      </a:pPr>
                      <a:r>
                        <a:rPr lang="zh-CN" altLang="en-US" sz="1800" b="1" dirty="0">
                          <a:latin typeface="宋体" panose="02010600030101010101" pitchFamily="2" charset="-122"/>
                          <a:ea typeface="宋体" panose="02010600030101010101" pitchFamily="2" charset="-122"/>
                        </a:rPr>
                        <a:t>网络、电控施工改造</a:t>
                      </a:r>
                      <a:endParaRPr lang="zh-CN" altLang="en-US" sz="1800" b="1" dirty="0">
                        <a:latin typeface="宋体" panose="02010600030101010101" pitchFamily="2" charset="-122"/>
                        <a:ea typeface="宋体" panose="02010600030101010101" pitchFamily="2" charset="-122"/>
                      </a:endParaRPr>
                    </a:p>
                  </a:txBody>
                  <a:tcPr/>
                </a:tc>
                <a:tc>
                  <a:txBody>
                    <a:bodyPr/>
                    <a:lstStyle/>
                    <a:p>
                      <a:pPr algn="ctr">
                        <a:buNone/>
                      </a:pP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月</a:t>
                      </a: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15</a:t>
                      </a: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日</a:t>
                      </a:r>
                      <a:endParaRPr lang="zh-CN" altLang="en-US" sz="1800" b="1" dirty="0">
                        <a:latin typeface="宋体" panose="02010600030101010101" pitchFamily="2" charset="-122"/>
                        <a:ea typeface="宋体" panose="02010600030101010101" pitchFamily="2" charset="-122"/>
                        <a:cs typeface="宋体" panose="02010600030101010101" pitchFamily="2" charset="-122"/>
                        <a:sym typeface="+mn-ea"/>
                      </a:endParaRPr>
                    </a:p>
                  </a:txBody>
                  <a:tcPr/>
                </a:tc>
                <a:tc>
                  <a:txBody>
                    <a:bodyPr/>
                    <a:lstStyle/>
                    <a:p>
                      <a:pPr algn="ctr">
                        <a:buNone/>
                      </a:pP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月</a:t>
                      </a: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30</a:t>
                      </a: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日</a:t>
                      </a:r>
                      <a:endParaRPr lang="zh-CN" altLang="en-US" sz="1800" b="1" dirty="0">
                        <a:latin typeface="宋体" panose="02010600030101010101" pitchFamily="2" charset="-122"/>
                        <a:ea typeface="宋体" panose="02010600030101010101" pitchFamily="2" charset="-122"/>
                        <a:cs typeface="宋体" panose="02010600030101010101" pitchFamily="2" charset="-122"/>
                        <a:sym typeface="+mn-ea"/>
                      </a:endParaRPr>
                    </a:p>
                  </a:txBody>
                  <a:tcPr/>
                </a:tc>
                <a:tc>
                  <a:txBody>
                    <a:bodyPr/>
                    <a:lstStyle/>
                    <a:p>
                      <a:pPr algn="ctr">
                        <a:buNone/>
                      </a:pPr>
                      <a:r>
                        <a:rPr lang="zh-CN" altLang="en-US" sz="1800" b="1" dirty="0">
                          <a:latin typeface="宋体" panose="02010600030101010101" pitchFamily="2" charset="-122"/>
                          <a:ea typeface="宋体" panose="02010600030101010101" pitchFamily="2" charset="-122"/>
                          <a:sym typeface="+mn-ea"/>
                        </a:rPr>
                        <a:t>设备服务中心、繁昌猪场</a:t>
                      </a:r>
                      <a:endParaRPr lang="zh-CN" altLang="en-US" sz="1800" b="1" dirty="0">
                        <a:latin typeface="宋体" panose="02010600030101010101" pitchFamily="2" charset="-122"/>
                        <a:ea typeface="宋体" panose="02010600030101010101" pitchFamily="2" charset="-122"/>
                        <a:sym typeface="+mn-ea"/>
                      </a:endParaRPr>
                    </a:p>
                  </a:txBody>
                  <a:tcPr/>
                </a:tc>
              </a:tr>
              <a:tr h="381000">
                <a:tc>
                  <a:txBody>
                    <a:bodyPr/>
                    <a:lstStyle/>
                    <a:p>
                      <a:pPr algn="ctr">
                        <a:buNone/>
                      </a:pPr>
                      <a:r>
                        <a:rPr lang="zh-CN" altLang="en-US" sz="1800" b="1" dirty="0">
                          <a:latin typeface="宋体" panose="02010600030101010101" pitchFamily="2" charset="-122"/>
                          <a:ea typeface="宋体" panose="02010600030101010101" pitchFamily="2" charset="-122"/>
                        </a:rPr>
                        <a:t>各供应商精准饲喂器安装</a:t>
                      </a:r>
                      <a:endParaRPr lang="zh-CN" altLang="en-US" sz="1800" b="1" dirty="0">
                        <a:latin typeface="宋体" panose="02010600030101010101" pitchFamily="2" charset="-122"/>
                        <a:ea typeface="宋体" panose="02010600030101010101" pitchFamily="2" charset="-122"/>
                      </a:endParaRPr>
                    </a:p>
                  </a:txBody>
                  <a:tcPr/>
                </a:tc>
                <a:tc>
                  <a:txBody>
                    <a:bodyPr/>
                    <a:lstStyle/>
                    <a:p>
                      <a:pPr algn="ctr">
                        <a:buNone/>
                      </a:pP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10</a:t>
                      </a: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月</a:t>
                      </a: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15</a:t>
                      </a: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日</a:t>
                      </a:r>
                      <a:endParaRPr lang="zh-CN" altLang="en-US" sz="1800" b="1" dirty="0">
                        <a:latin typeface="宋体" panose="02010600030101010101" pitchFamily="2" charset="-122"/>
                        <a:ea typeface="宋体" panose="02010600030101010101" pitchFamily="2" charset="-122"/>
                        <a:cs typeface="宋体" panose="02010600030101010101" pitchFamily="2" charset="-122"/>
                        <a:sym typeface="+mn-ea"/>
                      </a:endParaRPr>
                    </a:p>
                  </a:txBody>
                  <a:tcPr/>
                </a:tc>
                <a:tc>
                  <a:txBody>
                    <a:bodyPr/>
                    <a:lstStyle/>
                    <a:p>
                      <a:pPr algn="ctr">
                        <a:buNone/>
                      </a:pP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11</a:t>
                      </a: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月</a:t>
                      </a: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15</a:t>
                      </a: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日</a:t>
                      </a:r>
                      <a:endParaRPr lang="zh-CN" altLang="en-US" sz="1800" b="1" dirty="0">
                        <a:latin typeface="宋体" panose="02010600030101010101" pitchFamily="2" charset="-122"/>
                        <a:ea typeface="宋体" panose="02010600030101010101" pitchFamily="2" charset="-122"/>
                        <a:cs typeface="宋体" panose="02010600030101010101" pitchFamily="2" charset="-122"/>
                        <a:sym typeface="+mn-ea"/>
                      </a:endParaRPr>
                    </a:p>
                  </a:txBody>
                  <a:tcPr/>
                </a:tc>
                <a:tc>
                  <a:txBody>
                    <a:bodyPr/>
                    <a:lstStyle/>
                    <a:p>
                      <a:pPr algn="ctr">
                        <a:buNone/>
                      </a:pPr>
                      <a:r>
                        <a:rPr lang="zh-CN" altLang="en-US" sz="1800" b="1" dirty="0">
                          <a:latin typeface="宋体" panose="02010600030101010101" pitchFamily="2" charset="-122"/>
                          <a:ea typeface="宋体" panose="02010600030101010101" pitchFamily="2" charset="-122"/>
                          <a:sym typeface="+mn-ea"/>
                        </a:rPr>
                        <a:t>供应商、设备服务中心、繁昌猪场</a:t>
                      </a:r>
                      <a:endParaRPr lang="zh-CN" altLang="en-US" sz="1800" b="1" dirty="0">
                        <a:latin typeface="宋体" panose="02010600030101010101" pitchFamily="2" charset="-122"/>
                        <a:ea typeface="宋体" panose="02010600030101010101" pitchFamily="2" charset="-122"/>
                        <a:sym typeface="+mn-ea"/>
                      </a:endParaRPr>
                    </a:p>
                  </a:txBody>
                  <a:tcPr/>
                </a:tc>
              </a:tr>
              <a:tr h="381000">
                <a:tc>
                  <a:txBody>
                    <a:bodyPr/>
                    <a:lstStyle/>
                    <a:p>
                      <a:pPr algn="ctr">
                        <a:buNone/>
                      </a:pPr>
                      <a:r>
                        <a:rPr lang="zh-CN" altLang="en-US" sz="1800" b="1" dirty="0">
                          <a:latin typeface="宋体" panose="02010600030101010101" pitchFamily="2" charset="-122"/>
                          <a:ea typeface="宋体" panose="02010600030101010101" pitchFamily="2" charset="-122"/>
                          <a:sym typeface="+mn-ea"/>
                        </a:rPr>
                        <a:t>各供应商饲喂器</a:t>
                      </a:r>
                      <a:r>
                        <a:rPr lang="zh-CN" altLang="en-US" sz="1800" b="1" dirty="0">
                          <a:latin typeface="宋体" panose="02010600030101010101" pitchFamily="2" charset="-122"/>
                          <a:ea typeface="宋体" panose="02010600030101010101" pitchFamily="2" charset="-122"/>
                        </a:rPr>
                        <a:t>使用并输出第一次产品测试报告</a:t>
                      </a:r>
                      <a:endParaRPr lang="zh-CN" altLang="en-US" sz="1800" b="1" dirty="0">
                        <a:latin typeface="宋体" panose="02010600030101010101" pitchFamily="2" charset="-122"/>
                        <a:ea typeface="宋体" panose="02010600030101010101" pitchFamily="2" charset="-122"/>
                      </a:endParaRPr>
                    </a:p>
                  </a:txBody>
                  <a:tcPr/>
                </a:tc>
                <a:tc>
                  <a:txBody>
                    <a:bodyPr/>
                    <a:lstStyle/>
                    <a:p>
                      <a:pPr algn="ctr">
                        <a:buNone/>
                      </a:pP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11</a:t>
                      </a: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月</a:t>
                      </a:r>
                      <a:r>
                        <a:rPr lang="en-US" altLang="zh-CN" sz="1800" b="1" dirty="0">
                          <a:latin typeface="宋体" panose="02010600030101010101" pitchFamily="2" charset="-122"/>
                          <a:ea typeface="宋体" panose="02010600030101010101" pitchFamily="2" charset="-122"/>
                          <a:cs typeface="宋体" panose="02010600030101010101" pitchFamily="2" charset="-122"/>
                          <a:sym typeface="+mn-ea"/>
                        </a:rPr>
                        <a:t>15</a:t>
                      </a:r>
                      <a:r>
                        <a:rPr lang="zh-CN" altLang="en-US" sz="1800" b="1" dirty="0">
                          <a:latin typeface="宋体" panose="02010600030101010101" pitchFamily="2" charset="-122"/>
                          <a:ea typeface="宋体" panose="02010600030101010101" pitchFamily="2" charset="-122"/>
                          <a:cs typeface="宋体" panose="02010600030101010101" pitchFamily="2" charset="-122"/>
                          <a:sym typeface="+mn-ea"/>
                        </a:rPr>
                        <a:t>日</a:t>
                      </a:r>
                      <a:endParaRPr lang="zh-CN" altLang="en-US" sz="1800" b="1" dirty="0">
                        <a:latin typeface="宋体" panose="02010600030101010101" pitchFamily="2" charset="-122"/>
                        <a:ea typeface="宋体" panose="02010600030101010101" pitchFamily="2" charset="-122"/>
                        <a:cs typeface="宋体" panose="02010600030101010101" pitchFamily="2" charset="-122"/>
                        <a:sym typeface="+mn-ea"/>
                      </a:endParaRPr>
                    </a:p>
                  </a:txBody>
                  <a:tcPr/>
                </a:tc>
                <a:tc>
                  <a:txBody>
                    <a:bodyPr/>
                    <a:lstStyle/>
                    <a:p>
                      <a:pPr algn="ctr">
                        <a:buNone/>
                      </a:pPr>
                      <a:r>
                        <a:rPr lang="en-US" altLang="zh-CN" sz="1800" b="1" dirty="0">
                          <a:latin typeface="宋体" panose="02010600030101010101" pitchFamily="2" charset="-122"/>
                          <a:ea typeface="宋体" panose="02010600030101010101" pitchFamily="2" charset="-122"/>
                          <a:cs typeface="宋体" panose="02010600030101010101" pitchFamily="2" charset="-122"/>
                        </a:rPr>
                        <a:t>12</a:t>
                      </a:r>
                      <a:r>
                        <a:rPr lang="zh-CN" altLang="en-US" sz="1800" b="1" dirty="0">
                          <a:latin typeface="宋体" panose="02010600030101010101" pitchFamily="2" charset="-122"/>
                          <a:ea typeface="宋体" panose="02010600030101010101" pitchFamily="2" charset="-122"/>
                          <a:cs typeface="宋体" panose="02010600030101010101" pitchFamily="2" charset="-122"/>
                        </a:rPr>
                        <a:t>月</a:t>
                      </a:r>
                      <a:r>
                        <a:rPr lang="en-US" altLang="zh-CN" sz="1800" b="1" dirty="0">
                          <a:latin typeface="宋体" panose="02010600030101010101" pitchFamily="2" charset="-122"/>
                          <a:ea typeface="宋体" panose="02010600030101010101" pitchFamily="2" charset="-122"/>
                          <a:cs typeface="宋体" panose="02010600030101010101" pitchFamily="2" charset="-122"/>
                        </a:rPr>
                        <a:t>15</a:t>
                      </a:r>
                      <a:r>
                        <a:rPr lang="zh-CN" altLang="en-US" sz="1800" b="1" dirty="0">
                          <a:latin typeface="宋体" panose="02010600030101010101" pitchFamily="2" charset="-122"/>
                          <a:ea typeface="宋体" panose="02010600030101010101" pitchFamily="2" charset="-122"/>
                          <a:cs typeface="宋体" panose="02010600030101010101" pitchFamily="2" charset="-122"/>
                        </a:rPr>
                        <a:t>日</a:t>
                      </a:r>
                      <a:endParaRPr lang="zh-CN" altLang="en-US" sz="1800" b="1" dirty="0">
                        <a:latin typeface="宋体" panose="02010600030101010101" pitchFamily="2" charset="-122"/>
                        <a:ea typeface="宋体" panose="02010600030101010101" pitchFamily="2" charset="-122"/>
                        <a:cs typeface="宋体" panose="02010600030101010101" pitchFamily="2" charset="-122"/>
                      </a:endParaRPr>
                    </a:p>
                  </a:txBody>
                  <a:tcPr/>
                </a:tc>
                <a:tc>
                  <a:txBody>
                    <a:bodyPr/>
                    <a:lstStyle/>
                    <a:p>
                      <a:pPr algn="ctr">
                        <a:buNone/>
                      </a:pPr>
                      <a:r>
                        <a:rPr lang="zh-CN" altLang="en-US" sz="1800" b="1" dirty="0">
                          <a:latin typeface="宋体" panose="02010600030101010101" pitchFamily="2" charset="-122"/>
                          <a:ea typeface="宋体" panose="02010600030101010101" pitchFamily="2" charset="-122"/>
                          <a:sym typeface="+mn-ea"/>
                        </a:rPr>
                        <a:t>设备服务中心、繁昌猪场</a:t>
                      </a:r>
                      <a:endParaRPr lang="zh-CN" altLang="en-US" sz="1800" b="1" dirty="0">
                        <a:latin typeface="宋体" panose="02010600030101010101" pitchFamily="2" charset="-122"/>
                        <a:ea typeface="宋体" panose="02010600030101010101" pitchFamily="2" charset="-122"/>
                        <a:sym typeface="+mn-ea"/>
                      </a:endParaRPr>
                    </a:p>
                  </a:txBody>
                  <a:tcPr/>
                </a:tc>
              </a:tr>
              <a:tr h="381000">
                <a:tc>
                  <a:txBody>
                    <a:bodyPr/>
                    <a:lstStyle/>
                    <a:p>
                      <a:pPr algn="ctr">
                        <a:buNone/>
                      </a:pPr>
                      <a:r>
                        <a:rPr lang="zh-CN" altLang="en-US" sz="1800" b="1" dirty="0">
                          <a:latin typeface="宋体" panose="02010600030101010101" pitchFamily="2" charset="-122"/>
                          <a:ea typeface="宋体" panose="02010600030101010101" pitchFamily="2" charset="-122"/>
                        </a:rPr>
                        <a:t>输出各</a:t>
                      </a:r>
                      <a:r>
                        <a:rPr lang="zh-CN" altLang="en-US" sz="1800" b="1" dirty="0">
                          <a:latin typeface="宋体" panose="02010600030101010101" pitchFamily="2" charset="-122"/>
                          <a:ea typeface="宋体" panose="02010600030101010101" pitchFamily="2" charset="-122"/>
                          <a:sym typeface="+mn-ea"/>
                        </a:rPr>
                        <a:t>供应商</a:t>
                      </a:r>
                      <a:r>
                        <a:rPr lang="zh-CN" altLang="en-US" sz="1800" b="1" dirty="0">
                          <a:latin typeface="宋体" panose="02010600030101010101" pitchFamily="2" charset="-122"/>
                          <a:ea typeface="宋体" panose="02010600030101010101" pitchFamily="2" charset="-122"/>
                        </a:rPr>
                        <a:t>饲喂器第二次测试报告</a:t>
                      </a:r>
                      <a:endParaRPr lang="zh-CN" altLang="en-US" sz="1800" b="1" dirty="0">
                        <a:latin typeface="宋体" panose="02010600030101010101" pitchFamily="2" charset="-122"/>
                        <a:ea typeface="宋体" panose="02010600030101010101" pitchFamily="2" charset="-122"/>
                      </a:endParaRPr>
                    </a:p>
                  </a:txBody>
                  <a:tcPr/>
                </a:tc>
                <a:tc>
                  <a:txBody>
                    <a:bodyPr/>
                    <a:lstStyle/>
                    <a:p>
                      <a:pPr algn="ctr">
                        <a:buNone/>
                      </a:pPr>
                      <a:r>
                        <a:rPr lang="en-US" altLang="zh-CN" sz="1800" b="1">
                          <a:latin typeface="宋体" panose="02010600030101010101" pitchFamily="2" charset="-122"/>
                          <a:ea typeface="宋体" panose="02010600030101010101" pitchFamily="2" charset="-122"/>
                          <a:cs typeface="宋体" panose="02010600030101010101" pitchFamily="2" charset="-122"/>
                          <a:sym typeface="+mn-ea"/>
                        </a:rPr>
                        <a:t>12</a:t>
                      </a:r>
                      <a:r>
                        <a:rPr lang="zh-CN" altLang="en-US" sz="1800" b="1">
                          <a:latin typeface="宋体" panose="02010600030101010101" pitchFamily="2" charset="-122"/>
                          <a:ea typeface="宋体" panose="02010600030101010101" pitchFamily="2" charset="-122"/>
                          <a:cs typeface="宋体" panose="02010600030101010101" pitchFamily="2" charset="-122"/>
                          <a:sym typeface="+mn-ea"/>
                        </a:rPr>
                        <a:t>月</a:t>
                      </a:r>
                      <a:r>
                        <a:rPr lang="en-US" altLang="zh-CN" sz="1800" b="1">
                          <a:latin typeface="宋体" panose="02010600030101010101" pitchFamily="2" charset="-122"/>
                          <a:ea typeface="宋体" panose="02010600030101010101" pitchFamily="2" charset="-122"/>
                          <a:cs typeface="宋体" panose="02010600030101010101" pitchFamily="2" charset="-122"/>
                          <a:sym typeface="+mn-ea"/>
                        </a:rPr>
                        <a:t>15</a:t>
                      </a:r>
                      <a:r>
                        <a:rPr lang="zh-CN" altLang="en-US" sz="1800" b="1">
                          <a:latin typeface="宋体" panose="02010600030101010101" pitchFamily="2" charset="-122"/>
                          <a:ea typeface="宋体" panose="02010600030101010101" pitchFamily="2" charset="-122"/>
                          <a:cs typeface="宋体" panose="02010600030101010101" pitchFamily="2" charset="-122"/>
                          <a:sym typeface="+mn-ea"/>
                        </a:rPr>
                        <a:t>日</a:t>
                      </a:r>
                      <a:endParaRPr lang="zh-CN" altLang="en-US" sz="1800" b="1">
                        <a:latin typeface="宋体" panose="02010600030101010101" pitchFamily="2" charset="-122"/>
                        <a:ea typeface="宋体" panose="02010600030101010101" pitchFamily="2" charset="-122"/>
                        <a:cs typeface="宋体" panose="02010600030101010101" pitchFamily="2" charset="-122"/>
                        <a:sym typeface="+mn-ea"/>
                      </a:endParaRPr>
                    </a:p>
                  </a:txBody>
                  <a:tcPr/>
                </a:tc>
                <a:tc>
                  <a:txBody>
                    <a:bodyPr/>
                    <a:lstStyle/>
                    <a:p>
                      <a:pPr algn="ctr">
                        <a:buNone/>
                      </a:pPr>
                      <a:r>
                        <a:rPr lang="en-US" altLang="zh-CN" sz="1800" b="1">
                          <a:latin typeface="宋体" panose="02010600030101010101" pitchFamily="2" charset="-122"/>
                          <a:ea typeface="宋体" panose="02010600030101010101" pitchFamily="2" charset="-122"/>
                          <a:cs typeface="宋体" panose="02010600030101010101" pitchFamily="2" charset="-122"/>
                          <a:sym typeface="+mn-ea"/>
                        </a:rPr>
                        <a:t>1</a:t>
                      </a:r>
                      <a:r>
                        <a:rPr lang="zh-CN" altLang="en-US" sz="1800" b="1">
                          <a:latin typeface="宋体" panose="02010600030101010101" pitchFamily="2" charset="-122"/>
                          <a:ea typeface="宋体" panose="02010600030101010101" pitchFamily="2" charset="-122"/>
                          <a:cs typeface="宋体" panose="02010600030101010101" pitchFamily="2" charset="-122"/>
                          <a:sym typeface="+mn-ea"/>
                        </a:rPr>
                        <a:t>月</a:t>
                      </a:r>
                      <a:r>
                        <a:rPr lang="en-US" altLang="zh-CN" sz="1800" b="1">
                          <a:latin typeface="宋体" panose="02010600030101010101" pitchFamily="2" charset="-122"/>
                          <a:ea typeface="宋体" panose="02010600030101010101" pitchFamily="2" charset="-122"/>
                          <a:cs typeface="宋体" panose="02010600030101010101" pitchFamily="2" charset="-122"/>
                          <a:sym typeface="+mn-ea"/>
                        </a:rPr>
                        <a:t>15</a:t>
                      </a:r>
                      <a:r>
                        <a:rPr lang="zh-CN" altLang="en-US" sz="1800" b="1">
                          <a:latin typeface="宋体" panose="02010600030101010101" pitchFamily="2" charset="-122"/>
                          <a:ea typeface="宋体" panose="02010600030101010101" pitchFamily="2" charset="-122"/>
                          <a:cs typeface="宋体" panose="02010600030101010101" pitchFamily="2" charset="-122"/>
                          <a:sym typeface="+mn-ea"/>
                        </a:rPr>
                        <a:t>日</a:t>
                      </a:r>
                      <a:endParaRPr lang="zh-CN" altLang="en-US" sz="1800" b="1">
                        <a:latin typeface="宋体" panose="02010600030101010101" pitchFamily="2" charset="-122"/>
                        <a:ea typeface="宋体" panose="02010600030101010101" pitchFamily="2" charset="-122"/>
                        <a:cs typeface="宋体" panose="02010600030101010101" pitchFamily="2" charset="-122"/>
                        <a:sym typeface="+mn-ea"/>
                      </a:endParaRPr>
                    </a:p>
                  </a:txBody>
                  <a:tcPr/>
                </a:tc>
                <a:tc>
                  <a:txBody>
                    <a:bodyPr/>
                    <a:lstStyle/>
                    <a:p>
                      <a:pPr algn="ctr">
                        <a:buNone/>
                      </a:pPr>
                      <a:r>
                        <a:rPr lang="zh-CN" altLang="en-US" sz="1800" b="1">
                          <a:latin typeface="宋体" panose="02010600030101010101" pitchFamily="2" charset="-122"/>
                          <a:ea typeface="宋体" panose="02010600030101010101" pitchFamily="2" charset="-122"/>
                          <a:sym typeface="+mn-ea"/>
                        </a:rPr>
                        <a:t>设备服务中心、繁昌猪场</a:t>
                      </a:r>
                      <a:endParaRPr lang="zh-CN" altLang="en-US" sz="1800" b="1">
                        <a:latin typeface="宋体" panose="02010600030101010101" pitchFamily="2" charset="-122"/>
                        <a:ea typeface="宋体" panose="02010600030101010101" pitchFamily="2" charset="-122"/>
                        <a:sym typeface="+mn-ea"/>
                      </a:endParaRPr>
                    </a:p>
                  </a:txBody>
                  <a:tcPr/>
                </a:tc>
              </a:tr>
              <a:tr h="381000">
                <a:tc>
                  <a:txBody>
                    <a:bodyPr/>
                    <a:lstStyle/>
                    <a:p>
                      <a:pPr algn="ctr">
                        <a:buNone/>
                      </a:pPr>
                      <a:r>
                        <a:rPr lang="zh-CN" altLang="en-US" sz="1800" b="1">
                          <a:latin typeface="宋体" panose="02010600030101010101" pitchFamily="2" charset="-122"/>
                          <a:ea typeface="宋体" panose="02010600030101010101" pitchFamily="2" charset="-122"/>
                          <a:sym typeface="+mn-ea"/>
                        </a:rPr>
                        <a:t>输出各供应商饲喂器第三次测试报告</a:t>
                      </a:r>
                      <a:endParaRPr lang="zh-CN" altLang="en-US" sz="1800" b="1">
                        <a:latin typeface="宋体" panose="02010600030101010101" pitchFamily="2" charset="-122"/>
                        <a:ea typeface="宋体" panose="02010600030101010101" pitchFamily="2" charset="-122"/>
                        <a:sym typeface="+mn-ea"/>
                      </a:endParaRPr>
                    </a:p>
                  </a:txBody>
                  <a:tcPr/>
                </a:tc>
                <a:tc>
                  <a:txBody>
                    <a:bodyPr/>
                    <a:lstStyle/>
                    <a:p>
                      <a:pPr algn="ctr">
                        <a:buNone/>
                      </a:pPr>
                      <a:r>
                        <a:rPr lang="en-US" altLang="zh-CN" sz="1800" b="1">
                          <a:latin typeface="宋体" panose="02010600030101010101" pitchFamily="2" charset="-122"/>
                          <a:ea typeface="宋体" panose="02010600030101010101" pitchFamily="2" charset="-122"/>
                        </a:rPr>
                        <a:t>1</a:t>
                      </a:r>
                      <a:r>
                        <a:rPr lang="zh-CN" altLang="en-US" sz="1800" b="1">
                          <a:latin typeface="宋体" panose="02010600030101010101" pitchFamily="2" charset="-122"/>
                          <a:ea typeface="宋体" panose="02010600030101010101" pitchFamily="2" charset="-122"/>
                        </a:rPr>
                        <a:t>月</a:t>
                      </a:r>
                      <a:r>
                        <a:rPr lang="en-US" altLang="zh-CN" sz="1800" b="1">
                          <a:latin typeface="宋体" panose="02010600030101010101" pitchFamily="2" charset="-122"/>
                          <a:ea typeface="宋体" panose="02010600030101010101" pitchFamily="2" charset="-122"/>
                        </a:rPr>
                        <a:t>15</a:t>
                      </a:r>
                      <a:r>
                        <a:rPr lang="zh-CN" altLang="en-US" sz="1800" b="1">
                          <a:latin typeface="宋体" panose="02010600030101010101" pitchFamily="2" charset="-122"/>
                          <a:ea typeface="宋体" panose="02010600030101010101" pitchFamily="2" charset="-122"/>
                        </a:rPr>
                        <a:t>日</a:t>
                      </a:r>
                      <a:endParaRPr lang="zh-CN" altLang="en-US" sz="1800" b="1">
                        <a:latin typeface="宋体" panose="02010600030101010101" pitchFamily="2" charset="-122"/>
                        <a:ea typeface="宋体" panose="02010600030101010101" pitchFamily="2" charset="-122"/>
                      </a:endParaRPr>
                    </a:p>
                  </a:txBody>
                  <a:tcPr/>
                </a:tc>
                <a:tc>
                  <a:txBody>
                    <a:bodyPr/>
                    <a:lstStyle/>
                    <a:p>
                      <a:pPr algn="ctr">
                        <a:buNone/>
                      </a:pPr>
                      <a:r>
                        <a:rPr lang="en-US" altLang="zh-CN" sz="1800" b="1">
                          <a:latin typeface="宋体" panose="02010600030101010101" pitchFamily="2" charset="-122"/>
                          <a:ea typeface="宋体" panose="02010600030101010101" pitchFamily="2" charset="-122"/>
                        </a:rPr>
                        <a:t>2</a:t>
                      </a:r>
                      <a:r>
                        <a:rPr lang="zh-CN" altLang="en-US" sz="1800" b="1">
                          <a:latin typeface="宋体" panose="02010600030101010101" pitchFamily="2" charset="-122"/>
                          <a:ea typeface="宋体" panose="02010600030101010101" pitchFamily="2" charset="-122"/>
                        </a:rPr>
                        <a:t>月</a:t>
                      </a:r>
                      <a:r>
                        <a:rPr lang="en-US" altLang="zh-CN" sz="1800" b="1">
                          <a:latin typeface="宋体" panose="02010600030101010101" pitchFamily="2" charset="-122"/>
                          <a:ea typeface="宋体" panose="02010600030101010101" pitchFamily="2" charset="-122"/>
                        </a:rPr>
                        <a:t>15</a:t>
                      </a:r>
                      <a:r>
                        <a:rPr lang="zh-CN" altLang="en-US" sz="1800" b="1">
                          <a:latin typeface="宋体" panose="02010600030101010101" pitchFamily="2" charset="-122"/>
                          <a:ea typeface="宋体" panose="02010600030101010101" pitchFamily="2" charset="-122"/>
                        </a:rPr>
                        <a:t>日</a:t>
                      </a:r>
                      <a:endParaRPr lang="zh-CN" altLang="en-US" sz="1800" b="1">
                        <a:latin typeface="宋体" panose="02010600030101010101" pitchFamily="2" charset="-122"/>
                        <a:ea typeface="宋体" panose="02010600030101010101" pitchFamily="2" charset="-122"/>
                      </a:endParaRPr>
                    </a:p>
                  </a:txBody>
                  <a:tcPr/>
                </a:tc>
                <a:tc>
                  <a:txBody>
                    <a:bodyPr/>
                    <a:lstStyle/>
                    <a:p>
                      <a:pPr algn="ctr">
                        <a:buNone/>
                      </a:pPr>
                      <a:r>
                        <a:rPr lang="zh-CN" altLang="en-US" sz="1800" b="1" dirty="0">
                          <a:latin typeface="宋体" panose="02010600030101010101" pitchFamily="2" charset="-122"/>
                          <a:ea typeface="宋体" panose="02010600030101010101" pitchFamily="2" charset="-122"/>
                          <a:sym typeface="+mn-ea"/>
                        </a:rPr>
                        <a:t>设备服务中心、繁昌猪场</a:t>
                      </a:r>
                      <a:endParaRPr lang="zh-CN" altLang="en-US" sz="1800" b="1" dirty="0">
                        <a:latin typeface="宋体" panose="02010600030101010101" pitchFamily="2" charset="-122"/>
                        <a:ea typeface="宋体" panose="02010600030101010101" pitchFamily="2" charset="-122"/>
                      </a:endParaRPr>
                    </a:p>
                  </a:txBody>
                  <a:tcPr/>
                </a:tc>
              </a:tr>
            </a:tbl>
          </a:graphicData>
        </a:graphic>
      </p:graphicFrame>
      <p:sp>
        <p:nvSpPr>
          <p:cNvPr id="3" name="矩形 3"/>
          <p:cNvSpPr/>
          <p:nvPr/>
        </p:nvSpPr>
        <p:spPr>
          <a:xfrm>
            <a:off x="782894" y="471149"/>
            <a:ext cx="10734040" cy="423545"/>
          </a:xfrm>
          <a:prstGeom prst="rect">
            <a:avLst/>
          </a:prstGeom>
        </p:spPr>
        <p:txBody>
          <a:bodyPr wrap="none">
            <a:spAutoFit/>
          </a:bodyPr>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除和县场的拉塞特和慧农，在繁昌猪场另外引进了</a:t>
            </a:r>
            <a:r>
              <a:rPr lang="en-US" altLang="zh-CN" sz="2400" b="1" noProof="1">
                <a:solidFill>
                  <a:srgbClr val="0069DD"/>
                </a:solidFill>
                <a:latin typeface="微软雅黑" panose="020B0503020204020204" pitchFamily="34" charset="-122"/>
                <a:ea typeface="微软雅黑" panose="020B0503020204020204" pitchFamily="34" charset="-122"/>
              </a:rPr>
              <a:t>4</a:t>
            </a:r>
            <a:r>
              <a:rPr lang="zh-CN" altLang="en-US" sz="2400" b="1" noProof="1">
                <a:solidFill>
                  <a:srgbClr val="0069DD"/>
                </a:solidFill>
                <a:latin typeface="微软雅黑" panose="020B0503020204020204" pitchFamily="34" charset="-122"/>
                <a:ea typeface="微软雅黑" panose="020B0503020204020204" pitchFamily="34" charset="-122"/>
              </a:rPr>
              <a:t>家精准饲喂器做小批量实验</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52414" y="369549"/>
            <a:ext cx="3535680" cy="423545"/>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哺乳母猪饲喂器竞品对比</a:t>
            </a:r>
            <a:endParaRPr lang="zh-CN" altLang="en-US" sz="1600" b="1" noProof="1">
              <a:solidFill>
                <a:srgbClr val="0069DD"/>
              </a:solidFill>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641350" y="793115"/>
          <a:ext cx="11309523" cy="5532120"/>
        </p:xfrm>
        <a:graphic>
          <a:graphicData uri="http://schemas.openxmlformats.org/drawingml/2006/table">
            <a:tbl>
              <a:tblPr firstRow="1" bandRow="1">
                <a:tableStyleId>{5C22544A-7EE6-4342-B048-85BDC9FD1C3A}</a:tableStyleId>
              </a:tblPr>
              <a:tblGrid>
                <a:gridCol w="1097280"/>
                <a:gridCol w="1102995"/>
                <a:gridCol w="1090295"/>
                <a:gridCol w="967740"/>
                <a:gridCol w="977900"/>
                <a:gridCol w="868045"/>
                <a:gridCol w="602615"/>
                <a:gridCol w="1271270"/>
                <a:gridCol w="1171575"/>
                <a:gridCol w="1109980"/>
                <a:gridCol w="1049828"/>
              </a:tblGrid>
              <a:tr h="381000">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公司</a:t>
                      </a:r>
                      <a:r>
                        <a:rPr lang="en-US" altLang="zh-CN"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类别</a:t>
                      </a:r>
                      <a:endParaRPr lang="zh-CN" altLang="en-US" sz="1400">
                        <a:latin typeface="宋体" panose="02010600030101010101" pitchFamily="2" charset="-122"/>
                        <a:ea typeface="宋体" panose="02010600030101010101" pitchFamily="2" charset="-122"/>
                        <a:cs typeface="宋体" panose="02010600030101010101" pitchFamily="2" charset="-122"/>
                      </a:endParaRPr>
                    </a:p>
                  </a:txBody>
                  <a:tcPr anchor="ctr"/>
                </a:tc>
                <a:tc>
                  <a:txBody>
                    <a:bodyPr/>
                    <a:lstStyle/>
                    <a:p>
                      <a:pPr algn="ctr">
                        <a:buNone/>
                      </a:pPr>
                      <a:r>
                        <a:rPr lang="zh-CN" altLang="en-US" sz="1400">
                          <a:latin typeface="宋体" panose="02010600030101010101" pitchFamily="2" charset="-122"/>
                          <a:ea typeface="宋体" panose="02010600030101010101" pitchFamily="2" charset="-122"/>
                          <a:sym typeface="+mn-ea"/>
                        </a:rPr>
                        <a:t>主机结构</a:t>
                      </a:r>
                      <a:endParaRPr lang="zh-CN" altLang="en-US" sz="1400">
                        <a:latin typeface="宋体" panose="02010600030101010101" pitchFamily="2" charset="-122"/>
                        <a:ea typeface="宋体" panose="02010600030101010101" pitchFamily="2" charset="-122"/>
                        <a:sym typeface="+mn-ea"/>
                      </a:endParaRPr>
                    </a:p>
                  </a:txBody>
                  <a:tcPr anchor="ctr"/>
                </a:tc>
                <a:tc>
                  <a:txBody>
                    <a:bodyPr/>
                    <a:lstStyle/>
                    <a:p>
                      <a:pPr algn="ctr">
                        <a:buNone/>
                      </a:pPr>
                      <a:r>
                        <a:rPr lang="zh-CN" altLang="en-US" sz="1400">
                          <a:latin typeface="宋体" panose="02010600030101010101" pitchFamily="2" charset="-122"/>
                          <a:ea typeface="宋体" panose="02010600030101010101" pitchFamily="2" charset="-122"/>
                          <a:sym typeface="+mn-ea"/>
                        </a:rPr>
                        <a:t>主机材料</a:t>
                      </a:r>
                      <a:endParaRPr lang="zh-CN" altLang="en-US" sz="1400">
                        <a:latin typeface="宋体" panose="02010600030101010101" pitchFamily="2" charset="-122"/>
                        <a:ea typeface="宋体" panose="02010600030101010101" pitchFamily="2" charset="-122"/>
                        <a:sym typeface="+mn-ea"/>
                      </a:endParaRPr>
                    </a:p>
                  </a:txBody>
                  <a:tcPr anchor="ctr"/>
                </a:tc>
                <a:tc>
                  <a:txBody>
                    <a:bodyPr/>
                    <a:lstStyle/>
                    <a:p>
                      <a:pPr algn="ctr">
                        <a:buNone/>
                      </a:pPr>
                      <a:r>
                        <a:rPr lang="zh-CN" altLang="en-US" sz="1400">
                          <a:latin typeface="宋体" panose="02010600030101010101" pitchFamily="2" charset="-122"/>
                          <a:ea typeface="宋体" panose="02010600030101010101" pitchFamily="2" charset="-122"/>
                          <a:sym typeface="+mn-ea"/>
                        </a:rPr>
                        <a:t>屏幕展示</a:t>
                      </a:r>
                      <a:endParaRPr lang="zh-CN" altLang="en-US" sz="1400">
                        <a:latin typeface="宋体" panose="02010600030101010101" pitchFamily="2" charset="-122"/>
                        <a:ea typeface="宋体" panose="02010600030101010101" pitchFamily="2" charset="-122"/>
                        <a:sym typeface="+mn-ea"/>
                      </a:endParaRPr>
                    </a:p>
                  </a:txBody>
                  <a:tcPr anchor="ctr"/>
                </a:tc>
                <a:tc>
                  <a:txBody>
                    <a:bodyPr/>
                    <a:lstStyle/>
                    <a:p>
                      <a:pPr algn="ctr">
                        <a:buNone/>
                      </a:pPr>
                      <a:r>
                        <a:rPr lang="en-US" altLang="zh-CN" sz="1400">
                          <a:latin typeface="宋体" panose="02010600030101010101" pitchFamily="2" charset="-122"/>
                          <a:ea typeface="宋体" panose="02010600030101010101" pitchFamily="2" charset="-122"/>
                          <a:cs typeface="宋体" panose="02010600030101010101" pitchFamily="2" charset="-122"/>
                          <a:sym typeface="+mn-ea"/>
                        </a:rPr>
                        <a:t>NFC</a:t>
                      </a:r>
                      <a:r>
                        <a:rPr lang="zh-CN" altLang="en-US" sz="1400">
                          <a:latin typeface="宋体" panose="02010600030101010101" pitchFamily="2" charset="-122"/>
                          <a:ea typeface="宋体" panose="02010600030101010101" pitchFamily="2" charset="-122"/>
                          <a:cs typeface="宋体" panose="02010600030101010101" pitchFamily="2" charset="-122"/>
                          <a:sym typeface="+mn-ea"/>
                        </a:rPr>
                        <a:t>数据交互功能</a:t>
                      </a:r>
                      <a:endParaRPr lang="zh-CN" altLang="en-US" sz="1400">
                        <a:latin typeface="宋体" panose="02010600030101010101" pitchFamily="2" charset="-122"/>
                        <a:ea typeface="宋体" panose="02010600030101010101" pitchFamily="2" charset="-122"/>
                        <a:cs typeface="宋体" panose="02010600030101010101" pitchFamily="2" charset="-122"/>
                      </a:endParaRPr>
                    </a:p>
                  </a:txBody>
                  <a:tcPr anchor="ctr"/>
                </a:tc>
                <a:tc>
                  <a:txBody>
                    <a:bodyPr/>
                    <a:lstStyle/>
                    <a:p>
                      <a:pPr algn="ctr">
                        <a:buNone/>
                      </a:pPr>
                      <a:r>
                        <a:rPr lang="zh-CN" altLang="en-US" sz="1400">
                          <a:latin typeface="宋体" panose="02010600030101010101" pitchFamily="2" charset="-122"/>
                          <a:ea typeface="宋体" panose="02010600030101010101" pitchFamily="2" charset="-122"/>
                          <a:sym typeface="+mn-ea"/>
                        </a:rPr>
                        <a:t>触碰杆</a:t>
                      </a:r>
                      <a:endParaRPr lang="zh-CN" altLang="en-US" sz="1400">
                        <a:latin typeface="宋体" panose="02010600030101010101" pitchFamily="2" charset="-122"/>
                        <a:ea typeface="宋体" panose="02010600030101010101" pitchFamily="2" charset="-122"/>
                        <a:sym typeface="+mn-ea"/>
                      </a:endParaRPr>
                    </a:p>
                  </a:txBody>
                  <a:tcPr anchor="ctr"/>
                </a:tc>
                <a:tc>
                  <a:txBody>
                    <a:bodyPr/>
                    <a:lstStyle/>
                    <a:p>
                      <a:pPr algn="ctr">
                        <a:buNone/>
                      </a:pPr>
                      <a:r>
                        <a:rPr lang="zh-CN" altLang="en-US" sz="1400">
                          <a:latin typeface="宋体" panose="02010600030101010101" pitchFamily="2" charset="-122"/>
                          <a:ea typeface="宋体" panose="02010600030101010101" pitchFamily="2" charset="-122"/>
                          <a:sym typeface="+mn-ea"/>
                        </a:rPr>
                        <a:t>液位探针</a:t>
                      </a:r>
                      <a:endParaRPr lang="zh-CN" altLang="en-US" sz="1400">
                        <a:latin typeface="宋体" panose="02010600030101010101" pitchFamily="2" charset="-122"/>
                        <a:ea typeface="宋体" panose="02010600030101010101" pitchFamily="2" charset="-122"/>
                        <a:sym typeface="+mn-ea"/>
                      </a:endParaRPr>
                    </a:p>
                  </a:txBody>
                  <a:tcPr anchor="ctr"/>
                </a:tc>
                <a:tc>
                  <a:txBody>
                    <a:bodyPr/>
                    <a:lstStyle/>
                    <a:p>
                      <a:pPr algn="ctr">
                        <a:buNone/>
                      </a:pPr>
                      <a:r>
                        <a:rPr lang="zh-CN" altLang="en-US" sz="1400">
                          <a:latin typeface="宋体" panose="02010600030101010101" pitchFamily="2" charset="-122"/>
                          <a:ea typeface="宋体" panose="02010600030101010101" pitchFamily="2" charset="-122"/>
                          <a:sym typeface="+mn-ea"/>
                        </a:rPr>
                        <a:t>下水下料设计</a:t>
                      </a:r>
                      <a:endParaRPr lang="zh-CN" altLang="en-US" sz="1400">
                        <a:latin typeface="宋体" panose="02010600030101010101" pitchFamily="2" charset="-122"/>
                        <a:ea typeface="宋体" panose="02010600030101010101" pitchFamily="2" charset="-122"/>
                        <a:sym typeface="+mn-ea"/>
                      </a:endParaRPr>
                    </a:p>
                  </a:txBody>
                  <a:tcPr anchor="ctr"/>
                </a:tc>
                <a:tc>
                  <a:txBody>
                    <a:bodyPr/>
                    <a:lstStyle/>
                    <a:p>
                      <a:pPr algn="ctr">
                        <a:buNone/>
                      </a:pPr>
                      <a:r>
                        <a:rPr lang="zh-CN" altLang="en-US" sz="1400">
                          <a:latin typeface="宋体" panose="02010600030101010101" pitchFamily="2" charset="-122"/>
                          <a:ea typeface="宋体" panose="02010600030101010101" pitchFamily="2" charset="-122"/>
                          <a:sym typeface="+mn-ea"/>
                        </a:rPr>
                        <a:t>电磁流量计防堵设计</a:t>
                      </a:r>
                      <a:endParaRPr lang="zh-CN" altLang="en-US" sz="1400">
                        <a:latin typeface="宋体" panose="02010600030101010101" pitchFamily="2" charset="-122"/>
                        <a:ea typeface="宋体" panose="02010600030101010101" pitchFamily="2" charset="-122"/>
                        <a:sym typeface="+mn-ea"/>
                      </a:endParaRPr>
                    </a:p>
                  </a:txBody>
                  <a:tcPr anchor="ctr"/>
                </a:tc>
                <a:tc>
                  <a:txBody>
                    <a:bodyPr/>
                    <a:lstStyle/>
                    <a:p>
                      <a:pPr algn="ctr">
                        <a:buNone/>
                      </a:pPr>
                      <a:r>
                        <a:rPr lang="zh-CN" altLang="en-US" sz="1400">
                          <a:latin typeface="宋体" panose="02010600030101010101" pitchFamily="2" charset="-122"/>
                          <a:ea typeface="宋体" panose="02010600030101010101" pitchFamily="2" charset="-122"/>
                          <a:sym typeface="+mn-ea"/>
                        </a:rPr>
                        <a:t>通讯方式</a:t>
                      </a:r>
                      <a:endParaRPr lang="zh-CN" altLang="en-US" sz="1400">
                        <a:latin typeface="宋体" panose="02010600030101010101" pitchFamily="2" charset="-122"/>
                        <a:ea typeface="宋体" panose="02010600030101010101" pitchFamily="2" charset="-122"/>
                        <a:sym typeface="+mn-ea"/>
                      </a:endParaRPr>
                    </a:p>
                  </a:txBody>
                  <a:tcPr anchor="ctr"/>
                </a:tc>
                <a:tc>
                  <a:txBody>
                    <a:bodyPr/>
                    <a:lstStyle/>
                    <a:p>
                      <a:pPr algn="ctr">
                        <a:buNone/>
                      </a:pPr>
                      <a:r>
                        <a:rPr lang="zh-CN" altLang="en-US" sz="1400">
                          <a:latin typeface="宋体" panose="02010600030101010101" pitchFamily="2" charset="-122"/>
                          <a:ea typeface="宋体" panose="02010600030101010101" pitchFamily="2" charset="-122"/>
                          <a:cs typeface="宋体" panose="02010600030101010101" pitchFamily="2" charset="-122"/>
                        </a:rPr>
                        <a:t>配套</a:t>
                      </a:r>
                      <a:r>
                        <a:rPr lang="en-US" altLang="zh-CN" sz="1400">
                          <a:latin typeface="宋体" panose="02010600030101010101" pitchFamily="2" charset="-122"/>
                          <a:ea typeface="宋体" panose="02010600030101010101" pitchFamily="2" charset="-122"/>
                          <a:cs typeface="宋体" panose="02010600030101010101" pitchFamily="2" charset="-122"/>
                        </a:rPr>
                        <a:t>PDA</a:t>
                      </a:r>
                      <a:r>
                        <a:rPr lang="zh-CN" altLang="en-US" sz="1400">
                          <a:latin typeface="宋体" panose="02010600030101010101" pitchFamily="2" charset="-122"/>
                          <a:ea typeface="宋体" panose="02010600030101010101" pitchFamily="2" charset="-122"/>
                          <a:cs typeface="宋体" panose="02010600030101010101" pitchFamily="2" charset="-122"/>
                        </a:rPr>
                        <a:t>（手持机）</a:t>
                      </a:r>
                      <a:endParaRPr lang="zh-CN" altLang="en-US" sz="1400">
                        <a:latin typeface="宋体" panose="02010600030101010101" pitchFamily="2" charset="-122"/>
                        <a:ea typeface="宋体" panose="02010600030101010101" pitchFamily="2" charset="-122"/>
                        <a:cs typeface="宋体" panose="02010600030101010101" pitchFamily="2" charset="-122"/>
                      </a:endParaRPr>
                    </a:p>
                  </a:txBody>
                  <a:tcPr anchor="ctr"/>
                </a:tc>
              </a:tr>
              <a:tr h="168275">
                <a:tc>
                  <a:txBody>
                    <a:bodyPr/>
                    <a:lstStyle/>
                    <a:p>
                      <a:pPr algn="ctr">
                        <a:buNone/>
                      </a:pPr>
                      <a:r>
                        <a:rPr lang="zh-CN" altLang="en-US" sz="1400">
                          <a:latin typeface="宋体" panose="02010600030101010101" pitchFamily="2" charset="-122"/>
                          <a:ea typeface="宋体" panose="02010600030101010101" pitchFamily="2" charset="-122"/>
                        </a:rPr>
                        <a:t>合肥拉塞特</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关风器</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rPr>
                        <a:t>ABS</a:t>
                      </a:r>
                      <a:endParaRPr lang="en-US" altLang="zh-CN"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数码管</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下干料</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rPr>
                        <a:t>RS485</a:t>
                      </a:r>
                      <a:endParaRPr lang="en-US" altLang="zh-CN"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r>
              <a:tr h="285115">
                <a:tc>
                  <a:txBody>
                    <a:bodyPr/>
                    <a:lstStyle/>
                    <a:p>
                      <a:pPr algn="ctr">
                        <a:buNone/>
                      </a:pPr>
                      <a:r>
                        <a:rPr lang="zh-CN" altLang="en-US" sz="1400">
                          <a:latin typeface="宋体" panose="02010600030101010101" pitchFamily="2" charset="-122"/>
                          <a:ea typeface="宋体" panose="02010600030101010101" pitchFamily="2" charset="-122"/>
                        </a:rPr>
                        <a:t>深圳慧农</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关风器</a:t>
                      </a:r>
                      <a:endParaRPr lang="zh-CN" altLang="en-US" sz="1400">
                        <a:latin typeface="宋体" panose="02010600030101010101" pitchFamily="2" charset="-122"/>
                        <a:ea typeface="宋体" panose="02010600030101010101" pitchFamily="2" charset="-122"/>
                        <a:sym typeface="+mn-ea"/>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rPr>
                        <a:t>ABS</a:t>
                      </a:r>
                      <a:endParaRPr lang="en-US" altLang="zh-CN"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液晶屏</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金属杆</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有</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水管料管分离</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sym typeface="+mn-ea"/>
                        </a:rPr>
                        <a:t>RS485</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r>
              <a:tr h="350520">
                <a:tc>
                  <a:txBody>
                    <a:bodyPr/>
                    <a:lstStyle/>
                    <a:p>
                      <a:pPr algn="ctr">
                        <a:buNone/>
                      </a:pPr>
                      <a:r>
                        <a:rPr lang="zh-CN" altLang="en-US" sz="1400">
                          <a:latin typeface="宋体" panose="02010600030101010101" pitchFamily="2" charset="-122"/>
                          <a:ea typeface="宋体" panose="02010600030101010101" pitchFamily="2" charset="-122"/>
                        </a:rPr>
                        <a:t>广州毅昌</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绞龙式</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cs typeface="宋体" panose="02010600030101010101" pitchFamily="2" charset="-122"/>
                        </a:rPr>
                        <a:t>PP+</a:t>
                      </a:r>
                      <a:r>
                        <a:rPr lang="zh-CN" altLang="en-US" sz="1400">
                          <a:latin typeface="宋体" panose="02010600030101010101" pitchFamily="2" charset="-122"/>
                          <a:ea typeface="宋体" panose="02010600030101010101" pitchFamily="2" charset="-122"/>
                          <a:cs typeface="宋体" panose="02010600030101010101" pitchFamily="2" charset="-122"/>
                        </a:rPr>
                        <a:t>玻纤</a:t>
                      </a:r>
                      <a:endParaRPr lang="zh-CN" altLang="en-US" sz="1400">
                        <a:latin typeface="宋体" panose="02010600030101010101" pitchFamily="2" charset="-122"/>
                        <a:ea typeface="宋体" panose="02010600030101010101" pitchFamily="2" charset="-122"/>
                        <a:cs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数码管屏</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金属杆</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有</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水管料管分离</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sym typeface="+mn-ea"/>
                        </a:rPr>
                        <a:t>RS485</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r>
              <a:tr h="381000">
                <a:tc>
                  <a:txBody>
                    <a:bodyPr/>
                    <a:lstStyle/>
                    <a:p>
                      <a:pPr algn="ctr">
                        <a:buNone/>
                      </a:pPr>
                      <a:r>
                        <a:rPr lang="zh-CN" altLang="en-US" sz="1400">
                          <a:latin typeface="宋体" panose="02010600030101010101" pitchFamily="2" charset="-122"/>
                          <a:ea typeface="宋体" panose="02010600030101010101" pitchFamily="2" charset="-122"/>
                        </a:rPr>
                        <a:t>河南南商</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关风器</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sym typeface="+mn-ea"/>
                        </a:rPr>
                        <a:t>ABS</a:t>
                      </a:r>
                      <a:endParaRPr lang="en-US" altLang="zh-CN" sz="1400">
                        <a:latin typeface="宋体" panose="02010600030101010101" pitchFamily="2" charset="-122"/>
                        <a:ea typeface="宋体" panose="02010600030101010101" pitchFamily="2" charset="-122"/>
                        <a:sym typeface="+mn-ea"/>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数码管</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金属杆</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有</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水管料管分离</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sym typeface="+mn-ea"/>
                        </a:rPr>
                        <a:t>CAN</a:t>
                      </a:r>
                      <a:r>
                        <a:rPr lang="zh-CN" altLang="en-US" sz="1400">
                          <a:latin typeface="宋体" panose="02010600030101010101" pitchFamily="2" charset="-122"/>
                          <a:ea typeface="宋体" panose="02010600030101010101" pitchFamily="2" charset="-122"/>
                          <a:sym typeface="+mn-ea"/>
                        </a:rPr>
                        <a:t>总线</a:t>
                      </a:r>
                      <a:endParaRPr lang="zh-CN" altLang="en-US" sz="1400">
                        <a:latin typeface="宋体" panose="02010600030101010101" pitchFamily="2" charset="-122"/>
                        <a:ea typeface="宋体" panose="02010600030101010101" pitchFamily="2" charset="-122"/>
                        <a:sym typeface="+mn-ea"/>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r>
              <a:tr h="381000">
                <a:tc>
                  <a:txBody>
                    <a:bodyPr/>
                    <a:lstStyle/>
                    <a:p>
                      <a:pPr algn="ctr">
                        <a:buNone/>
                      </a:pPr>
                      <a:r>
                        <a:rPr lang="zh-CN" altLang="en-US" sz="1400">
                          <a:latin typeface="宋体" panose="02010600030101010101" pitchFamily="2" charset="-122"/>
                          <a:ea typeface="宋体" panose="02010600030101010101" pitchFamily="2" charset="-122"/>
                        </a:rPr>
                        <a:t>青岛大牧人</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关风器</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rPr>
                        <a:t>ABS</a:t>
                      </a:r>
                      <a:endParaRPr lang="en-US" altLang="zh-CN"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数码管</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有</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金属杆</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有</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水管料管分离</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sym typeface="+mn-ea"/>
                        </a:rPr>
                        <a:t>zigbee</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有</a:t>
                      </a:r>
                      <a:endParaRPr lang="zh-CN" altLang="en-US" sz="1400">
                        <a:latin typeface="宋体" panose="02010600030101010101" pitchFamily="2" charset="-122"/>
                        <a:ea typeface="宋体" panose="02010600030101010101" pitchFamily="2" charset="-122"/>
                      </a:endParaRPr>
                    </a:p>
                  </a:txBody>
                  <a:tcPr anchor="ctr">
                    <a:noFill/>
                  </a:tcPr>
                </a:tc>
              </a:tr>
              <a:tr h="381000">
                <a:tc>
                  <a:txBody>
                    <a:bodyPr/>
                    <a:lstStyle/>
                    <a:p>
                      <a:pPr algn="ctr">
                        <a:buNone/>
                      </a:pPr>
                      <a:r>
                        <a:rPr lang="zh-CN" altLang="en-US" sz="1400">
                          <a:latin typeface="宋体" panose="02010600030101010101" pitchFamily="2" charset="-122"/>
                          <a:ea typeface="宋体" panose="02010600030101010101" pitchFamily="2" charset="-122"/>
                        </a:rPr>
                        <a:t>智信农联</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关风器</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cs typeface="宋体" panose="02010600030101010101" pitchFamily="2" charset="-122"/>
                        </a:rPr>
                        <a:t>ABS+</a:t>
                      </a:r>
                      <a:r>
                        <a:rPr lang="zh-CN" altLang="en-US" sz="1400">
                          <a:latin typeface="宋体" panose="02010600030101010101" pitchFamily="2" charset="-122"/>
                          <a:ea typeface="宋体" panose="02010600030101010101" pitchFamily="2" charset="-122"/>
                          <a:cs typeface="宋体" panose="02010600030101010101" pitchFamily="2" charset="-122"/>
                        </a:rPr>
                        <a:t>玻纤</a:t>
                      </a:r>
                      <a:endParaRPr lang="zh-CN" altLang="en-US" sz="1400">
                        <a:latin typeface="宋体" panose="02010600030101010101" pitchFamily="2" charset="-122"/>
                        <a:ea typeface="宋体" panose="02010600030101010101" pitchFamily="2" charset="-122"/>
                        <a:cs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液晶屏</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有</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金属杆</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有</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水管料管分离</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sym typeface="+mn-ea"/>
                        </a:rPr>
                        <a:t>4G</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有</a:t>
                      </a:r>
                      <a:endParaRPr lang="zh-CN" altLang="en-US" sz="1400">
                        <a:latin typeface="宋体" panose="02010600030101010101" pitchFamily="2" charset="-122"/>
                        <a:ea typeface="宋体" panose="02010600030101010101" pitchFamily="2" charset="-122"/>
                      </a:endParaRPr>
                    </a:p>
                  </a:txBody>
                  <a:tcPr anchor="ctr">
                    <a:noFill/>
                  </a:tcPr>
                </a:tc>
              </a:tr>
              <a:tr h="381000">
                <a:tc>
                  <a:txBody>
                    <a:bodyPr/>
                    <a:lstStyle/>
                    <a:p>
                      <a:pPr algn="ctr">
                        <a:buNone/>
                      </a:pPr>
                      <a:r>
                        <a:rPr lang="zh-CN" altLang="en-US" sz="1400">
                          <a:latin typeface="宋体" panose="02010600030101010101" pitchFamily="2" charset="-122"/>
                          <a:ea typeface="宋体" panose="02010600030101010101" pitchFamily="2" charset="-122"/>
                        </a:rPr>
                        <a:t>武汉中畜</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绞龙式</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rPr>
                        <a:t>ABS</a:t>
                      </a:r>
                      <a:endParaRPr lang="en-US" altLang="zh-CN"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数码管</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金属杆</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有</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sym typeface="+mn-ea"/>
                        </a:rPr>
                        <a:t>水管料管分离</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c>
                  <a:txBody>
                    <a:bodyPr/>
                    <a:lstStyle/>
                    <a:p>
                      <a:pPr algn="ctr">
                        <a:buNone/>
                      </a:pPr>
                      <a:r>
                        <a:rPr lang="en-US" altLang="zh-CN" sz="1400">
                          <a:latin typeface="宋体" panose="02010600030101010101" pitchFamily="2" charset="-122"/>
                          <a:ea typeface="宋体" panose="02010600030101010101" pitchFamily="2" charset="-122"/>
                        </a:rPr>
                        <a:t>RS485</a:t>
                      </a:r>
                      <a:endParaRPr lang="en-US" altLang="zh-CN" sz="1400">
                        <a:latin typeface="宋体" panose="02010600030101010101" pitchFamily="2" charset="-122"/>
                        <a:ea typeface="宋体" panose="02010600030101010101" pitchFamily="2" charset="-122"/>
                      </a:endParaRPr>
                    </a:p>
                  </a:txBody>
                  <a:tcPr anchor="ctr">
                    <a:noFill/>
                  </a:tcPr>
                </a:tc>
                <a:tc>
                  <a:txBody>
                    <a:bodyPr/>
                    <a:lstStyle/>
                    <a:p>
                      <a:pPr algn="ctr">
                        <a:buNone/>
                      </a:pPr>
                      <a:r>
                        <a:rPr lang="zh-CN" altLang="en-US" sz="1400">
                          <a:latin typeface="宋体" panose="02010600030101010101" pitchFamily="2" charset="-122"/>
                          <a:ea typeface="宋体" panose="02010600030101010101" pitchFamily="2" charset="-122"/>
                        </a:rPr>
                        <a:t>无</a:t>
                      </a:r>
                      <a:endParaRPr lang="zh-CN" altLang="en-US" sz="1400">
                        <a:latin typeface="宋体" panose="02010600030101010101" pitchFamily="2" charset="-122"/>
                        <a:ea typeface="宋体" panose="02010600030101010101" pitchFamily="2" charset="-122"/>
                      </a:endParaRPr>
                    </a:p>
                  </a:txBody>
                  <a:tcPr anchor="ctr">
                    <a:noFill/>
                  </a:tcPr>
                </a:tc>
              </a:tr>
              <a:tr h="182880">
                <a:tc>
                  <a:txBody>
                    <a:bodyPr/>
                    <a:lstStyle/>
                    <a:p>
                      <a:pPr algn="ctr">
                        <a:buNone/>
                      </a:pPr>
                      <a:r>
                        <a:rPr lang="zh-CN" altLang="en-US" sz="1400">
                          <a:latin typeface="微软雅黑" panose="020B0503020204020204" pitchFamily="34" charset="-122"/>
                          <a:ea typeface="微软雅黑" panose="020B0503020204020204" pitchFamily="34" charset="-122"/>
                        </a:rPr>
                        <a:t>史记智能</a:t>
                      </a:r>
                      <a:endParaRPr lang="zh-CN" altLang="en-US" sz="1400">
                        <a:latin typeface="微软雅黑" panose="020B0503020204020204" pitchFamily="34" charset="-122"/>
                        <a:ea typeface="微软雅黑" panose="020B0503020204020204" pitchFamily="34" charset="-122"/>
                      </a:endParaRPr>
                    </a:p>
                  </a:txBody>
                  <a:tcPr anchor="ctr">
                    <a:solidFill>
                      <a:schemeClr val="accent6">
                        <a:lumMod val="20000"/>
                        <a:lumOff val="80000"/>
                      </a:schemeClr>
                    </a:solidFill>
                  </a:tcPr>
                </a:tc>
                <a:tc>
                  <a:txBody>
                    <a:bodyPr/>
                    <a:lstStyle/>
                    <a:p>
                      <a:pPr algn="ctr">
                        <a:buNone/>
                      </a:pPr>
                      <a:r>
                        <a:rPr lang="zh-CN" altLang="en-US" sz="1400" dirty="0">
                          <a:latin typeface="微软雅黑" panose="020B0503020204020204" pitchFamily="34" charset="-122"/>
                          <a:ea typeface="微软雅黑" panose="020B0503020204020204" pitchFamily="34" charset="-122"/>
                        </a:rPr>
                        <a:t>绞龙式</a:t>
                      </a:r>
                      <a:endParaRPr lang="zh-CN" altLang="en-US" sz="1400" dirty="0">
                        <a:latin typeface="微软雅黑" panose="020B0503020204020204" pitchFamily="34" charset="-122"/>
                        <a:ea typeface="微软雅黑" panose="020B0503020204020204" pitchFamily="34" charset="-122"/>
                      </a:endParaRPr>
                    </a:p>
                  </a:txBody>
                  <a:tcPr anchor="ctr">
                    <a:solidFill>
                      <a:schemeClr val="accent6">
                        <a:lumMod val="20000"/>
                        <a:lumOff val="80000"/>
                      </a:schemeClr>
                    </a:solidFill>
                  </a:tcPr>
                </a:tc>
                <a:tc>
                  <a:txBody>
                    <a:bodyPr/>
                    <a:lstStyle/>
                    <a:p>
                      <a:pPr algn="ctr">
                        <a:buNone/>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PP+</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玻纤</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chemeClr val="accent6">
                        <a:lumMod val="20000"/>
                        <a:lumOff val="80000"/>
                      </a:schemeClr>
                    </a:solidFill>
                  </a:tcPr>
                </a:tc>
                <a:tc>
                  <a:txBody>
                    <a:bodyPr/>
                    <a:lstStyle/>
                    <a:p>
                      <a:pPr algn="ctr">
                        <a:buNone/>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LCD</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屏幕</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chemeClr val="accent6">
                        <a:lumMod val="20000"/>
                        <a:lumOff val="80000"/>
                      </a:schemeClr>
                    </a:solidFill>
                  </a:tcPr>
                </a:tc>
                <a:tc>
                  <a:txBody>
                    <a:bodyPr/>
                    <a:lstStyle/>
                    <a:p>
                      <a:pPr algn="ctr">
                        <a:buNone/>
                      </a:pPr>
                      <a:r>
                        <a:rPr lang="zh-CN" altLang="en-US" sz="1400" dirty="0">
                          <a:latin typeface="微软雅黑" panose="020B0503020204020204" pitchFamily="34" charset="-122"/>
                          <a:ea typeface="微软雅黑" panose="020B0503020204020204" pitchFamily="34" charset="-122"/>
                        </a:rPr>
                        <a:t>有</a:t>
                      </a:r>
                      <a:endParaRPr lang="zh-CN" altLang="en-US" sz="1400" dirty="0">
                        <a:latin typeface="微软雅黑" panose="020B0503020204020204" pitchFamily="34" charset="-122"/>
                        <a:ea typeface="微软雅黑" panose="020B0503020204020204" pitchFamily="34" charset="-122"/>
                      </a:endParaRPr>
                    </a:p>
                  </a:txBody>
                  <a:tcPr anchor="ctr">
                    <a:solidFill>
                      <a:schemeClr val="accent6">
                        <a:lumMod val="20000"/>
                        <a:lumOff val="80000"/>
                      </a:schemeClr>
                    </a:solidFill>
                  </a:tcPr>
                </a:tc>
                <a:tc gridSpan="3">
                  <a:txBody>
                    <a:bodyPr/>
                    <a:lstStyle/>
                    <a:p>
                      <a:pPr algn="ctr">
                        <a:buNone/>
                      </a:pPr>
                      <a:r>
                        <a:rPr lang="zh-CN" altLang="en-US" sz="1400" dirty="0">
                          <a:latin typeface="微软雅黑" panose="020B0503020204020204" pitchFamily="34" charset="-122"/>
                          <a:ea typeface="微软雅黑" panose="020B0503020204020204" pitchFamily="34" charset="-122"/>
                        </a:rPr>
                        <a:t>水管、料管、触碰机构、液位探针四合一设计</a:t>
                      </a:r>
                      <a:endParaRPr lang="zh-CN" altLang="en-US" sz="1400" dirty="0">
                        <a:latin typeface="微软雅黑" panose="020B0503020204020204" pitchFamily="34" charset="-122"/>
                        <a:ea typeface="微软雅黑" panose="020B0503020204020204" pitchFamily="34" charset="-122"/>
                      </a:endParaRPr>
                    </a:p>
                  </a:txBody>
                  <a:tcPr anchor="ctr">
                    <a:solidFill>
                      <a:schemeClr val="accent6">
                        <a:lumMod val="20000"/>
                        <a:lumOff val="80000"/>
                      </a:schemeClr>
                    </a:solidFill>
                  </a:tcPr>
                </a:tc>
                <a:tc hMerge="1">
                  <a:tcPr anchor="ctr">
                    <a:solidFill>
                      <a:srgbClr val="92D050"/>
                    </a:solidFill>
                  </a:tcPr>
                </a:tc>
                <a:tc hMerge="1">
                  <a:tcPr anchor="ctr">
                    <a:solidFill>
                      <a:srgbClr val="92D050"/>
                    </a:solidFill>
                  </a:tcPr>
                </a:tc>
                <a:tc>
                  <a:txBody>
                    <a:bodyPr/>
                    <a:lstStyle/>
                    <a:p>
                      <a:pPr algn="ctr">
                        <a:buNone/>
                      </a:pP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过滤器</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电磁流量计</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chemeClr val="accent6">
                        <a:lumMod val="20000"/>
                        <a:lumOff val="80000"/>
                      </a:schemeClr>
                    </a:solidFill>
                  </a:tcPr>
                </a:tc>
                <a:tc>
                  <a:txBody>
                    <a:bodyPr/>
                    <a:lstStyle/>
                    <a:p>
                      <a:pPr algn="ctr">
                        <a:buNone/>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总线</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txBody>
                  <a:tcPr anchor="ctr">
                    <a:solidFill>
                      <a:schemeClr val="accent6">
                        <a:lumMod val="20000"/>
                        <a:lumOff val="80000"/>
                      </a:schemeClr>
                    </a:solidFill>
                  </a:tcPr>
                </a:tc>
                <a:tc>
                  <a:txBody>
                    <a:bodyPr/>
                    <a:lstStyle/>
                    <a:p>
                      <a:pPr algn="ctr">
                        <a:buNone/>
                      </a:pPr>
                      <a:r>
                        <a:rPr lang="zh-CN" altLang="en-US" sz="1400" dirty="0">
                          <a:latin typeface="微软雅黑" panose="020B0503020204020204" pitchFamily="34" charset="-122"/>
                          <a:ea typeface="微软雅黑" panose="020B0503020204020204" pitchFamily="34" charset="-122"/>
                        </a:rPr>
                        <a:t>有</a:t>
                      </a:r>
                      <a:endParaRPr lang="zh-CN" altLang="en-US" sz="1400" dirty="0">
                        <a:latin typeface="微软雅黑" panose="020B0503020204020204" pitchFamily="34" charset="-122"/>
                        <a:ea typeface="微软雅黑" panose="020B0503020204020204" pitchFamily="34" charset="-122"/>
                      </a:endParaRPr>
                    </a:p>
                  </a:txBody>
                  <a:tcPr anchor="ctr">
                    <a:solidFill>
                      <a:schemeClr val="accent6">
                        <a:lumMod val="20000"/>
                        <a:lumOff val="80000"/>
                      </a:schemeClr>
                    </a:solidFill>
                  </a:tcPr>
                </a:tc>
              </a:tr>
              <a:tr h="518160">
                <a:tc>
                  <a:txBody>
                    <a:bodyPr/>
                    <a:lstStyle/>
                    <a:p>
                      <a:pPr algn="ctr">
                        <a:buNone/>
                      </a:pPr>
                      <a:r>
                        <a:rPr lang="zh-CN" altLang="en-US" sz="1400" b="0" dirty="0">
                          <a:latin typeface="楷体" panose="02010609060101010101" charset="-122"/>
                          <a:ea typeface="楷体" panose="02010609060101010101" charset="-122"/>
                        </a:rPr>
                        <a:t>史记智能饲喂器优势</a:t>
                      </a:r>
                      <a:endParaRPr lang="zh-CN" altLang="en-US" sz="1400" b="0" dirty="0">
                        <a:latin typeface="楷体" panose="02010609060101010101" charset="-122"/>
                        <a:ea typeface="楷体" panose="02010609060101010101" charset="-122"/>
                      </a:endParaRPr>
                    </a:p>
                  </a:txBody>
                  <a:tcPr anchor="ctr">
                    <a:solidFill>
                      <a:schemeClr val="accent1">
                        <a:lumMod val="20000"/>
                        <a:lumOff val="80000"/>
                      </a:schemeClr>
                    </a:solidFill>
                  </a:tcPr>
                </a:tc>
                <a:tc>
                  <a:txBody>
                    <a:bodyPr/>
                    <a:lstStyle/>
                    <a:p>
                      <a:pPr algn="l">
                        <a:buNone/>
                      </a:pPr>
                      <a:r>
                        <a:rPr lang="zh-CN" altLang="en-US" sz="1400" b="0" dirty="0">
                          <a:solidFill>
                            <a:schemeClr val="tx1"/>
                          </a:solidFill>
                          <a:latin typeface="楷体" panose="02010609060101010101" charset="-122"/>
                          <a:ea typeface="楷体" panose="02010609060101010101" charset="-122"/>
                          <a:cs typeface="楷体" panose="02010609060101010101" charset="-122"/>
                          <a:sym typeface="+mn-ea"/>
                        </a:rPr>
                        <a:t>关风器式下料结构使用寿命在</a:t>
                      </a:r>
                      <a:r>
                        <a:rPr lang="en-US" altLang="zh-CN" sz="1400" b="0" dirty="0">
                          <a:solidFill>
                            <a:schemeClr val="tx1"/>
                          </a:solidFill>
                          <a:latin typeface="楷体" panose="02010609060101010101" charset="-122"/>
                          <a:ea typeface="楷体" panose="02010609060101010101" charset="-122"/>
                          <a:cs typeface="楷体" panose="02010609060101010101" charset="-122"/>
                          <a:sym typeface="+mn-ea"/>
                        </a:rPr>
                        <a:t>5</a:t>
                      </a:r>
                      <a:r>
                        <a:rPr lang="zh-CN" altLang="en-US" sz="1400" b="0" dirty="0">
                          <a:solidFill>
                            <a:schemeClr val="tx1"/>
                          </a:solidFill>
                          <a:latin typeface="楷体" panose="02010609060101010101" charset="-122"/>
                          <a:ea typeface="楷体" panose="02010609060101010101" charset="-122"/>
                          <a:cs typeface="楷体" panose="02010609060101010101" charset="-122"/>
                          <a:sym typeface="+mn-ea"/>
                        </a:rPr>
                        <a:t>年期，绞龙式下料结构使用寿命可超过</a:t>
                      </a:r>
                      <a:r>
                        <a:rPr lang="en-US" altLang="zh-CN" sz="1400" b="0" dirty="0">
                          <a:solidFill>
                            <a:schemeClr val="tx1"/>
                          </a:solidFill>
                          <a:latin typeface="楷体" panose="02010609060101010101" charset="-122"/>
                          <a:ea typeface="楷体" panose="02010609060101010101" charset="-122"/>
                          <a:cs typeface="楷体" panose="02010609060101010101" charset="-122"/>
                          <a:sym typeface="+mn-ea"/>
                        </a:rPr>
                        <a:t>10</a:t>
                      </a:r>
                      <a:r>
                        <a:rPr lang="zh-CN" altLang="en-US" sz="1400" b="0" dirty="0">
                          <a:solidFill>
                            <a:schemeClr val="tx1"/>
                          </a:solidFill>
                          <a:latin typeface="楷体" panose="02010609060101010101" charset="-122"/>
                          <a:ea typeface="楷体" panose="02010609060101010101" charset="-122"/>
                          <a:cs typeface="楷体" panose="02010609060101010101" charset="-122"/>
                          <a:sym typeface="+mn-ea"/>
                        </a:rPr>
                        <a:t>年期。</a:t>
                      </a:r>
                      <a:endParaRPr lang="en-US" altLang="zh-CN" sz="1400" b="0" dirty="0">
                        <a:latin typeface="楷体" panose="02010609060101010101" charset="-122"/>
                        <a:ea typeface="楷体" panose="02010609060101010101" charset="-122"/>
                        <a:cs typeface="楷体" panose="02010609060101010101" charset="-122"/>
                      </a:endParaRPr>
                    </a:p>
                  </a:txBody>
                  <a:tcPr anchor="ctr">
                    <a:solidFill>
                      <a:schemeClr val="accent1">
                        <a:lumMod val="20000"/>
                        <a:lumOff val="80000"/>
                      </a:schemeClr>
                    </a:solidFill>
                  </a:tcPr>
                </a:tc>
                <a:tc>
                  <a:txBody>
                    <a:bodyPr/>
                    <a:lstStyle/>
                    <a:p>
                      <a:pPr algn="l">
                        <a:buNone/>
                      </a:pPr>
                      <a:r>
                        <a:rPr lang="en-US" altLang="zh-CN" sz="1400" b="0">
                          <a:latin typeface="楷体" panose="02010609060101010101" charset="-122"/>
                          <a:ea typeface="楷体" panose="02010609060101010101" charset="-122"/>
                          <a:cs typeface="楷体" panose="02010609060101010101" charset="-122"/>
                        </a:rPr>
                        <a:t>ABS</a:t>
                      </a:r>
                      <a:r>
                        <a:rPr lang="zh-CN" altLang="en-US" sz="1400" b="0">
                          <a:latin typeface="楷体" panose="02010609060101010101" charset="-122"/>
                          <a:ea typeface="楷体" panose="02010609060101010101" charset="-122"/>
                          <a:cs typeface="楷体" panose="02010609060101010101" charset="-122"/>
                        </a:rPr>
                        <a:t>材料在酸碱环境下易破裂，</a:t>
                      </a:r>
                      <a:r>
                        <a:rPr lang="en-US" altLang="zh-CN" sz="1400" b="0">
                          <a:latin typeface="楷体" panose="02010609060101010101" charset="-122"/>
                          <a:ea typeface="楷体" panose="02010609060101010101" charset="-122"/>
                          <a:cs typeface="楷体" panose="02010609060101010101" charset="-122"/>
                        </a:rPr>
                        <a:t>PP+</a:t>
                      </a:r>
                      <a:r>
                        <a:rPr lang="zh-CN" altLang="en-US" sz="1400" b="0">
                          <a:latin typeface="楷体" panose="02010609060101010101" charset="-122"/>
                          <a:ea typeface="楷体" panose="02010609060101010101" charset="-122"/>
                          <a:cs typeface="楷体" panose="02010609060101010101" charset="-122"/>
                        </a:rPr>
                        <a:t>玻纤耐腐蚀性高，在强酸强碱中不易破裂。</a:t>
                      </a:r>
                      <a:endParaRPr lang="zh-CN" altLang="en-US" sz="1400" b="0">
                        <a:latin typeface="楷体" panose="02010609060101010101" charset="-122"/>
                        <a:ea typeface="楷体" panose="02010609060101010101" charset="-122"/>
                        <a:cs typeface="楷体" panose="02010609060101010101" charset="-122"/>
                      </a:endParaRPr>
                    </a:p>
                  </a:txBody>
                  <a:tcPr anchor="ctr">
                    <a:solidFill>
                      <a:schemeClr val="accent1">
                        <a:lumMod val="20000"/>
                        <a:lumOff val="80000"/>
                      </a:schemeClr>
                    </a:solidFill>
                  </a:tcPr>
                </a:tc>
                <a:tc>
                  <a:txBody>
                    <a:bodyPr/>
                    <a:lstStyle/>
                    <a:p>
                      <a:pPr algn="l">
                        <a:buNone/>
                      </a:pPr>
                      <a:r>
                        <a:rPr lang="en-US" altLang="zh-CN" sz="1400" b="0">
                          <a:solidFill>
                            <a:schemeClr val="tx1"/>
                          </a:solidFill>
                          <a:latin typeface="楷体" panose="02010609060101010101" charset="-122"/>
                          <a:ea typeface="楷体" panose="02010609060101010101" charset="-122"/>
                          <a:cs typeface="楷体" panose="02010609060101010101" charset="-122"/>
                          <a:sym typeface="+mn-ea"/>
                        </a:rPr>
                        <a:t>LCD</a:t>
                      </a:r>
                      <a:r>
                        <a:rPr lang="zh-CN" altLang="en-US" sz="1400" b="0">
                          <a:solidFill>
                            <a:schemeClr val="tx1"/>
                          </a:solidFill>
                          <a:latin typeface="楷体" panose="02010609060101010101" charset="-122"/>
                          <a:ea typeface="楷体" panose="02010609060101010101" charset="-122"/>
                          <a:cs typeface="楷体" panose="02010609060101010101" charset="-122"/>
                          <a:sym typeface="+mn-ea"/>
                        </a:rPr>
                        <a:t>屏可随时调整猪只显示的信息，</a:t>
                      </a:r>
                      <a:r>
                        <a:rPr lang="zh-CN" sz="1400" b="0">
                          <a:solidFill>
                            <a:schemeClr val="tx1"/>
                          </a:solidFill>
                          <a:latin typeface="楷体" panose="02010609060101010101" charset="-122"/>
                          <a:ea typeface="楷体" panose="02010609060101010101" charset="-122"/>
                          <a:cs typeface="楷体" panose="02010609060101010101" charset="-122"/>
                          <a:sym typeface="+mn-ea"/>
                        </a:rPr>
                        <a:t>同时</a:t>
                      </a:r>
                      <a:r>
                        <a:rPr lang="zh-CN" altLang="en-US" sz="1400" b="0">
                          <a:solidFill>
                            <a:schemeClr val="tx1"/>
                          </a:solidFill>
                          <a:latin typeface="楷体" panose="02010609060101010101" charset="-122"/>
                          <a:ea typeface="楷体" panose="02010609060101010101" charset="-122"/>
                          <a:cs typeface="楷体" panose="02010609060101010101" charset="-122"/>
                          <a:sym typeface="+mn-ea"/>
                        </a:rPr>
                        <a:t>使用寿命可达</a:t>
                      </a:r>
                      <a:r>
                        <a:rPr lang="en-US" altLang="zh-CN" sz="1400" b="0">
                          <a:solidFill>
                            <a:schemeClr val="tx1"/>
                          </a:solidFill>
                          <a:latin typeface="楷体" panose="02010609060101010101" charset="-122"/>
                          <a:ea typeface="楷体" panose="02010609060101010101" charset="-122"/>
                          <a:cs typeface="楷体" panose="02010609060101010101" charset="-122"/>
                          <a:sym typeface="+mn-ea"/>
                        </a:rPr>
                        <a:t>10</a:t>
                      </a:r>
                      <a:r>
                        <a:rPr lang="zh-CN" altLang="en-US" sz="1400" b="0">
                          <a:solidFill>
                            <a:schemeClr val="tx1"/>
                          </a:solidFill>
                          <a:latin typeface="楷体" panose="02010609060101010101" charset="-122"/>
                          <a:ea typeface="楷体" panose="02010609060101010101" charset="-122"/>
                          <a:cs typeface="楷体" panose="02010609060101010101" charset="-122"/>
                          <a:sym typeface="+mn-ea"/>
                        </a:rPr>
                        <a:t>年期。</a:t>
                      </a:r>
                      <a:endParaRPr lang="zh-CN" altLang="en-US" sz="1400" b="0">
                        <a:solidFill>
                          <a:schemeClr val="tx1"/>
                        </a:solidFill>
                        <a:latin typeface="楷体" panose="02010609060101010101" charset="-122"/>
                        <a:ea typeface="楷体" panose="02010609060101010101" charset="-122"/>
                        <a:cs typeface="楷体" panose="02010609060101010101" charset="-122"/>
                      </a:endParaRPr>
                    </a:p>
                    <a:p>
                      <a:pPr algn="l">
                        <a:buNone/>
                      </a:pPr>
                      <a:endParaRPr lang="zh-CN" altLang="en-US" sz="1400" b="0">
                        <a:latin typeface="楷体" panose="02010609060101010101" charset="-122"/>
                        <a:ea typeface="楷体" panose="02010609060101010101" charset="-122"/>
                        <a:cs typeface="楷体" panose="02010609060101010101" charset="-122"/>
                      </a:endParaRPr>
                    </a:p>
                  </a:txBody>
                  <a:tcPr anchor="ctr">
                    <a:solidFill>
                      <a:schemeClr val="accent1">
                        <a:lumMod val="20000"/>
                        <a:lumOff val="80000"/>
                      </a:schemeClr>
                    </a:solidFill>
                  </a:tcPr>
                </a:tc>
                <a:tc>
                  <a:txBody>
                    <a:bodyPr/>
                    <a:lstStyle/>
                    <a:p>
                      <a:pPr algn="l">
                        <a:buNone/>
                      </a:pPr>
                      <a:r>
                        <a:rPr lang="en-US" altLang="zh-CN" sz="1400" b="0" dirty="0">
                          <a:solidFill>
                            <a:schemeClr val="tx1"/>
                          </a:solidFill>
                          <a:latin typeface="楷体" panose="02010609060101010101" charset="-122"/>
                          <a:ea typeface="楷体" panose="02010609060101010101" charset="-122"/>
                          <a:cs typeface="楷体" panose="02010609060101010101" charset="-122"/>
                          <a:sym typeface="+mn-ea"/>
                        </a:rPr>
                        <a:t>NFC</a:t>
                      </a:r>
                      <a:r>
                        <a:rPr lang="zh-CN" altLang="en-US" sz="1400" b="0" dirty="0">
                          <a:solidFill>
                            <a:schemeClr val="tx1"/>
                          </a:solidFill>
                          <a:latin typeface="楷体" panose="02010609060101010101" charset="-122"/>
                          <a:ea typeface="楷体" panose="02010609060101010101" charset="-122"/>
                          <a:cs typeface="楷体" panose="02010609060101010101" charset="-122"/>
                          <a:sym typeface="+mn-ea"/>
                        </a:rPr>
                        <a:t>功能可快速实现猪只与饲喂器绑定，可快速读取该饲喂器数据参数。</a:t>
                      </a:r>
                      <a:endParaRPr lang="zh-CN" altLang="en-US" sz="1400" b="0" dirty="0">
                        <a:latin typeface="楷体" panose="02010609060101010101" charset="-122"/>
                        <a:ea typeface="楷体" panose="02010609060101010101" charset="-122"/>
                        <a:cs typeface="楷体" panose="02010609060101010101" charset="-122"/>
                      </a:endParaRPr>
                    </a:p>
                  </a:txBody>
                  <a:tcPr anchor="ctr">
                    <a:solidFill>
                      <a:schemeClr val="accent1">
                        <a:lumMod val="20000"/>
                        <a:lumOff val="80000"/>
                      </a:schemeClr>
                    </a:solidFill>
                  </a:tcPr>
                </a:tc>
                <a:tc gridSpan="3">
                  <a:txBody>
                    <a:bodyPr/>
                    <a:lstStyle/>
                    <a:p>
                      <a:pPr algn="l">
                        <a:buNone/>
                      </a:pPr>
                      <a:r>
                        <a:rPr lang="zh-CN" altLang="en-US" sz="1400" b="0" dirty="0">
                          <a:solidFill>
                            <a:schemeClr val="tx1"/>
                          </a:solidFill>
                          <a:latin typeface="楷体" panose="02010609060101010101" charset="-122"/>
                          <a:ea typeface="楷体" panose="02010609060101010101" charset="-122"/>
                          <a:sym typeface="+mn-ea"/>
                        </a:rPr>
                        <a:t>将下料管、下水管、触碰杆、液位探针进行一体式设计可减少每个组件独立设计的复杂度，同时可降低生产成本，提高产品的一致性，提高产品质量。</a:t>
                      </a:r>
                      <a:endParaRPr lang="zh-CN" altLang="en-US" sz="1400" b="0" dirty="0">
                        <a:solidFill>
                          <a:schemeClr val="tx1"/>
                        </a:solidFill>
                        <a:latin typeface="楷体" panose="02010609060101010101" charset="-122"/>
                        <a:ea typeface="楷体" panose="02010609060101010101" charset="-122"/>
                        <a:sym typeface="+mn-ea"/>
                      </a:endParaRPr>
                    </a:p>
                  </a:txBody>
                  <a:tcPr anchor="ctr">
                    <a:solidFill>
                      <a:schemeClr val="accent1">
                        <a:lumMod val="20000"/>
                        <a:lumOff val="80000"/>
                      </a:schemeClr>
                    </a:solidFill>
                  </a:tcPr>
                </a:tc>
                <a:tc hMerge="1">
                  <a:tcPr anchor="ctr">
                    <a:solidFill>
                      <a:srgbClr val="92D050"/>
                    </a:solidFill>
                  </a:tcPr>
                </a:tc>
                <a:tc hMerge="1">
                  <a:tcPr anchor="ctr">
                    <a:solidFill>
                      <a:srgbClr val="92D050"/>
                    </a:solidFill>
                  </a:tcPr>
                </a:tc>
                <a:tc>
                  <a:txBody>
                    <a:bodyPr/>
                    <a:lstStyle/>
                    <a:p>
                      <a:pPr algn="l">
                        <a:buNone/>
                      </a:pPr>
                      <a:r>
                        <a:rPr lang="zh-CN" altLang="en-US" sz="1400" b="0">
                          <a:solidFill>
                            <a:schemeClr val="tx1"/>
                          </a:solidFill>
                          <a:latin typeface="楷体" panose="02010609060101010101" charset="-122"/>
                          <a:ea typeface="楷体" panose="02010609060101010101" charset="-122"/>
                          <a:sym typeface="+mn-ea"/>
                        </a:rPr>
                        <a:t>增加前置过滤器与电磁流量计配合可防止猪场因饮水加药而造成电磁流量计堵塞问题。</a:t>
                      </a:r>
                      <a:endParaRPr lang="zh-CN" altLang="en-US" sz="1400" b="0">
                        <a:solidFill>
                          <a:schemeClr val="tx1"/>
                        </a:solidFill>
                        <a:latin typeface="楷体" panose="02010609060101010101" charset="-122"/>
                        <a:ea typeface="楷体" panose="02010609060101010101" charset="-122"/>
                        <a:sym typeface="+mn-ea"/>
                      </a:endParaRPr>
                    </a:p>
                  </a:txBody>
                  <a:tcPr anchor="ctr">
                    <a:solidFill>
                      <a:schemeClr val="accent1">
                        <a:lumMod val="20000"/>
                        <a:lumOff val="80000"/>
                      </a:schemeClr>
                    </a:solidFill>
                  </a:tcPr>
                </a:tc>
                <a:tc>
                  <a:txBody>
                    <a:bodyPr/>
                    <a:lstStyle/>
                    <a:p>
                      <a:pPr algn="l">
                        <a:buNone/>
                      </a:pPr>
                      <a:r>
                        <a:rPr lang="en-US" altLang="zh-CN" sz="1400" b="0">
                          <a:solidFill>
                            <a:schemeClr val="tx1"/>
                          </a:solidFill>
                          <a:latin typeface="楷体" panose="02010609060101010101" charset="-122"/>
                          <a:ea typeface="楷体" panose="02010609060101010101" charset="-122"/>
                          <a:cs typeface="楷体" panose="02010609060101010101" charset="-122"/>
                          <a:sym typeface="+mn-ea"/>
                        </a:rPr>
                        <a:t>CAN</a:t>
                      </a:r>
                      <a:r>
                        <a:rPr lang="zh-CN" altLang="en-US" sz="1400" b="0">
                          <a:solidFill>
                            <a:schemeClr val="tx1"/>
                          </a:solidFill>
                          <a:latin typeface="楷体" panose="02010609060101010101" charset="-122"/>
                          <a:ea typeface="楷体" panose="02010609060101010101" charset="-122"/>
                          <a:cs typeface="楷体" panose="02010609060101010101" charset="-122"/>
                          <a:sym typeface="+mn-ea"/>
                        </a:rPr>
                        <a:t>总线速率为</a:t>
                      </a:r>
                      <a:r>
                        <a:rPr lang="en-US" altLang="zh-CN" sz="1400" b="0">
                          <a:solidFill>
                            <a:schemeClr val="tx1"/>
                          </a:solidFill>
                          <a:latin typeface="楷体" panose="02010609060101010101" charset="-122"/>
                          <a:ea typeface="楷体" panose="02010609060101010101" charset="-122"/>
                          <a:cs typeface="楷体" panose="02010609060101010101" charset="-122"/>
                          <a:sym typeface="+mn-ea"/>
                        </a:rPr>
                        <a:t>RS485</a:t>
                      </a:r>
                      <a:r>
                        <a:rPr lang="zh-CN" altLang="en-US" sz="1400" b="0">
                          <a:solidFill>
                            <a:schemeClr val="tx1"/>
                          </a:solidFill>
                          <a:latin typeface="楷体" panose="02010609060101010101" charset="-122"/>
                          <a:ea typeface="楷体" panose="02010609060101010101" charset="-122"/>
                          <a:cs typeface="楷体" panose="02010609060101010101" charset="-122"/>
                          <a:sym typeface="+mn-ea"/>
                        </a:rPr>
                        <a:t>、</a:t>
                      </a:r>
                      <a:r>
                        <a:rPr lang="en-US" altLang="zh-CN" sz="1400" b="0">
                          <a:solidFill>
                            <a:schemeClr val="tx1"/>
                          </a:solidFill>
                          <a:latin typeface="楷体" panose="02010609060101010101" charset="-122"/>
                          <a:ea typeface="楷体" panose="02010609060101010101" charset="-122"/>
                          <a:cs typeface="楷体" panose="02010609060101010101" charset="-122"/>
                          <a:sym typeface="+mn-ea"/>
                        </a:rPr>
                        <a:t>zigbee</a:t>
                      </a:r>
                      <a:r>
                        <a:rPr lang="zh-CN" altLang="en-US" sz="1400" b="0">
                          <a:solidFill>
                            <a:schemeClr val="tx1"/>
                          </a:solidFill>
                          <a:latin typeface="楷体" panose="02010609060101010101" charset="-122"/>
                          <a:ea typeface="楷体" panose="02010609060101010101" charset="-122"/>
                          <a:cs typeface="楷体" panose="02010609060101010101" charset="-122"/>
                          <a:sym typeface="+mn-ea"/>
                        </a:rPr>
                        <a:t>通讯的</a:t>
                      </a:r>
                      <a:r>
                        <a:rPr lang="en-US" altLang="zh-CN" sz="1400" b="0">
                          <a:solidFill>
                            <a:schemeClr val="tx1"/>
                          </a:solidFill>
                          <a:latin typeface="楷体" panose="02010609060101010101" charset="-122"/>
                          <a:ea typeface="楷体" panose="02010609060101010101" charset="-122"/>
                          <a:cs typeface="楷体" panose="02010609060101010101" charset="-122"/>
                          <a:sym typeface="+mn-ea"/>
                        </a:rPr>
                        <a:t>50</a:t>
                      </a:r>
                      <a:r>
                        <a:rPr lang="zh-CN" altLang="en-US" sz="1400" b="0">
                          <a:solidFill>
                            <a:schemeClr val="tx1"/>
                          </a:solidFill>
                          <a:latin typeface="楷体" panose="02010609060101010101" charset="-122"/>
                          <a:ea typeface="楷体" panose="02010609060101010101" charset="-122"/>
                          <a:cs typeface="楷体" panose="02010609060101010101" charset="-122"/>
                          <a:sym typeface="+mn-ea"/>
                        </a:rPr>
                        <a:t>倍，同时可自动诊断故障节点，抗干扰性能强，同定性优于</a:t>
                      </a:r>
                      <a:r>
                        <a:rPr lang="en-US" altLang="zh-CN" sz="1400" b="0">
                          <a:solidFill>
                            <a:schemeClr val="tx1"/>
                          </a:solidFill>
                          <a:latin typeface="楷体" panose="02010609060101010101" charset="-122"/>
                          <a:ea typeface="楷体" panose="02010609060101010101" charset="-122"/>
                          <a:cs typeface="楷体" panose="02010609060101010101" charset="-122"/>
                          <a:sym typeface="+mn-ea"/>
                        </a:rPr>
                        <a:t>4G</a:t>
                      </a:r>
                      <a:r>
                        <a:rPr lang="zh-CN" altLang="en-US" sz="1400" b="0">
                          <a:solidFill>
                            <a:schemeClr val="tx1"/>
                          </a:solidFill>
                          <a:latin typeface="楷体" panose="02010609060101010101" charset="-122"/>
                          <a:ea typeface="楷体" panose="02010609060101010101" charset="-122"/>
                          <a:cs typeface="楷体" panose="02010609060101010101" charset="-122"/>
                          <a:sym typeface="+mn-ea"/>
                        </a:rPr>
                        <a:t>网络。</a:t>
                      </a:r>
                      <a:endParaRPr lang="zh-CN" altLang="en-US" sz="1400" b="0">
                        <a:solidFill>
                          <a:schemeClr val="tx1"/>
                        </a:solidFill>
                        <a:latin typeface="楷体" panose="02010609060101010101" charset="-122"/>
                        <a:ea typeface="楷体" panose="02010609060101010101" charset="-122"/>
                        <a:cs typeface="楷体" panose="02010609060101010101" charset="-122"/>
                        <a:sym typeface="+mn-ea"/>
                      </a:endParaRPr>
                    </a:p>
                  </a:txBody>
                  <a:tcPr anchor="ctr">
                    <a:solidFill>
                      <a:schemeClr val="accent1">
                        <a:lumMod val="20000"/>
                        <a:lumOff val="80000"/>
                      </a:schemeClr>
                    </a:solidFill>
                  </a:tcPr>
                </a:tc>
                <a:tc>
                  <a:txBody>
                    <a:bodyPr/>
                    <a:lstStyle/>
                    <a:p>
                      <a:pPr algn="l">
                        <a:buNone/>
                      </a:pPr>
                      <a:r>
                        <a:rPr lang="zh-CN" altLang="en-US" sz="1400" b="0" dirty="0">
                          <a:solidFill>
                            <a:schemeClr val="tx1"/>
                          </a:solidFill>
                          <a:latin typeface="楷体" panose="02010609060101010101" charset="-122"/>
                          <a:ea typeface="楷体" panose="02010609060101010101" charset="-122"/>
                          <a:cs typeface="楷体" panose="02010609060101010101" charset="-122"/>
                          <a:sym typeface="+mn-ea"/>
                        </a:rPr>
                        <a:t>此</a:t>
                      </a:r>
                      <a:r>
                        <a:rPr lang="en-US" altLang="zh-CN" sz="1400" b="0" dirty="0">
                          <a:solidFill>
                            <a:schemeClr val="tx1"/>
                          </a:solidFill>
                          <a:latin typeface="楷体" panose="02010609060101010101" charset="-122"/>
                          <a:ea typeface="楷体" panose="02010609060101010101" charset="-122"/>
                          <a:cs typeface="楷体" panose="02010609060101010101" charset="-122"/>
                          <a:sym typeface="+mn-ea"/>
                        </a:rPr>
                        <a:t>PDA</a:t>
                      </a:r>
                      <a:r>
                        <a:rPr lang="zh-CN" altLang="en-US" sz="1400" b="0" dirty="0">
                          <a:solidFill>
                            <a:schemeClr val="tx1"/>
                          </a:solidFill>
                          <a:latin typeface="楷体" panose="02010609060101010101" charset="-122"/>
                          <a:ea typeface="楷体" panose="02010609060101010101" charset="-122"/>
                          <a:cs typeface="楷体" panose="02010609060101010101" charset="-122"/>
                          <a:sym typeface="+mn-ea"/>
                        </a:rPr>
                        <a:t>可对智能环控、精准饲喂、机器人等多款智能产品进行现场操控。</a:t>
                      </a:r>
                      <a:endParaRPr lang="zh-CN" altLang="en-US" sz="1400" b="0" dirty="0">
                        <a:latin typeface="楷体" panose="02010609060101010101" charset="-122"/>
                        <a:ea typeface="楷体" panose="02010609060101010101" charset="-122"/>
                        <a:cs typeface="楷体" panose="02010609060101010101" charset="-122"/>
                      </a:endParaRPr>
                    </a:p>
                  </a:txBody>
                  <a:tcPr anchor="ctr">
                    <a:solidFill>
                      <a:schemeClr val="accent1">
                        <a:lumMod val="20000"/>
                        <a:lumOff val="80000"/>
                      </a:schemeClr>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8791" y="264160"/>
            <a:ext cx="8550711" cy="459823"/>
          </a:xfrm>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rPr>
              <a:t>哺乳母猪饲喂器项目研发生产计划</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graphicFrame>
        <p:nvGraphicFramePr>
          <p:cNvPr id="5" name="表格 4"/>
          <p:cNvGraphicFramePr/>
          <p:nvPr>
            <p:custDataLst>
              <p:tags r:id="rId1"/>
            </p:custDataLst>
          </p:nvPr>
        </p:nvGraphicFramePr>
        <p:xfrm>
          <a:off x="793750" y="1206500"/>
          <a:ext cx="11021695" cy="5206365"/>
        </p:xfrm>
        <a:graphic>
          <a:graphicData uri="http://schemas.openxmlformats.org/drawingml/2006/table">
            <a:tbl>
              <a:tblPr firstRow="1">
                <a:tableStyleId>{5C22544A-7EE6-4342-B048-85BDC9FD1C3A}</a:tableStyleId>
              </a:tblPr>
              <a:tblGrid>
                <a:gridCol w="1822450"/>
                <a:gridCol w="4272915"/>
                <a:gridCol w="1408430"/>
                <a:gridCol w="1378585"/>
              </a:tblGrid>
              <a:tr h="400050">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rPr>
                        <a:t>项目阶段</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B w="12700" cmpd="sng">
                      <a:solidFill>
                        <a:schemeClr val="tx1"/>
                      </a:solidFill>
                      <a:prstDash val="solid"/>
                    </a:lnB>
                  </a:tcPr>
                </a:tc>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rPr>
                        <a:t>项目内容</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B w="12700" cmpd="sng">
                      <a:solidFill>
                        <a:schemeClr val="tx1"/>
                      </a:solidFill>
                      <a:prstDash val="solid"/>
                    </a:lnB>
                  </a:tcPr>
                </a:tc>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rPr>
                        <a:t>开始时间</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B w="12700" cmpd="sng">
                      <a:solidFill>
                        <a:schemeClr val="tx1"/>
                      </a:solidFill>
                      <a:prstDash val="solid"/>
                    </a:lnB>
                  </a:tcPr>
                </a:tc>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rPr>
                        <a:t>完成时间</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B w="12700" cmpd="sng">
                      <a:solidFill>
                        <a:schemeClr val="tx1"/>
                      </a:solidFill>
                      <a:prstDash val="solid"/>
                    </a:lnB>
                  </a:tcPr>
                </a:tc>
              </a:tr>
              <a:tr h="518795">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rPr>
                        <a:t>概念设计</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fontAlgn="ctr"/>
                      <a:r>
                        <a:rPr lang="zh-CN" altLang="en-US" sz="1600" b="1" i="0" u="none" strike="noStrike" dirty="0">
                          <a:solidFill>
                            <a:srgbClr val="000000"/>
                          </a:solidFill>
                          <a:effectLst/>
                          <a:latin typeface="等线" panose="02010600030101010101" charset="-122"/>
                          <a:ea typeface="等线" panose="02010600030101010101" charset="-122"/>
                        </a:rPr>
                        <a:t>进行需求分析、概念设计及立项准备材料。</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fontAlgn="ctr"/>
                      <a:r>
                        <a:rPr lang="en-US" altLang="zh-CN" sz="1600" b="1" i="0" u="none" strike="noStrike" dirty="0">
                          <a:solidFill>
                            <a:srgbClr val="000000"/>
                          </a:solidFill>
                          <a:effectLst/>
                          <a:latin typeface="等线" panose="02010600030101010101" charset="-122"/>
                          <a:ea typeface="等线" panose="02010600030101010101" charset="-122"/>
                          <a:cs typeface="等线" panose="02010600030101010101" charset="-122"/>
                        </a:rPr>
                        <a:t>0</a:t>
                      </a:r>
                      <a:r>
                        <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rPr>
                        <a:t>8月</a:t>
                      </a:r>
                      <a:r>
                        <a:rPr lang="en-US" altLang="zh-CN" sz="1600" b="1" i="0" u="none" strike="noStrike" dirty="0">
                          <a:solidFill>
                            <a:srgbClr val="000000"/>
                          </a:solidFill>
                          <a:effectLst/>
                          <a:latin typeface="等线" panose="02010600030101010101" charset="-122"/>
                          <a:ea typeface="等线" panose="02010600030101010101" charset="-122"/>
                          <a:cs typeface="等线" panose="02010600030101010101" charset="-122"/>
                        </a:rPr>
                        <a:t>20</a:t>
                      </a:r>
                      <a:r>
                        <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rPr>
                        <a:t>9月</a:t>
                      </a:r>
                      <a:r>
                        <a:rPr lang="en-US" sz="1600" b="1" i="0" u="none" strike="noStrike" dirty="0">
                          <a:solidFill>
                            <a:srgbClr val="000000"/>
                          </a:solidFill>
                          <a:effectLst/>
                          <a:latin typeface="等线" panose="02010600030101010101" charset="-122"/>
                          <a:ea typeface="等线" panose="02010600030101010101" charset="-122"/>
                          <a:cs typeface="等线" panose="02010600030101010101" charset="-122"/>
                        </a:rPr>
                        <a:t>15</a:t>
                      </a:r>
                      <a:r>
                        <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18795">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rPr>
                        <a:t>样机研发</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fontAlgn="ctr"/>
                      <a:r>
                        <a:rPr lang="zh-CN" altLang="en-US" sz="1600" b="1" i="0" u="none" strike="noStrike" dirty="0">
                          <a:solidFill>
                            <a:srgbClr val="000000"/>
                          </a:solidFill>
                          <a:effectLst/>
                          <a:latin typeface="等线" panose="02010600030101010101" charset="-122"/>
                          <a:ea typeface="等线" panose="02010600030101010101" charset="-122"/>
                        </a:rPr>
                        <a:t>进行精准饲喂器机械、电控、嵌入式软硬件、网关软硬件研发。</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9月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15</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10</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18795">
                <a:tc>
                  <a:txBody>
                    <a:bodyPr/>
                    <a:lstStyle/>
                    <a:p>
                      <a:pPr algn="ctr" fontAlgn="ctr">
                        <a:buNone/>
                      </a:pPr>
                      <a:r>
                        <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rPr>
                        <a:t>工业</a:t>
                      </a:r>
                      <a:r>
                        <a:rPr lang="en-US" altLang="zh-CN" sz="1600" b="1" i="0" u="none" strike="noStrike" dirty="0">
                          <a:solidFill>
                            <a:srgbClr val="000000"/>
                          </a:solidFill>
                          <a:effectLst/>
                          <a:latin typeface="等线" panose="02010600030101010101" charset="-122"/>
                          <a:ea typeface="等线" panose="02010600030101010101" charset="-122"/>
                          <a:cs typeface="等线" panose="02010600030101010101" charset="-122"/>
                        </a:rPr>
                        <a:t>/</a:t>
                      </a:r>
                      <a:r>
                        <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rPr>
                        <a:t>外观设计</a:t>
                      </a:r>
                      <a:endPar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fontAlgn="ctr">
                        <a:buNone/>
                      </a:pPr>
                      <a:r>
                        <a:rPr lang="zh-CN" altLang="en-US" sz="1600" b="1" i="0" u="none" strike="noStrike" dirty="0">
                          <a:solidFill>
                            <a:srgbClr val="000000"/>
                          </a:solidFill>
                          <a:effectLst/>
                          <a:latin typeface="等线" panose="02010600030101010101" charset="-122"/>
                          <a:ea typeface="等线" panose="02010600030101010101" charset="-122"/>
                        </a:rPr>
                        <a:t>进行精准饲喂器产品外观设计。</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i="0" u="none" strike="noStrike" kern="1200" dirty="0">
                          <a:solidFill>
                            <a:srgbClr val="000000"/>
                          </a:solidFill>
                          <a:effectLst/>
                          <a:latin typeface="等线" panose="02010600030101010101" charset="-122"/>
                          <a:ea typeface="等线" panose="02010600030101010101" charset="-122"/>
                          <a:cs typeface="+mn-cs"/>
                        </a:rPr>
                        <a:t>10</a:t>
                      </a:r>
                      <a:r>
                        <a:rPr lang="zh-CN" altLang="en-US" sz="1600" b="1" i="0" u="none" strike="noStrike" kern="1200" dirty="0">
                          <a:solidFill>
                            <a:srgbClr val="000000"/>
                          </a:solidFill>
                          <a:effectLst/>
                          <a:latin typeface="等线" panose="02010600030101010101" charset="-122"/>
                          <a:ea typeface="等线" panose="02010600030101010101" charset="-122"/>
                          <a:cs typeface="+mn-cs"/>
                        </a:rPr>
                        <a:t>月</a:t>
                      </a:r>
                      <a:r>
                        <a:rPr lang="en-US" altLang="zh-CN" sz="1600" b="1" i="0" u="none" strike="noStrike" kern="1200" dirty="0">
                          <a:solidFill>
                            <a:srgbClr val="000000"/>
                          </a:solidFill>
                          <a:effectLst/>
                          <a:latin typeface="等线" panose="02010600030101010101" charset="-122"/>
                          <a:ea typeface="等线" panose="02010600030101010101" charset="-122"/>
                          <a:cs typeface="+mn-cs"/>
                        </a:rPr>
                        <a:t>10</a:t>
                      </a:r>
                      <a:r>
                        <a:rPr lang="zh-CN" altLang="en-US" sz="1600" b="1" i="0" u="none" strike="noStrike" kern="1200" dirty="0">
                          <a:solidFill>
                            <a:srgbClr val="000000"/>
                          </a:solidFill>
                          <a:effectLst/>
                          <a:latin typeface="等线" panose="02010600030101010101" charset="-122"/>
                          <a:ea typeface="等线" panose="02010600030101010101" charset="-122"/>
                          <a:cs typeface="+mn-cs"/>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mn-cs"/>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i="0" u="none" strike="noStrike" kern="1200" dirty="0">
                          <a:solidFill>
                            <a:srgbClr val="000000"/>
                          </a:solidFill>
                          <a:effectLst/>
                          <a:latin typeface="等线" panose="02010600030101010101" charset="-122"/>
                          <a:ea typeface="等线" panose="02010600030101010101" charset="-122"/>
                          <a:cs typeface="+mn-cs"/>
                        </a:rPr>
                        <a:t>11</a:t>
                      </a:r>
                      <a:r>
                        <a:rPr lang="zh-CN" altLang="en-US" sz="1600" b="1" i="0" u="none" strike="noStrike" kern="1200" dirty="0">
                          <a:solidFill>
                            <a:srgbClr val="000000"/>
                          </a:solidFill>
                          <a:effectLst/>
                          <a:latin typeface="等线" panose="02010600030101010101" charset="-122"/>
                          <a:ea typeface="等线" panose="02010600030101010101" charset="-122"/>
                          <a:cs typeface="+mn-cs"/>
                        </a:rPr>
                        <a:t>月</a:t>
                      </a:r>
                      <a:r>
                        <a:rPr lang="en-US" altLang="zh-CN" sz="1600" b="1" i="0" u="none" strike="noStrike" kern="1200" dirty="0">
                          <a:solidFill>
                            <a:srgbClr val="000000"/>
                          </a:solidFill>
                          <a:effectLst/>
                          <a:latin typeface="等线" panose="02010600030101010101" charset="-122"/>
                          <a:ea typeface="等线" panose="02010600030101010101" charset="-122"/>
                          <a:cs typeface="+mn-cs"/>
                        </a:rPr>
                        <a:t>20</a:t>
                      </a:r>
                      <a:r>
                        <a:rPr lang="zh-CN" altLang="en-US" sz="1600" b="1" i="0" u="none" strike="noStrike" kern="1200" dirty="0">
                          <a:solidFill>
                            <a:srgbClr val="000000"/>
                          </a:solidFill>
                          <a:effectLst/>
                          <a:latin typeface="等线" panose="02010600030101010101" charset="-122"/>
                          <a:ea typeface="等线" panose="02010600030101010101" charset="-122"/>
                          <a:cs typeface="+mn-cs"/>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mn-cs"/>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18795">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rPr>
                        <a:t>样机测试</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c>
                  <a:txBody>
                    <a:bodyPr/>
                    <a:lstStyle/>
                    <a:p>
                      <a:pPr algn="l" fontAlgn="ctr"/>
                      <a:r>
                        <a:rPr lang="zh-CN" altLang="en-US" sz="1600" b="1" i="0" u="none" strike="noStrike" dirty="0">
                          <a:solidFill>
                            <a:srgbClr val="000000"/>
                          </a:solidFill>
                          <a:effectLst/>
                          <a:latin typeface="等线" panose="02010600030101010101" charset="-122"/>
                          <a:ea typeface="等线" panose="02010600030101010101" charset="-122"/>
                        </a:rPr>
                        <a:t>进行饲喂器样机测试、进行优化改进。</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11</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10</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11</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30</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r>
              <a:tr h="518795">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rPr>
                        <a:t>小批量测试</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c>
                  <a:txBody>
                    <a:bodyPr/>
                    <a:lstStyle/>
                    <a:p>
                      <a:pPr algn="l" fontAlgn="ctr"/>
                      <a:r>
                        <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rPr>
                        <a:t>进行饲喂器小批量测试（</a:t>
                      </a:r>
                      <a:r>
                        <a:rPr lang="en-US" altLang="zh-CN" sz="1600" b="1" i="0" u="none" strike="noStrike" dirty="0">
                          <a:solidFill>
                            <a:srgbClr val="000000"/>
                          </a:solidFill>
                          <a:effectLst/>
                          <a:latin typeface="等线" panose="02010600030101010101" charset="-122"/>
                          <a:ea typeface="等线" panose="02010600030101010101" charset="-122"/>
                          <a:cs typeface="等线" panose="02010600030101010101" charset="-122"/>
                        </a:rPr>
                        <a:t>20</a:t>
                      </a:r>
                      <a:r>
                        <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rPr>
                        <a:t>台），进行量产前优化设计　。</a:t>
                      </a:r>
                      <a:endParaRPr lang="zh-CN" altLang="en-US" sz="1600" b="1" i="0" u="none" strike="noStrike"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12</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01</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01</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20</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r>
              <a:tr h="518795">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rPr>
                        <a:t>采购招标</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fontAlgn="ctr"/>
                      <a:r>
                        <a:rPr lang="zh-CN" altLang="en-US" sz="1600" b="1" i="0" u="none" strike="noStrike" dirty="0">
                          <a:solidFill>
                            <a:srgbClr val="000000"/>
                          </a:solidFill>
                          <a:effectLst/>
                          <a:latin typeface="等线" panose="02010600030101010101" charset="-122"/>
                          <a:ea typeface="等线" panose="02010600030101010101" charset="-122"/>
                        </a:rPr>
                        <a:t>进行哺乳母猪饲喂器采购招标。</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0" algn="ctr" defTabSz="914400" rtl="0" eaLnBrk="1" fontAlgn="ctr" latinLnBrk="0" hangingPunct="1"/>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02</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02</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02</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15</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18795">
                <a:tc>
                  <a:txBody>
                    <a:bodyPr/>
                    <a:lstStyle/>
                    <a:p>
                      <a:pPr algn="ctr" fontAlgn="ctr">
                        <a:buNone/>
                      </a:pPr>
                      <a:r>
                        <a:rPr lang="zh-CN" altLang="en-US" sz="1600" b="1" i="0" u="none" strike="noStrike" dirty="0">
                          <a:solidFill>
                            <a:srgbClr val="000000"/>
                          </a:solidFill>
                          <a:effectLst/>
                          <a:latin typeface="等线" panose="02010600030101010101" charset="-122"/>
                          <a:ea typeface="等线" panose="02010600030101010101" charset="-122"/>
                        </a:rPr>
                        <a:t>饲喂器开模</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l" fontAlgn="ctr">
                        <a:buNone/>
                      </a:pPr>
                      <a:r>
                        <a:rPr lang="zh-CN" altLang="en-US" sz="1600" b="1" i="0" u="none" strike="noStrike" dirty="0">
                          <a:solidFill>
                            <a:srgbClr val="000000"/>
                          </a:solidFill>
                          <a:effectLst/>
                          <a:latin typeface="等线" panose="02010600030101010101" charset="-122"/>
                          <a:ea typeface="等线" panose="02010600030101010101" charset="-122"/>
                        </a:rPr>
                        <a:t>进行饲喂器模具生产，准备进行产品中试。</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0" algn="ctr" defTabSz="914400" rtl="0" eaLnBrk="1" fontAlgn="ctr" latinLnBrk="0" hangingPunct="1">
                        <a:buNone/>
                      </a:pP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02</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15</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03</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15</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774700">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rPr>
                        <a:t>中等规模测试</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c>
                  <a:txBody>
                    <a:bodyPr/>
                    <a:lstStyle/>
                    <a:p>
                      <a:pPr algn="l" fontAlgn="ctr"/>
                      <a:r>
                        <a:rPr lang="zh-CN" altLang="en-US" sz="1600" b="1" i="0" u="none" strike="noStrike" dirty="0">
                          <a:solidFill>
                            <a:srgbClr val="000000"/>
                          </a:solidFill>
                          <a:effectLst/>
                          <a:latin typeface="等线" panose="02010600030101010101" charset="-122"/>
                          <a:ea typeface="等线" panose="02010600030101010101" charset="-122"/>
                        </a:rPr>
                        <a:t>进行推广前产品中等规模（一栋猪舍，不少于</a:t>
                      </a:r>
                      <a:r>
                        <a:rPr lang="en-US" altLang="zh-CN" sz="1600" b="1" i="0" u="none" strike="noStrike" dirty="0">
                          <a:solidFill>
                            <a:srgbClr val="000000"/>
                          </a:solidFill>
                          <a:effectLst/>
                          <a:latin typeface="等线" panose="02010600030101010101" charset="-122"/>
                          <a:ea typeface="等线" panose="02010600030101010101" charset="-122"/>
                        </a:rPr>
                        <a:t>500</a:t>
                      </a:r>
                      <a:r>
                        <a:rPr lang="zh-CN" altLang="en-US" sz="1600" b="1" i="0" u="none" strike="noStrike" dirty="0">
                          <a:solidFill>
                            <a:srgbClr val="000000"/>
                          </a:solidFill>
                          <a:effectLst/>
                          <a:latin typeface="等线" panose="02010600030101010101" charset="-122"/>
                          <a:ea typeface="等线" panose="02010600030101010101" charset="-122"/>
                        </a:rPr>
                        <a:t>台）测试并进行小规模修正。</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c>
                  <a:txBody>
                    <a:bodyPr/>
                    <a:lstStyle/>
                    <a:p>
                      <a:pPr marL="0" algn="ctr" defTabSz="914400" rtl="0" eaLnBrk="1" fontAlgn="ctr" latinLnBrk="0" hangingPunct="1"/>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03</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15</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c>
                  <a:txBody>
                    <a:bodyPr/>
                    <a:lstStyle/>
                    <a:p>
                      <a:pPr marL="0" algn="ctr" defTabSz="914400" rtl="0" eaLnBrk="1" fontAlgn="ctr" latinLnBrk="0" hangingPunct="1"/>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04</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15</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accent6">
                        <a:lumMod val="20000"/>
                        <a:lumOff val="80000"/>
                      </a:schemeClr>
                    </a:solidFill>
                  </a:tcPr>
                </a:tc>
              </a:tr>
              <a:tr h="400050">
                <a:tc>
                  <a:txBody>
                    <a:bodyPr/>
                    <a:lstStyle/>
                    <a:p>
                      <a:pPr algn="ctr" fontAlgn="ctr"/>
                      <a:r>
                        <a:rPr lang="zh-CN" altLang="en-US" sz="1600" b="1" i="0" u="none" strike="noStrike" dirty="0">
                          <a:solidFill>
                            <a:srgbClr val="000000"/>
                          </a:solidFill>
                          <a:effectLst/>
                          <a:latin typeface="等线" panose="02010600030101010101" charset="-122"/>
                          <a:ea typeface="等线" panose="02010600030101010101" charset="-122"/>
                        </a:rPr>
                        <a:t>饲喂器推广</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l" fontAlgn="ctr"/>
                      <a:r>
                        <a:rPr lang="zh-CN" altLang="en-US" sz="1600" b="1" i="0" u="none" strike="noStrike" dirty="0">
                          <a:solidFill>
                            <a:srgbClr val="000000"/>
                          </a:solidFill>
                          <a:effectLst/>
                          <a:latin typeface="等线" panose="02010600030101010101" charset="-122"/>
                          <a:ea typeface="等线" panose="02010600030101010101" charset="-122"/>
                        </a:rPr>
                        <a:t>哺乳母猪饲喂器安装推广。</a:t>
                      </a:r>
                      <a:endParaRPr lang="zh-CN" altLang="en-US" sz="1600" b="1" i="0" u="none" strike="noStrike" dirty="0">
                        <a:solidFill>
                          <a:srgbClr val="000000"/>
                        </a:solidFill>
                        <a:effectLst/>
                        <a:latin typeface="等线" panose="02010600030101010101" charset="-122"/>
                        <a:ea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0" algn="ctr" defTabSz="914400" rtl="0" eaLnBrk="1" fontAlgn="ctr" latinLnBrk="0" hangingPunct="1"/>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04</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15</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0" algn="ctr" defTabSz="914400" rtl="0" eaLnBrk="1" fontAlgn="ctr" latinLnBrk="0" hangingPunct="1"/>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06</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月</a:t>
                      </a:r>
                      <a:r>
                        <a:rPr lang="en-US" altLang="zh-CN"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30</a:t>
                      </a:r>
                      <a:r>
                        <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rPr>
                        <a:t>日</a:t>
                      </a:r>
                      <a:endParaRPr lang="zh-CN" altLang="en-US" sz="1600" b="1" i="0" u="none" strike="noStrike" kern="1200" dirty="0">
                        <a:solidFill>
                          <a:srgbClr val="000000"/>
                        </a:solidFill>
                        <a:effectLst/>
                        <a:latin typeface="等线" panose="02010600030101010101" charset="-122"/>
                        <a:ea typeface="等线" panose="02010600030101010101" charset="-122"/>
                        <a:cs typeface="等线" panose="02010600030101010101" charset="-122"/>
                      </a:endParaRPr>
                    </a:p>
                  </a:txBody>
                  <a:tcPr marL="6350" marR="6350" marT="635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8951" y="248285"/>
            <a:ext cx="8550711" cy="459823"/>
          </a:xfrm>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sym typeface="+mn-ea"/>
              </a:rPr>
              <a:t>智能饲喂系统SaaS系统开发进度</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graphicFrame>
        <p:nvGraphicFramePr>
          <p:cNvPr id="3" name="表格 2"/>
          <p:cNvGraphicFramePr/>
          <p:nvPr>
            <p:custDataLst>
              <p:tags r:id="rId1"/>
            </p:custDataLst>
          </p:nvPr>
        </p:nvGraphicFramePr>
        <p:xfrm>
          <a:off x="1039495" y="821690"/>
          <a:ext cx="9670415" cy="5851525"/>
        </p:xfrm>
        <a:graphic>
          <a:graphicData uri="http://schemas.openxmlformats.org/drawingml/2006/table">
            <a:tbl>
              <a:tblPr firstRow="1" bandRow="1">
                <a:tableStyleId>{5C22544A-7EE6-4342-B048-85BDC9FD1C3A}</a:tableStyleId>
              </a:tblPr>
              <a:tblGrid>
                <a:gridCol w="761365"/>
                <a:gridCol w="1009015"/>
                <a:gridCol w="3876040"/>
                <a:gridCol w="620395"/>
                <a:gridCol w="545465"/>
                <a:gridCol w="610870"/>
                <a:gridCol w="430530"/>
                <a:gridCol w="843915"/>
                <a:gridCol w="972820"/>
              </a:tblGrid>
              <a:tr h="227965">
                <a:tc>
                  <a:txBody>
                    <a:bodyPr/>
                    <a:p>
                      <a:pPr indent="0" algn="ctr">
                        <a:buNone/>
                      </a:pPr>
                      <a:r>
                        <a:rPr lang="zh-CN" sz="1000" b="0">
                          <a:solidFill>
                            <a:srgbClr val="000000"/>
                          </a:solidFill>
                          <a:latin typeface="Arial" panose="020B0604020202020204" pitchFamily="34" charset="0"/>
                          <a:ea typeface="黑体" panose="02010609060101010101" charset="-122"/>
                        </a:rPr>
                        <a:t>里程碑</a:t>
                      </a:r>
                      <a:endParaRPr lang="en-US" altLang="en-US" sz="1000" b="0">
                        <a:solidFill>
                          <a:srgbClr val="000000"/>
                        </a:solidFill>
                        <a:latin typeface="黑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0CECE"/>
                    </a:solidFill>
                  </a:tcPr>
                </a:tc>
                <a:tc>
                  <a:txBody>
                    <a:bodyPr/>
                    <a:p>
                      <a:pPr indent="0" algn="ctr">
                        <a:buNone/>
                      </a:pPr>
                      <a:r>
                        <a:rPr lang="zh-CN" sz="1000" b="0">
                          <a:solidFill>
                            <a:srgbClr val="000000"/>
                          </a:solidFill>
                          <a:latin typeface="Arial" panose="020B0604020202020204" pitchFamily="34" charset="0"/>
                          <a:ea typeface="黑体" panose="02010609060101010101" charset="-122"/>
                        </a:rPr>
                        <a:t>模块名称</a:t>
                      </a:r>
                      <a:endParaRPr lang="en-US" altLang="en-US" sz="1000" b="0">
                        <a:solidFill>
                          <a:srgbClr val="000000"/>
                        </a:solidFill>
                        <a:latin typeface="黑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0CECE"/>
                    </a:solidFill>
                  </a:tcPr>
                </a:tc>
                <a:tc>
                  <a:txBody>
                    <a:bodyPr/>
                    <a:p>
                      <a:pPr indent="0" algn="ctr">
                        <a:buNone/>
                      </a:pPr>
                      <a:r>
                        <a:rPr lang="zh-CN" sz="1000" b="0">
                          <a:solidFill>
                            <a:srgbClr val="000000"/>
                          </a:solidFill>
                          <a:latin typeface="Arial" panose="020B0604020202020204" pitchFamily="34" charset="0"/>
                          <a:ea typeface="黑体" panose="02010609060101010101" charset="-122"/>
                        </a:rPr>
                        <a:t>功能</a:t>
                      </a:r>
                      <a:endParaRPr lang="en-US" altLang="en-US" sz="1000" b="0">
                        <a:solidFill>
                          <a:srgbClr val="000000"/>
                        </a:solidFill>
                        <a:latin typeface="黑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0CECE"/>
                    </a:solidFill>
                  </a:tcPr>
                </a:tc>
                <a:tc>
                  <a:txBody>
                    <a:bodyPr/>
                    <a:p>
                      <a:pPr indent="0" algn="ctr">
                        <a:buNone/>
                      </a:pPr>
                      <a:r>
                        <a:rPr lang="zh-CN" sz="1000" b="0">
                          <a:solidFill>
                            <a:srgbClr val="000000"/>
                          </a:solidFill>
                          <a:latin typeface="Arial" panose="020B0604020202020204" pitchFamily="34" charset="0"/>
                          <a:ea typeface="黑体" panose="02010609060101010101" charset="-122"/>
                        </a:rPr>
                        <a:t>项目</a:t>
                      </a:r>
                      <a:endParaRPr lang="en-US" altLang="en-US" sz="1000" b="0">
                        <a:solidFill>
                          <a:srgbClr val="000000"/>
                        </a:solidFill>
                        <a:latin typeface="黑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0CECE"/>
                    </a:solidFill>
                  </a:tcPr>
                </a:tc>
                <a:tc>
                  <a:txBody>
                    <a:bodyPr/>
                    <a:p>
                      <a:pPr indent="0" algn="ctr">
                        <a:buNone/>
                      </a:pPr>
                      <a:r>
                        <a:rPr lang="zh-CN" sz="1000" b="0">
                          <a:solidFill>
                            <a:srgbClr val="000000"/>
                          </a:solidFill>
                          <a:latin typeface="Arial" panose="020B0604020202020204" pitchFamily="34" charset="0"/>
                          <a:ea typeface="黑体" panose="02010609060101010101" charset="-122"/>
                        </a:rPr>
                        <a:t>产品</a:t>
                      </a:r>
                      <a:endParaRPr lang="en-US" altLang="en-US" sz="1000" b="0">
                        <a:solidFill>
                          <a:srgbClr val="000000"/>
                        </a:solidFill>
                        <a:latin typeface="黑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0CECE"/>
                    </a:solidFill>
                  </a:tcPr>
                </a:tc>
                <a:tc>
                  <a:txBody>
                    <a:bodyPr/>
                    <a:p>
                      <a:pPr indent="0" algn="ctr">
                        <a:buNone/>
                      </a:pPr>
                      <a:r>
                        <a:rPr lang="zh-CN" sz="1000" b="0">
                          <a:solidFill>
                            <a:srgbClr val="000000"/>
                          </a:solidFill>
                          <a:latin typeface="Arial" panose="020B0604020202020204" pitchFamily="34" charset="0"/>
                          <a:ea typeface="黑体" panose="02010609060101010101" charset="-122"/>
                        </a:rPr>
                        <a:t>研发</a:t>
                      </a:r>
                      <a:endParaRPr lang="en-US" altLang="en-US" sz="1000" b="0">
                        <a:solidFill>
                          <a:srgbClr val="000000"/>
                        </a:solidFill>
                        <a:latin typeface="黑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0CECE"/>
                    </a:solidFill>
                  </a:tcPr>
                </a:tc>
                <a:tc>
                  <a:txBody>
                    <a:bodyPr/>
                    <a:p>
                      <a:pPr indent="0" algn="ctr">
                        <a:buNone/>
                      </a:pPr>
                      <a:r>
                        <a:rPr lang="zh-CN" sz="1000" b="0">
                          <a:solidFill>
                            <a:srgbClr val="000000"/>
                          </a:solidFill>
                          <a:latin typeface="Arial" panose="020B0604020202020204" pitchFamily="34" charset="0"/>
                          <a:ea typeface="黑体" panose="02010609060101010101" charset="-122"/>
                        </a:rPr>
                        <a:t>测试</a:t>
                      </a:r>
                      <a:endParaRPr lang="en-US" altLang="en-US" sz="1000" b="0">
                        <a:solidFill>
                          <a:srgbClr val="000000"/>
                        </a:solidFill>
                        <a:latin typeface="黑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0CECE"/>
                    </a:solidFill>
                  </a:tcPr>
                </a:tc>
                <a:tc>
                  <a:txBody>
                    <a:bodyPr/>
                    <a:p>
                      <a:pPr indent="0" algn="ctr">
                        <a:buNone/>
                      </a:pPr>
                      <a:r>
                        <a:rPr lang="zh-CN" sz="1000" b="0">
                          <a:solidFill>
                            <a:srgbClr val="000000"/>
                          </a:solidFill>
                          <a:latin typeface="Arial" panose="020B0604020202020204" pitchFamily="34" charset="0"/>
                          <a:ea typeface="黑体" panose="02010609060101010101" charset="-122"/>
                        </a:rPr>
                        <a:t>计划开始时间</a:t>
                      </a:r>
                      <a:endParaRPr lang="en-US" altLang="en-US" sz="1000" b="0">
                        <a:solidFill>
                          <a:srgbClr val="000000"/>
                        </a:solidFill>
                        <a:latin typeface="黑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0CECE"/>
                    </a:solidFill>
                  </a:tcPr>
                </a:tc>
                <a:tc>
                  <a:txBody>
                    <a:bodyPr/>
                    <a:p>
                      <a:pPr indent="0" algn="ctr">
                        <a:buNone/>
                      </a:pPr>
                      <a:r>
                        <a:rPr lang="zh-CN" sz="1000" b="0">
                          <a:solidFill>
                            <a:srgbClr val="000000"/>
                          </a:solidFill>
                          <a:latin typeface="Arial" panose="020B0604020202020204" pitchFamily="34" charset="0"/>
                          <a:ea typeface="黑体" panose="02010609060101010101" charset="-122"/>
                        </a:rPr>
                        <a:t>计划完成时间</a:t>
                      </a:r>
                      <a:endParaRPr lang="en-US" altLang="en-US" sz="1000" b="0">
                        <a:solidFill>
                          <a:srgbClr val="000000"/>
                        </a:solidFill>
                        <a:latin typeface="黑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0CECE"/>
                    </a:solidFill>
                  </a:tcPr>
                </a:tc>
              </a:tr>
              <a:tr h="178435">
                <a:tc rowSpan="9">
                  <a:txBody>
                    <a:bodyPr/>
                    <a:p>
                      <a:pPr indent="0" algn="ctr">
                        <a:buNone/>
                      </a:pPr>
                      <a:r>
                        <a:rPr lang="zh-CN" sz="1000" b="0">
                          <a:solidFill>
                            <a:srgbClr val="000000"/>
                          </a:solidFill>
                          <a:latin typeface="楷体" panose="02010609060101010101" charset="-122"/>
                          <a:ea typeface="楷体" panose="02010609060101010101" charset="-122"/>
                          <a:cs typeface="楷体" panose="02010609060101010101" charset="-122"/>
                        </a:rPr>
                        <a:t>第一个里程碑上线时间2022年12月31日</a:t>
                      </a:r>
                      <a:endParaRPr lang="zh-CN" altLang="en-US" sz="10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p>
                      <a:pPr indent="0" algn="ctr">
                        <a:buNone/>
                      </a:pPr>
                      <a:r>
                        <a:rPr lang="zh-CN" sz="1000" b="0">
                          <a:solidFill>
                            <a:srgbClr val="000000"/>
                          </a:solidFill>
                          <a:latin typeface="楷体" panose="02010609060101010101" charset="-122"/>
                          <a:ea typeface="楷体" panose="02010609060101010101" charset="-122"/>
                        </a:rPr>
                        <a:t>平台管理</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楷体" panose="02010609060101010101" charset="-122"/>
                          <a:ea typeface="楷体" panose="02010609060101010101" charset="-122"/>
                        </a:rPr>
                        <a:t>默认参数：设置设备初始化参数；</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t"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1">
                  <a:txBody>
                    <a:bodyPr/>
                    <a:p>
                      <a:pPr indent="0" algn="ctr">
                        <a:buNone/>
                      </a:pPr>
                      <a:r>
                        <a:rPr lang="zh-CN" sz="1000" b="0">
                          <a:solidFill>
                            <a:srgbClr val="000000"/>
                          </a:solidFill>
                          <a:latin typeface="楷体" panose="02010609060101010101" charset="-122"/>
                          <a:ea typeface="楷体" panose="02010609060101010101" charset="-122"/>
                          <a:cs typeface="楷体" panose="02010609060101010101" charset="-122"/>
                        </a:rPr>
                        <a:t>赵海生/黄顺</a:t>
                      </a:r>
                      <a:endParaRPr lang="zh-CN" altLang="en-US" sz="10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1">
                  <a:txBody>
                    <a:bodyPr/>
                    <a:p>
                      <a:pPr indent="0" algn="ctr">
                        <a:buNone/>
                      </a:pPr>
                      <a:r>
                        <a:rPr lang="zh-CN" sz="1000" b="0">
                          <a:solidFill>
                            <a:srgbClr val="000000"/>
                          </a:solidFill>
                          <a:latin typeface="楷体" panose="02010609060101010101" charset="-122"/>
                          <a:ea typeface="楷体" panose="02010609060101010101" charset="-122"/>
                        </a:rPr>
                        <a:t>陈奇</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1">
                  <a:txBody>
                    <a:bodyPr/>
                    <a:p>
                      <a:pPr indent="0" algn="ctr">
                        <a:buNone/>
                      </a:pPr>
                      <a:r>
                        <a:rPr lang="zh-CN" sz="1000" b="0">
                          <a:solidFill>
                            <a:srgbClr val="000000"/>
                          </a:solidFill>
                          <a:latin typeface="楷体" panose="02010609060101010101" charset="-122"/>
                          <a:ea typeface="楷体" panose="02010609060101010101" charset="-122"/>
                          <a:cs typeface="楷体" panose="02010609060101010101" charset="-122"/>
                        </a:rPr>
                        <a:t>顾贤达/潘超</a:t>
                      </a:r>
                      <a:endParaRPr lang="zh-CN" altLang="en-US" sz="10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1">
                  <a:txBody>
                    <a:bodyPr/>
                    <a:p>
                      <a:pPr indent="0" algn="ctr">
                        <a:buNone/>
                      </a:pPr>
                      <a:r>
                        <a:rPr lang="zh-CN" sz="1000" b="0">
                          <a:solidFill>
                            <a:srgbClr val="000000"/>
                          </a:solidFill>
                          <a:latin typeface="楷体" panose="02010609060101010101" charset="-122"/>
                          <a:ea typeface="楷体" panose="02010609060101010101" charset="-122"/>
                        </a:rPr>
                        <a:t>唐东</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5">
                  <a:txBody>
                    <a:bodyPr/>
                    <a:p>
                      <a:pPr indent="0" algn="ctr">
                        <a:buNone/>
                      </a:pPr>
                      <a:r>
                        <a:rPr lang="en-US" sz="1000" b="0">
                          <a:solidFill>
                            <a:srgbClr val="000000"/>
                          </a:solidFill>
                          <a:latin typeface="楷体" panose="02010609060101010101" charset="-122"/>
                          <a:ea typeface="楷体" panose="02010609060101010101" charset="-122"/>
                        </a:rPr>
                        <a:t>2022/11/1</a:t>
                      </a:r>
                      <a:endParaRPr lang="en-US"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5">
                  <a:txBody>
                    <a:bodyPr/>
                    <a:p>
                      <a:pPr indent="0" algn="ctr">
                        <a:buNone/>
                      </a:pPr>
                      <a:r>
                        <a:rPr lang="en-US" sz="1000" b="0">
                          <a:solidFill>
                            <a:srgbClr val="000000"/>
                          </a:solidFill>
                          <a:latin typeface="楷体" panose="02010609060101010101" charset="-122"/>
                          <a:ea typeface="楷体" panose="02010609060101010101" charset="-122"/>
                        </a:rPr>
                        <a:t>2022/11/30</a:t>
                      </a:r>
                      <a:endParaRPr lang="en-US"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843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buNone/>
                      </a:pPr>
                      <a:r>
                        <a:rPr lang="zh-CN" sz="1000" b="0">
                          <a:solidFill>
                            <a:srgbClr val="000000"/>
                          </a:solidFill>
                          <a:latin typeface="楷体" panose="02010609060101010101" charset="-122"/>
                          <a:ea typeface="楷体" panose="02010609060101010101" charset="-122"/>
                        </a:rPr>
                        <a:t>版本管理：管理设备升级包，供一线升级设备时选择；</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2923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buNone/>
                      </a:pPr>
                      <a:r>
                        <a:rPr lang="zh-CN" sz="1000" b="0">
                          <a:solidFill>
                            <a:srgbClr val="000000"/>
                          </a:solidFill>
                          <a:latin typeface="楷体" panose="02010609060101010101" charset="-122"/>
                          <a:ea typeface="楷体" panose="02010609060101010101" charset="-122"/>
                        </a:rPr>
                        <a:t>默认模板：由专家设置一些权威饲喂曲线，供一线选择使用；</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9337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buNone/>
                      </a:pPr>
                      <a:r>
                        <a:rPr lang="zh-CN" sz="1000" b="0">
                          <a:solidFill>
                            <a:srgbClr val="000000"/>
                          </a:solidFill>
                          <a:latin typeface="楷体" panose="02010609060101010101" charset="-122"/>
                          <a:ea typeface="楷体" panose="02010609060101010101" charset="-122"/>
                        </a:rPr>
                        <a:t>设备监控：监控全平台网关、设备运行情况，及时告警并支持手动发送提醒给对应责任人</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17907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1000" b="0">
                          <a:solidFill>
                            <a:srgbClr val="000000"/>
                          </a:solidFill>
                          <a:latin typeface="楷体" panose="02010609060101010101" charset="-122"/>
                          <a:ea typeface="楷体" panose="02010609060101010101" charset="-122"/>
                        </a:rPr>
                        <a:t>测试</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楷体" panose="02010609060101010101" charset="-122"/>
                          <a:ea typeface="楷体" panose="02010609060101010101" charset="-122"/>
                        </a:rPr>
                        <a:t>测试完成平台管理功能测试</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17843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3">
                  <a:txBody>
                    <a:bodyPr/>
                    <a:p>
                      <a:pPr indent="0" algn="ctr">
                        <a:buNone/>
                      </a:pPr>
                      <a:r>
                        <a:rPr lang="zh-CN" sz="1000" b="0">
                          <a:solidFill>
                            <a:srgbClr val="000000"/>
                          </a:solidFill>
                          <a:latin typeface="楷体" panose="02010609060101010101" charset="-122"/>
                          <a:ea typeface="楷体" panose="02010609060101010101" charset="-122"/>
                        </a:rPr>
                        <a:t>实时数据</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楷体" panose="02010609060101010101" charset="-122"/>
                          <a:ea typeface="楷体" panose="02010609060101010101" charset="-122"/>
                        </a:rPr>
                        <a:t>设备状态：设备时间、在线离线、故障信息等；</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4">
                  <a:txBody>
                    <a:bodyPr/>
                    <a:p>
                      <a:pPr indent="0" algn="ctr">
                        <a:buNone/>
                      </a:pPr>
                      <a:r>
                        <a:rPr lang="en-US" sz="1000" b="0">
                          <a:solidFill>
                            <a:srgbClr val="000000"/>
                          </a:solidFill>
                          <a:latin typeface="楷体" panose="02010609060101010101" charset="-122"/>
                          <a:ea typeface="楷体" panose="02010609060101010101" charset="-122"/>
                        </a:rPr>
                        <a:t>2022/12/1</a:t>
                      </a:r>
                      <a:endParaRPr lang="en-US"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p>
                      <a:pPr indent="0" algn="ctr">
                        <a:buNone/>
                      </a:pPr>
                      <a:r>
                        <a:rPr lang="en-US" sz="1000" b="0">
                          <a:solidFill>
                            <a:srgbClr val="000000"/>
                          </a:solidFill>
                          <a:latin typeface="楷体" panose="02010609060101010101" charset="-122"/>
                          <a:ea typeface="楷体" panose="02010609060101010101" charset="-122"/>
                        </a:rPr>
                        <a:t>2022/12/31</a:t>
                      </a:r>
                      <a:endParaRPr lang="en-US"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0957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buNone/>
                      </a:pPr>
                      <a:r>
                        <a:rPr lang="zh-CN" sz="1000" b="0">
                          <a:solidFill>
                            <a:srgbClr val="000000"/>
                          </a:solidFill>
                          <a:latin typeface="楷体" panose="02010609060101010101" charset="-122"/>
                          <a:ea typeface="楷体" panose="02010609060101010101" charset="-122"/>
                        </a:rPr>
                        <a:t>实时数据：饲喂器位置、对应母猪档案、使用饲喂曲线、当日下料情况（顿餐时间、碰杆次数及分布、下料次数、下料量、下水量等）；</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9337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buNone/>
                      </a:pPr>
                      <a:r>
                        <a:rPr lang="zh-CN" sz="1000" b="0">
                          <a:solidFill>
                            <a:srgbClr val="000000"/>
                          </a:solidFill>
                          <a:latin typeface="楷体" panose="02010609060101010101" charset="-122"/>
                          <a:ea typeface="楷体" panose="02010609060101010101" charset="-122"/>
                        </a:rPr>
                        <a:t>累计数据：当前饲喂器在服务当前猪只时的累计数据（采食曲线、采食量等）</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17907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1000" b="0">
                          <a:solidFill>
                            <a:srgbClr val="000000"/>
                          </a:solidFill>
                          <a:latin typeface="楷体" panose="02010609060101010101" charset="-122"/>
                          <a:ea typeface="楷体" panose="02010609060101010101" charset="-122"/>
                        </a:rPr>
                        <a:t>测试</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楷体" panose="02010609060101010101" charset="-122"/>
                          <a:ea typeface="楷体" panose="02010609060101010101" charset="-122"/>
                        </a:rPr>
                        <a:t>测试完成实时数据功能测试</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178435">
                <a:tc rowSpan="7">
                  <a:txBody>
                    <a:bodyPr/>
                    <a:p>
                      <a:pPr indent="0" algn="ctr">
                        <a:buNone/>
                      </a:pPr>
                      <a:r>
                        <a:rPr lang="zh-CN" sz="1000" b="0">
                          <a:solidFill>
                            <a:srgbClr val="000000"/>
                          </a:solidFill>
                          <a:latin typeface="楷体" panose="02010609060101010101" charset="-122"/>
                          <a:ea typeface="楷体" panose="02010609060101010101" charset="-122"/>
                          <a:cs typeface="楷体" panose="02010609060101010101" charset="-122"/>
                        </a:rPr>
                        <a:t>第二个里程碑上线时间2023年3月31日</a:t>
                      </a:r>
                      <a:endParaRPr lang="zh-CN" altLang="en-US" sz="10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6">
                  <a:txBody>
                    <a:bodyPr/>
                    <a:p>
                      <a:pPr indent="0" algn="ctr">
                        <a:buNone/>
                      </a:pPr>
                      <a:r>
                        <a:rPr lang="zh-CN" sz="1000" b="0">
                          <a:solidFill>
                            <a:srgbClr val="000000"/>
                          </a:solidFill>
                          <a:latin typeface="楷体" panose="02010609060101010101" charset="-122"/>
                          <a:ea typeface="楷体" panose="02010609060101010101" charset="-122"/>
                        </a:rPr>
                        <a:t>系统管理</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楷体" panose="02010609060101010101" charset="-122"/>
                          <a:ea typeface="楷体" panose="02010609060101010101" charset="-122"/>
                        </a:rPr>
                        <a:t>日志管理：记录所有操作日志；</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7">
                  <a:txBody>
                    <a:bodyPr/>
                    <a:p>
                      <a:pPr indent="0" algn="ctr">
                        <a:buNone/>
                      </a:pPr>
                      <a:r>
                        <a:rPr lang="en-US" sz="1000" b="0">
                          <a:solidFill>
                            <a:srgbClr val="000000"/>
                          </a:solidFill>
                          <a:latin typeface="楷体" panose="02010609060101010101" charset="-122"/>
                          <a:ea typeface="楷体" panose="02010609060101010101" charset="-122"/>
                        </a:rPr>
                        <a:t>2022/11/20</a:t>
                      </a:r>
                      <a:endParaRPr lang="en-US"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7">
                  <a:txBody>
                    <a:bodyPr/>
                    <a:p>
                      <a:pPr indent="0" algn="ctr">
                        <a:buNone/>
                      </a:pPr>
                      <a:r>
                        <a:rPr lang="en-US" sz="1000" b="0">
                          <a:solidFill>
                            <a:srgbClr val="000000"/>
                          </a:solidFill>
                          <a:latin typeface="楷体" panose="02010609060101010101" charset="-122"/>
                          <a:ea typeface="楷体" panose="02010609060101010101" charset="-122"/>
                        </a:rPr>
                        <a:t>2023/3/31</a:t>
                      </a:r>
                      <a:endParaRPr lang="en-US"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400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buNone/>
                      </a:pPr>
                      <a:r>
                        <a:rPr lang="zh-CN" sz="1000" b="0">
                          <a:solidFill>
                            <a:srgbClr val="000000"/>
                          </a:solidFill>
                          <a:latin typeface="楷体" panose="02010609060101010101" charset="-122"/>
                          <a:ea typeface="楷体" panose="02010609060101010101" charset="-122"/>
                        </a:rPr>
                        <a:t>设备管理：同步新部署设备、设备升级、日期同步、查看设备参数；</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40894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buNone/>
                      </a:pPr>
                      <a:r>
                        <a:rPr lang="zh-CN" sz="1000" b="0">
                          <a:solidFill>
                            <a:srgbClr val="000000"/>
                          </a:solidFill>
                          <a:latin typeface="楷体" panose="02010609060101010101" charset="-122"/>
                          <a:ea typeface="楷体" panose="02010609060101010101" charset="-122"/>
                          <a:cs typeface="楷体" panose="02010609060101010101" charset="-122"/>
                        </a:rPr>
                        <a:t>模板管理：设备运行模板（各个阶段时长、顿餐分布时段、饲喂曲线、诱导采食单次下料量、水料比、手动/自动 单次下料量、水料比）</a:t>
                      </a:r>
                      <a:endParaRPr lang="zh-CN" altLang="en-US" sz="10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2987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buNone/>
                      </a:pPr>
                      <a:r>
                        <a:rPr lang="zh-CN" sz="1000" b="0">
                          <a:solidFill>
                            <a:srgbClr val="000000"/>
                          </a:solidFill>
                          <a:latin typeface="楷体" panose="02010609060101010101" charset="-122"/>
                          <a:ea typeface="楷体" panose="02010609060101010101" charset="-122"/>
                        </a:rPr>
                        <a:t>任务管理：讲设置好的业务通过模板下发，并记录下发情况；</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17843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buNone/>
                      </a:pPr>
                      <a:r>
                        <a:rPr lang="zh-CN" sz="1000" b="0">
                          <a:solidFill>
                            <a:srgbClr val="000000"/>
                          </a:solidFill>
                          <a:latin typeface="楷体" panose="02010609060101010101" charset="-122"/>
                          <a:ea typeface="楷体" panose="02010609060101010101" charset="-122"/>
                        </a:rPr>
                        <a:t>故障管理：故障发生日志、处理日志；</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9400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buNone/>
                      </a:pPr>
                      <a:r>
                        <a:rPr lang="zh-CN" sz="1000" b="0">
                          <a:solidFill>
                            <a:srgbClr val="000000"/>
                          </a:solidFill>
                          <a:latin typeface="楷体" panose="02010609060101010101" charset="-122"/>
                          <a:ea typeface="楷体" panose="02010609060101010101" charset="-122"/>
                        </a:rPr>
                        <a:t>异常管理：自定义异常场景报警记录（例如猪异常采食量、异常碰杆、不吃食等）</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17843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1000" b="0">
                          <a:solidFill>
                            <a:srgbClr val="000000"/>
                          </a:solidFill>
                          <a:latin typeface="楷体" panose="02010609060101010101" charset="-122"/>
                          <a:ea typeface="楷体" panose="02010609060101010101" charset="-122"/>
                        </a:rPr>
                        <a:t>测试</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楷体" panose="02010609060101010101" charset="-122"/>
                          <a:ea typeface="楷体" panose="02010609060101010101" charset="-122"/>
                        </a:rPr>
                        <a:t>测试完成系统管理功能</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294005">
                <a:tc rowSpan="5">
                  <a:txBody>
                    <a:bodyPr/>
                    <a:p>
                      <a:pPr indent="0" algn="ctr">
                        <a:buNone/>
                      </a:pPr>
                      <a:r>
                        <a:rPr lang="zh-CN" sz="1000" b="0">
                          <a:solidFill>
                            <a:srgbClr val="000000"/>
                          </a:solidFill>
                          <a:latin typeface="楷体" panose="02010609060101010101" charset="-122"/>
                          <a:ea typeface="楷体" panose="02010609060101010101" charset="-122"/>
                          <a:cs typeface="楷体" panose="02010609060101010101" charset="-122"/>
                        </a:rPr>
                        <a:t>第三个里程碑上线时间2023年4月30日</a:t>
                      </a:r>
                      <a:endParaRPr lang="zh-CN" altLang="en-US" sz="10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p>
                      <a:pPr indent="0" algn="ctr">
                        <a:buNone/>
                      </a:pPr>
                      <a:r>
                        <a:rPr lang="zh-CN" sz="1000" b="0">
                          <a:solidFill>
                            <a:srgbClr val="000000"/>
                          </a:solidFill>
                          <a:latin typeface="楷体" panose="02010609060101010101" charset="-122"/>
                          <a:ea typeface="楷体" panose="02010609060101010101" charset="-122"/>
                        </a:rPr>
                        <a:t>报表分析</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楷体" panose="02010609060101010101" charset="-122"/>
                          <a:ea typeface="楷体" panose="02010609060101010101" charset="-122"/>
                        </a:rPr>
                        <a:t>采食曲线（按日龄）：展示不同类型猪只，按日龄的采食曲线及饲喂曲线对比；</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rowSpan="5">
                  <a:txBody>
                    <a:bodyPr/>
                    <a:p>
                      <a:pPr indent="0" algn="ctr">
                        <a:buNone/>
                      </a:pPr>
                      <a:r>
                        <a:rPr lang="en-US" sz="1000" b="0">
                          <a:solidFill>
                            <a:srgbClr val="000000"/>
                          </a:solidFill>
                          <a:latin typeface="楷体" panose="02010609060101010101" charset="-122"/>
                          <a:ea typeface="楷体" panose="02010609060101010101" charset="-122"/>
                        </a:rPr>
                        <a:t>2023/4/1</a:t>
                      </a:r>
                      <a:endParaRPr lang="en-US"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5">
                  <a:txBody>
                    <a:bodyPr/>
                    <a:p>
                      <a:pPr indent="0" algn="ctr">
                        <a:buNone/>
                      </a:pPr>
                      <a:r>
                        <a:rPr lang="en-US" sz="1000" b="0">
                          <a:solidFill>
                            <a:srgbClr val="000000"/>
                          </a:solidFill>
                          <a:latin typeface="楷体" panose="02010609060101010101" charset="-122"/>
                          <a:ea typeface="楷体" panose="02010609060101010101" charset="-122"/>
                        </a:rPr>
                        <a:t>2023/4/30</a:t>
                      </a:r>
                      <a:endParaRPr lang="en-US"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400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buNone/>
                      </a:pPr>
                      <a:r>
                        <a:rPr lang="zh-CN" sz="1000" b="0">
                          <a:solidFill>
                            <a:srgbClr val="000000"/>
                          </a:solidFill>
                          <a:latin typeface="楷体" panose="02010609060101010101" charset="-122"/>
                          <a:ea typeface="楷体" panose="02010609060101010101" charset="-122"/>
                        </a:rPr>
                        <a:t>采食曲线（按时段）：展示不同类型猪只，在天、周、月、年等范围内，一天内不同时间段的采食量对比；</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9400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buNone/>
                      </a:pPr>
                      <a:r>
                        <a:rPr lang="zh-CN" sz="1000" b="0">
                          <a:solidFill>
                            <a:srgbClr val="000000"/>
                          </a:solidFill>
                          <a:latin typeface="楷体" panose="02010609060101010101" charset="-122"/>
                          <a:ea typeface="楷体" panose="02010609060101010101" charset="-122"/>
                          <a:cs typeface="楷体" panose="02010609060101010101" charset="-122"/>
                        </a:rPr>
                        <a:t>采食统计报表：展示采食量/计划饲喂量 天、周、年、月等范围内汇总对比；</a:t>
                      </a:r>
                      <a:endParaRPr lang="zh-CN" altLang="en-US" sz="10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17843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buNone/>
                      </a:pPr>
                      <a:r>
                        <a:rPr lang="zh-CN" sz="1000" b="0">
                          <a:solidFill>
                            <a:srgbClr val="000000"/>
                          </a:solidFill>
                          <a:latin typeface="楷体" panose="02010609060101010101" charset="-122"/>
                          <a:ea typeface="楷体" panose="02010609060101010101" charset="-122"/>
                        </a:rPr>
                        <a:t>饲料用量报表：展示不同维度下，各日期段内饲料消耗量</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17843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1000" b="0">
                          <a:solidFill>
                            <a:srgbClr val="000000"/>
                          </a:solidFill>
                          <a:latin typeface="楷体" panose="02010609060101010101" charset="-122"/>
                          <a:ea typeface="楷体" panose="02010609060101010101" charset="-122"/>
                        </a:rPr>
                        <a:t>测试</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0">
                          <a:solidFill>
                            <a:srgbClr val="000000"/>
                          </a:solidFill>
                          <a:latin typeface="楷体" panose="02010609060101010101" charset="-122"/>
                          <a:ea typeface="楷体" panose="02010609060101010101" charset="-122"/>
                        </a:rPr>
                        <a:t>测试完成报表分析功能测试</a:t>
                      </a:r>
                      <a:endParaRPr lang="zh-CN" altLang="en-US" sz="1000" b="0">
                        <a:solidFill>
                          <a:srgbClr val="000000"/>
                        </a:solidFill>
                        <a:latin typeface="楷体" panose="02010609060101010101" charset="-122"/>
                        <a:ea typeface="楷体" panose="02010609060101010101" charset="-122"/>
                      </a:endParaRPr>
                    </a:p>
                  </a:txBody>
                  <a:tcPr marL="12700" marR="12700" marT="12700" vert="horz" anchor="b"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8951" y="436880"/>
            <a:ext cx="8550711" cy="459823"/>
          </a:xfrm>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sym typeface="+mn-ea"/>
              </a:rPr>
              <a:t>哺乳母猪饲喂器生产</a:t>
            </a:r>
            <a:r>
              <a:rPr lang="zh-CN" altLang="en-US" sz="2400" dirty="0">
                <a:solidFill>
                  <a:srgbClr val="0069DD"/>
                </a:solidFill>
                <a:latin typeface="微软雅黑" panose="020B0503020204020204" pitchFamily="34" charset="-122"/>
                <a:ea typeface="微软雅黑" panose="020B0503020204020204" pitchFamily="34" charset="-122"/>
                <a:cs typeface="+mn-cs"/>
              </a:rPr>
              <a:t>施工计划（带猪</a:t>
            </a:r>
            <a:r>
              <a:rPr lang="zh-CN" altLang="en-US" sz="2400" dirty="0">
                <a:solidFill>
                  <a:srgbClr val="0069DD"/>
                </a:solidFill>
                <a:latin typeface="微软雅黑" panose="020B0503020204020204" pitchFamily="34" charset="-122"/>
                <a:ea typeface="微软雅黑" panose="020B0503020204020204" pitchFamily="34" charset="-122"/>
                <a:cs typeface="+mn-cs"/>
              </a:rPr>
              <a:t>安装）</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graphicFrame>
        <p:nvGraphicFramePr>
          <p:cNvPr id="6" name="表格 5"/>
          <p:cNvGraphicFramePr/>
          <p:nvPr>
            <p:custDataLst>
              <p:tags r:id="rId1"/>
            </p:custDataLst>
          </p:nvPr>
        </p:nvGraphicFramePr>
        <p:xfrm>
          <a:off x="2429510" y="968375"/>
          <a:ext cx="8032750" cy="5474970"/>
        </p:xfrm>
        <a:graphic>
          <a:graphicData uri="http://schemas.openxmlformats.org/drawingml/2006/table">
            <a:tbl>
              <a:tblPr firstRow="1" bandRow="1">
                <a:tableStyleId>{5C22544A-7EE6-4342-B048-85BDC9FD1C3A}</a:tableStyleId>
              </a:tblPr>
              <a:tblGrid>
                <a:gridCol w="1917700"/>
                <a:gridCol w="971550"/>
                <a:gridCol w="968375"/>
                <a:gridCol w="940435"/>
                <a:gridCol w="948055"/>
                <a:gridCol w="2286635"/>
              </a:tblGrid>
              <a:tr h="386715">
                <a:tc gridSpan="6">
                  <a:txBody>
                    <a:bodyPr/>
                    <a:p>
                      <a:pPr algn="ctr">
                        <a:buNone/>
                      </a:pPr>
                      <a:r>
                        <a:rPr lang="zh-CN" altLang="en-US" sz="1600">
                          <a:latin typeface="等线" panose="02010600030101010101" charset="-122"/>
                          <a:ea typeface="等线" panose="02010600030101010101" charset="-122"/>
                          <a:cs typeface="等线" panose="02010600030101010101" charset="-122"/>
                        </a:rPr>
                        <a:t>哺乳母猪饲喂器单场改造（</a:t>
                      </a:r>
                      <a:r>
                        <a:rPr lang="en-US" altLang="zh-CN" sz="1600">
                          <a:latin typeface="等线" panose="02010600030101010101" charset="-122"/>
                          <a:ea typeface="等线" panose="02010600030101010101" charset="-122"/>
                          <a:cs typeface="等线" panose="02010600030101010101" charset="-122"/>
                        </a:rPr>
                        <a:t>1.6</a:t>
                      </a:r>
                      <a:r>
                        <a:rPr lang="zh-CN" altLang="en-US" sz="1600">
                          <a:latin typeface="等线" panose="02010600030101010101" charset="-122"/>
                          <a:ea typeface="等线" panose="02010600030101010101" charset="-122"/>
                          <a:cs typeface="等线" panose="02010600030101010101" charset="-122"/>
                        </a:rPr>
                        <a:t>万头母猪）施工计划（</a:t>
                      </a:r>
                      <a:r>
                        <a:rPr lang="en-US" altLang="zh-CN" sz="1600">
                          <a:latin typeface="等线" panose="02010600030101010101" charset="-122"/>
                          <a:ea typeface="等线" panose="02010600030101010101" charset="-122"/>
                          <a:cs typeface="等线" panose="02010600030101010101" charset="-122"/>
                        </a:rPr>
                        <a:t>4</a:t>
                      </a:r>
                      <a:r>
                        <a:rPr lang="zh-CN" altLang="en-US" sz="1600">
                          <a:latin typeface="等线" panose="02010600030101010101" charset="-122"/>
                          <a:ea typeface="等线" panose="02010600030101010101" charset="-122"/>
                          <a:cs typeface="等线" panose="02010600030101010101" charset="-122"/>
                        </a:rPr>
                        <a:t>月</a:t>
                      </a:r>
                      <a:r>
                        <a:rPr lang="en-US" altLang="zh-CN" sz="1600">
                          <a:latin typeface="等线" panose="02010600030101010101" charset="-122"/>
                          <a:ea typeface="等线" panose="02010600030101010101" charset="-122"/>
                          <a:cs typeface="等线" panose="02010600030101010101" charset="-122"/>
                        </a:rPr>
                        <a:t>15</a:t>
                      </a:r>
                      <a:r>
                        <a:rPr lang="zh-CN" altLang="en-US" sz="1600">
                          <a:latin typeface="等线" panose="02010600030101010101" charset="-122"/>
                          <a:ea typeface="等线" panose="02010600030101010101" charset="-122"/>
                          <a:cs typeface="等线" panose="02010600030101010101" charset="-122"/>
                        </a:rPr>
                        <a:t>日起）（数量：</a:t>
                      </a:r>
                      <a:r>
                        <a:rPr lang="en-US" altLang="zh-CN" sz="1600">
                          <a:latin typeface="等线" panose="02010600030101010101" charset="-122"/>
                          <a:ea typeface="等线" panose="02010600030101010101" charset="-122"/>
                          <a:cs typeface="等线" panose="02010600030101010101" charset="-122"/>
                        </a:rPr>
                        <a:t>3200</a:t>
                      </a:r>
                      <a:r>
                        <a:rPr lang="zh-CN" altLang="en-US" sz="1600">
                          <a:latin typeface="等线" panose="02010600030101010101" charset="-122"/>
                          <a:ea typeface="等线" panose="02010600030101010101" charset="-122"/>
                          <a:cs typeface="等线" panose="02010600030101010101" charset="-122"/>
                        </a:rPr>
                        <a:t>台）</a:t>
                      </a:r>
                      <a:endParaRPr lang="zh-CN" altLang="en-US" sz="1600">
                        <a:latin typeface="等线" panose="02010600030101010101" charset="-122"/>
                        <a:ea typeface="等线" panose="02010600030101010101" charset="-122"/>
                        <a:cs typeface="等线" panose="02010600030101010101" charset="-122"/>
                      </a:endParaRPr>
                    </a:p>
                  </a:txBody>
                  <a:tcPr>
                    <a:lnB w="12700" cmpd="sng">
                      <a:solidFill>
                        <a:schemeClr val="tx1"/>
                      </a:solidFill>
                      <a:prstDash val="solid"/>
                    </a:lnB>
                  </a:tcPr>
                </a:tc>
                <a:tc hMerge="1">
                  <a:tcPr>
                    <a:lnB w="12700" cmpd="sng">
                      <a:solidFill>
                        <a:schemeClr val="tx1"/>
                      </a:solidFill>
                      <a:prstDash val="solid"/>
                    </a:lnB>
                  </a:tcPr>
                </a:tc>
                <a:tc hMerge="1">
                  <a:tcPr>
                    <a:lnB w="12700" cmpd="sng">
                      <a:solidFill>
                        <a:schemeClr val="tx1"/>
                      </a:solidFill>
                      <a:prstDash val="solid"/>
                    </a:lnB>
                  </a:tcPr>
                </a:tc>
                <a:tc hMerge="1">
                  <a:tcPr>
                    <a:lnB w="12700" cmpd="sng">
                      <a:solidFill>
                        <a:schemeClr val="tx1"/>
                      </a:solidFill>
                      <a:prstDash val="solid"/>
                    </a:lnB>
                  </a:tcPr>
                </a:tc>
                <a:tc hMerge="1">
                  <a:tcPr>
                    <a:lnB w="12700" cmpd="sng">
                      <a:solidFill>
                        <a:schemeClr val="tx1"/>
                      </a:solidFill>
                      <a:prstDash val="solid"/>
                    </a:lnB>
                  </a:tcPr>
                </a:tc>
                <a:tc hMerge="1">
                  <a:tcPr>
                    <a:lnB w="12700" cmpd="sng">
                      <a:solidFill>
                        <a:schemeClr val="tx1"/>
                      </a:solidFill>
                      <a:prstDash val="solid"/>
                    </a:lnB>
                  </a:tcPr>
                </a:tc>
              </a:tr>
              <a:tr h="386715">
                <a:tc>
                  <a:txBody>
                    <a:bodyPr/>
                    <a:p>
                      <a:pPr algn="ctr">
                        <a:buNone/>
                      </a:pPr>
                      <a:r>
                        <a:rPr lang="zh-CN" altLang="en-US" sz="1400">
                          <a:latin typeface="微软雅黑" panose="020B0503020204020204" pitchFamily="34" charset="-122"/>
                          <a:ea typeface="微软雅黑" panose="020B0503020204020204" pitchFamily="34" charset="-122"/>
                        </a:rPr>
                        <a:t>项目类型</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微软雅黑" panose="020B0503020204020204" pitchFamily="34" charset="-122"/>
                          <a:ea typeface="微软雅黑" panose="020B0503020204020204" pitchFamily="34" charset="-122"/>
                        </a:rPr>
                        <a:t>起始时间</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微软雅黑" panose="020B0503020204020204" pitchFamily="34" charset="-122"/>
                          <a:ea typeface="微软雅黑" panose="020B0503020204020204" pitchFamily="34" charset="-122"/>
                        </a:rPr>
                        <a:t>完成时间</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微软雅黑" panose="020B0503020204020204" pitchFamily="34" charset="-122"/>
                          <a:ea typeface="微软雅黑" panose="020B0503020204020204" pitchFamily="34" charset="-122"/>
                        </a:rPr>
                        <a:t>所需天数</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微软雅黑" panose="020B0503020204020204" pitchFamily="34" charset="-122"/>
                          <a:ea typeface="微软雅黑" panose="020B0503020204020204" pitchFamily="34" charset="-122"/>
                        </a:rPr>
                        <a:t>投入人员</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微软雅黑" panose="020B0503020204020204" pitchFamily="34" charset="-122"/>
                          <a:ea typeface="微软雅黑" panose="020B0503020204020204" pitchFamily="34" charset="-122"/>
                        </a:rPr>
                        <a:t>责任部门</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6715">
                <a:tc>
                  <a:txBody>
                    <a:bodyPr/>
                    <a:p>
                      <a:pPr algn="ctr">
                        <a:buNone/>
                      </a:pPr>
                      <a:r>
                        <a:rPr lang="zh-CN" altLang="en-US" sz="1400">
                          <a:latin typeface="楷体" panose="02010609060101010101" charset="-122"/>
                          <a:ea typeface="楷体" panose="02010609060101010101" charset="-122"/>
                        </a:rPr>
                        <a:t>猪场网络改造</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20</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a:t>
                      </a:r>
                      <a:r>
                        <a:rPr lang="zh-CN" altLang="en-US" sz="1400">
                          <a:latin typeface="楷体" panose="02010609060101010101" charset="-122"/>
                          <a:ea typeface="楷体" panose="02010609060101010101" charset="-122"/>
                          <a:cs typeface="楷体" panose="02010609060101010101" charset="-122"/>
                        </a:rPr>
                        <a:t>人</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网络施工队、猪场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6715">
                <a:tc>
                  <a:txBody>
                    <a:bodyPr/>
                    <a:p>
                      <a:pPr algn="ctr">
                        <a:buNone/>
                      </a:pPr>
                      <a:r>
                        <a:rPr lang="zh-CN" altLang="en-US" sz="1400">
                          <a:latin typeface="楷体" panose="02010609060101010101" charset="-122"/>
                          <a:ea typeface="楷体" panose="02010609060101010101" charset="-122"/>
                        </a:rPr>
                        <a:t>猪场电力改造</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20</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a:t>
                      </a:r>
                      <a:r>
                        <a:rPr lang="zh-CN" altLang="en-US" sz="1400">
                          <a:latin typeface="楷体" panose="02010609060101010101" charset="-122"/>
                          <a:ea typeface="楷体" panose="02010609060101010101" charset="-122"/>
                          <a:cs typeface="楷体" panose="02010609060101010101" charset="-122"/>
                        </a:rPr>
                        <a:t>人</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设备服务中心、猪场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6080">
                <a:tc>
                  <a:txBody>
                    <a:bodyPr/>
                    <a:p>
                      <a:pPr algn="ctr">
                        <a:buNone/>
                      </a:pPr>
                      <a:r>
                        <a:rPr lang="zh-CN" altLang="en-US" sz="1400">
                          <a:latin typeface="楷体" panose="02010609060101010101" charset="-122"/>
                          <a:ea typeface="楷体" panose="02010609060101010101" charset="-122"/>
                        </a:rPr>
                        <a:t>饲喂器相关</a:t>
                      </a:r>
                      <a:r>
                        <a:rPr lang="zh-CN" altLang="en-US" sz="1400">
                          <a:latin typeface="楷体" panose="02010609060101010101" charset="-122"/>
                          <a:ea typeface="楷体" panose="02010609060101010101" charset="-122"/>
                        </a:rPr>
                        <a:t>物料运输</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20</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sz="1400">
                          <a:latin typeface="楷体" panose="02010609060101010101" charset="-122"/>
                          <a:ea typeface="楷体" panose="02010609060101010101" charset="-122"/>
                        </a:rPr>
                        <a:t>/</a:t>
                      </a:r>
                      <a:endParaRPr 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饲喂器供应商</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26415">
                <a:tc>
                  <a:txBody>
                    <a:bodyPr/>
                    <a:p>
                      <a:pPr algn="ctr">
                        <a:buNone/>
                      </a:pPr>
                      <a:r>
                        <a:rPr lang="zh-CN" altLang="en-US" sz="1400">
                          <a:latin typeface="楷体" panose="02010609060101010101" charset="-122"/>
                          <a:ea typeface="楷体" panose="02010609060101010101" charset="-122"/>
                        </a:rPr>
                        <a:t>饲喂器相关</a:t>
                      </a:r>
                      <a:r>
                        <a:rPr lang="zh-CN" altLang="en-US" sz="1400">
                          <a:latin typeface="楷体" panose="02010609060101010101" charset="-122"/>
                          <a:ea typeface="楷体" panose="02010609060101010101" charset="-122"/>
                        </a:rPr>
                        <a:t>物料洗消进场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20</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a:t>
                      </a:r>
                      <a:r>
                        <a:rPr lang="zh-CN" altLang="en-US" sz="1400">
                          <a:latin typeface="楷体" panose="02010609060101010101" charset="-122"/>
                          <a:ea typeface="楷体" panose="02010609060101010101" charset="-122"/>
                          <a:cs typeface="楷体" panose="02010609060101010101" charset="-122"/>
                        </a:rPr>
                        <a:t>人（兼）</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猪场人员兼职</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25780">
                <a:tc>
                  <a:txBody>
                    <a:bodyPr/>
                    <a:p>
                      <a:pPr algn="ctr">
                        <a:buNone/>
                      </a:pPr>
                      <a:r>
                        <a:rPr lang="zh-CN" altLang="en-US" sz="1400">
                          <a:latin typeface="楷体" panose="02010609060101010101" charset="-122"/>
                          <a:ea typeface="楷体" panose="02010609060101010101" charset="-122"/>
                        </a:rPr>
                        <a:t>料线、食槽旧结构拆卸改造</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20</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人</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外部施工队、</a:t>
                      </a:r>
                      <a:r>
                        <a:rPr lang="zh-CN" altLang="en-US" sz="1400">
                          <a:latin typeface="楷体" panose="02010609060101010101" charset="-122"/>
                          <a:ea typeface="楷体" panose="02010609060101010101" charset="-122"/>
                          <a:sym typeface="+mn-ea"/>
                        </a:rPr>
                        <a:t>设备服务中心、</a:t>
                      </a:r>
                      <a:r>
                        <a:rPr lang="zh-CN" altLang="en-US" sz="1400">
                          <a:latin typeface="楷体" panose="02010609060101010101" charset="-122"/>
                          <a:ea typeface="楷体" panose="02010609060101010101" charset="-122"/>
                        </a:rPr>
                        <a:t>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25780">
                <a:tc>
                  <a:txBody>
                    <a:bodyPr/>
                    <a:p>
                      <a:pPr algn="ctr">
                        <a:buNone/>
                      </a:pPr>
                      <a:r>
                        <a:rPr lang="zh-CN" altLang="en-US" sz="1400">
                          <a:latin typeface="楷体" panose="02010609060101010101" charset="-122"/>
                          <a:ea typeface="楷体" panose="02010609060101010101" charset="-122"/>
                          <a:sym typeface="+mn-ea"/>
                        </a:rPr>
                        <a:t>饲喂器产品</a:t>
                      </a:r>
                      <a:r>
                        <a:rPr lang="zh-CN" altLang="en-US" sz="1400">
                          <a:latin typeface="楷体" panose="02010609060101010101" charset="-122"/>
                          <a:ea typeface="楷体" panose="02010609060101010101" charset="-122"/>
                          <a:sym typeface="+mn-ea"/>
                        </a:rPr>
                        <a:t>安装（料线、水路）</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8</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17</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10</a:t>
                      </a:r>
                      <a:r>
                        <a:rPr lang="zh-CN" altLang="en-US" sz="1400">
                          <a:latin typeface="楷体" panose="02010609060101010101" charset="-122"/>
                          <a:ea typeface="楷体" panose="02010609060101010101" charset="-122"/>
                          <a:cs typeface="楷体" panose="02010609060101010101" charset="-122"/>
                        </a:rPr>
                        <a:t>人</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外部施工队、</a:t>
                      </a:r>
                      <a:r>
                        <a:rPr lang="zh-CN" altLang="en-US" sz="1400">
                          <a:latin typeface="楷体" panose="02010609060101010101" charset="-122"/>
                          <a:ea typeface="楷体" panose="02010609060101010101" charset="-122"/>
                          <a:sym typeface="+mn-ea"/>
                        </a:rPr>
                        <a:t>设备服务中心、</a:t>
                      </a:r>
                      <a:r>
                        <a:rPr lang="zh-CN" altLang="en-US" sz="1400">
                          <a:latin typeface="楷体" panose="02010609060101010101" charset="-122"/>
                          <a:ea typeface="楷体" panose="02010609060101010101" charset="-122"/>
                        </a:rPr>
                        <a:t>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25780">
                <a:tc>
                  <a:txBody>
                    <a:bodyPr/>
                    <a:p>
                      <a:pPr algn="ctr">
                        <a:buNone/>
                      </a:pPr>
                      <a:r>
                        <a:rPr lang="zh-CN" altLang="en-US" sz="1400">
                          <a:latin typeface="楷体" panose="02010609060101010101" charset="-122"/>
                          <a:ea typeface="楷体" panose="02010609060101010101" charset="-122"/>
                        </a:rPr>
                        <a:t>饲喂器电缆、电控安装</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10</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6</a:t>
                      </a:r>
                      <a:r>
                        <a:rPr lang="zh-CN" altLang="en-US" sz="1400">
                          <a:latin typeface="楷体" panose="02010609060101010101" charset="-122"/>
                          <a:ea typeface="楷体" panose="02010609060101010101" charset="-122"/>
                          <a:cs typeface="楷体" panose="02010609060101010101" charset="-122"/>
                        </a:rPr>
                        <a:t>人</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sym typeface="+mn-ea"/>
                        </a:rPr>
                        <a:t>外部施工队、</a:t>
                      </a:r>
                      <a:r>
                        <a:rPr lang="zh-CN" altLang="en-US" sz="1400">
                          <a:latin typeface="楷体" panose="02010609060101010101" charset="-122"/>
                          <a:ea typeface="楷体" panose="02010609060101010101" charset="-122"/>
                          <a:sym typeface="+mn-ea"/>
                        </a:rPr>
                        <a:t>设备服务中心、猪场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25780">
                <a:tc>
                  <a:txBody>
                    <a:bodyPr/>
                    <a:p>
                      <a:pPr algn="ctr">
                        <a:buNone/>
                      </a:pPr>
                      <a:r>
                        <a:rPr lang="zh-CN" altLang="en-US" sz="1400">
                          <a:latin typeface="楷体" panose="02010609060101010101" charset="-122"/>
                          <a:ea typeface="楷体" panose="02010609060101010101" charset="-122"/>
                        </a:rPr>
                        <a:t>饲喂器网络</a:t>
                      </a:r>
                      <a:r>
                        <a:rPr lang="zh-CN" altLang="en-US" sz="1400">
                          <a:latin typeface="楷体" panose="02010609060101010101" charset="-122"/>
                          <a:ea typeface="楷体" panose="02010609060101010101" charset="-122"/>
                        </a:rPr>
                        <a:t>部署调试</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10</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a:t>
                      </a:r>
                      <a:r>
                        <a:rPr lang="zh-CN" altLang="en-US" sz="1400">
                          <a:latin typeface="楷体" panose="02010609060101010101" charset="-122"/>
                          <a:ea typeface="楷体" panose="02010609060101010101" charset="-122"/>
                          <a:cs typeface="楷体" panose="02010609060101010101" charset="-122"/>
                        </a:rPr>
                        <a:t>人（兼）</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sym typeface="+mn-ea"/>
                        </a:rPr>
                        <a:t>网络施工队、</a:t>
                      </a:r>
                      <a:r>
                        <a:rPr lang="zh-CN" altLang="en-US" sz="1400">
                          <a:latin typeface="楷体" panose="02010609060101010101" charset="-122"/>
                          <a:ea typeface="楷体" panose="02010609060101010101" charset="-122"/>
                          <a:sym typeface="+mn-ea"/>
                        </a:rPr>
                        <a:t>设备服务中心、猪场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25780">
                <a:tc>
                  <a:txBody>
                    <a:bodyPr/>
                    <a:p>
                      <a:pPr algn="ctr">
                        <a:buNone/>
                      </a:pPr>
                      <a:r>
                        <a:rPr lang="zh-CN" altLang="en-US" sz="1400">
                          <a:latin typeface="楷体" panose="02010609060101010101" charset="-122"/>
                          <a:ea typeface="楷体" panose="02010609060101010101" charset="-122"/>
                        </a:rPr>
                        <a:t>饲喂器通水、通电、通网测试并进行整改</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30</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人</a:t>
                      </a:r>
                      <a:r>
                        <a:rPr lang="zh-CN" altLang="en-US" sz="1400">
                          <a:latin typeface="楷体" panose="02010609060101010101" charset="-122"/>
                          <a:ea typeface="楷体" panose="02010609060101010101" charset="-122"/>
                          <a:cs typeface="楷体" panose="02010609060101010101" charset="-122"/>
                          <a:sym typeface="+mn-ea"/>
                        </a:rPr>
                        <a:t>（兼）</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sym typeface="+mn-ea"/>
                        </a:rPr>
                        <a:t>外部施工队、网络施工队、设备服务中心、猪场</a:t>
                      </a:r>
                      <a:endParaRPr lang="zh-CN" altLang="en-US" sz="1400">
                        <a:latin typeface="楷体" panose="02010609060101010101" charset="-122"/>
                        <a:ea typeface="楷体" panose="02010609060101010101"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6715">
                <a:tc>
                  <a:txBody>
                    <a:bodyPr/>
                    <a:p>
                      <a:pPr algn="ctr">
                        <a:buNone/>
                      </a:pPr>
                      <a:r>
                        <a:rPr lang="zh-CN" altLang="en-US" sz="1400">
                          <a:latin typeface="微软雅黑" panose="020B0503020204020204" pitchFamily="34" charset="-122"/>
                          <a:ea typeface="微软雅黑" panose="020B0503020204020204" pitchFamily="34" charset="-122"/>
                        </a:rPr>
                        <a:t>总计：</a:t>
                      </a:r>
                      <a:endParaRPr lang="zh-CN" altLang="en-US" sz="1400">
                        <a:latin typeface="微软雅黑" panose="020B0503020204020204" pitchFamily="34" charset="-122"/>
                        <a:ea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c>
                  <a:txBody>
                    <a:bodyPr/>
                    <a:p>
                      <a:pPr algn="ctr">
                        <a:buNone/>
                      </a:pPr>
                      <a:endParaRPr lang="zh-CN" altLang="en-US" sz="1400">
                        <a:latin typeface="微软雅黑" panose="020B0503020204020204" pitchFamily="34" charset="-122"/>
                        <a:ea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c>
                  <a:txBody>
                    <a:bodyPr/>
                    <a:p>
                      <a:pPr algn="ctr">
                        <a:buNone/>
                      </a:pPr>
                      <a:endParaRPr lang="zh-CN" altLang="en-US" sz="1400">
                        <a:latin typeface="微软雅黑" panose="020B0503020204020204" pitchFamily="34" charset="-122"/>
                        <a:ea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c>
                  <a:txBody>
                    <a:bodyPr/>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45</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天</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c>
                  <a:txBody>
                    <a:bodyPr/>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24</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人</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c>
                  <a:txBody>
                    <a:bodyPr/>
                    <a:p>
                      <a:pPr algn="ctr">
                        <a:buNone/>
                      </a:pPr>
                      <a:endParaRPr lang="zh-CN" altLang="en-US" sz="1400">
                        <a:latin typeface="微软雅黑" panose="020B0503020204020204" pitchFamily="34" charset="-122"/>
                        <a:ea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8951" y="248285"/>
            <a:ext cx="8550711" cy="459823"/>
          </a:xfrm>
        </p:spPr>
        <p:txBody>
          <a:bodyPr/>
          <a:lstStyle/>
          <a:p>
            <a:r>
              <a:rPr lang="zh-CN" altLang="en-US" sz="2400" dirty="0">
                <a:solidFill>
                  <a:srgbClr val="0069DD"/>
                </a:solidFill>
                <a:latin typeface="微软雅黑" panose="020B0503020204020204" pitchFamily="34" charset="-122"/>
                <a:ea typeface="微软雅黑" panose="020B0503020204020204" pitchFamily="34" charset="-122"/>
                <a:cs typeface="+mn-cs"/>
                <a:sym typeface="+mn-ea"/>
              </a:rPr>
              <a:t>哺乳母猪饲喂器生产</a:t>
            </a:r>
            <a:r>
              <a:rPr lang="zh-CN" altLang="en-US" sz="2400" dirty="0">
                <a:solidFill>
                  <a:srgbClr val="0069DD"/>
                </a:solidFill>
                <a:latin typeface="微软雅黑" panose="020B0503020204020204" pitchFamily="34" charset="-122"/>
                <a:ea typeface="微软雅黑" panose="020B0503020204020204" pitchFamily="34" charset="-122"/>
                <a:cs typeface="+mn-cs"/>
              </a:rPr>
              <a:t>施工计划（不带猪</a:t>
            </a:r>
            <a:r>
              <a:rPr lang="zh-CN" altLang="en-US" sz="2400" dirty="0">
                <a:solidFill>
                  <a:srgbClr val="0069DD"/>
                </a:solidFill>
                <a:latin typeface="微软雅黑" panose="020B0503020204020204" pitchFamily="34" charset="-122"/>
                <a:ea typeface="微软雅黑" panose="020B0503020204020204" pitchFamily="34" charset="-122"/>
                <a:cs typeface="+mn-cs"/>
              </a:rPr>
              <a:t>安装）</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graphicFrame>
        <p:nvGraphicFramePr>
          <p:cNvPr id="6" name="表格 5"/>
          <p:cNvGraphicFramePr/>
          <p:nvPr>
            <p:custDataLst>
              <p:tags r:id="rId1"/>
            </p:custDataLst>
          </p:nvPr>
        </p:nvGraphicFramePr>
        <p:xfrm>
          <a:off x="476885" y="979170"/>
          <a:ext cx="7809437" cy="5257800"/>
        </p:xfrm>
        <a:graphic>
          <a:graphicData uri="http://schemas.openxmlformats.org/drawingml/2006/table">
            <a:tbl>
              <a:tblPr firstRow="1">
                <a:tableStyleId>{5C22544A-7EE6-4342-B048-85BDC9FD1C3A}</a:tableStyleId>
              </a:tblPr>
              <a:tblGrid>
                <a:gridCol w="1864360"/>
                <a:gridCol w="944245"/>
                <a:gridCol w="941705"/>
                <a:gridCol w="914607"/>
                <a:gridCol w="921385"/>
                <a:gridCol w="2223135"/>
              </a:tblGrid>
              <a:tr h="381000">
                <a:tc gridSpan="6">
                  <a:txBody>
                    <a:bodyPr/>
                    <a:p>
                      <a:pPr algn="ctr">
                        <a:buNone/>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哺乳母猪饲喂器单场改造（</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万头母猪）施工计划（</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日起）（数量：</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3200</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台）</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txBody>
                  <a:tcPr>
                    <a:lnB w="12700" cmpd="sng">
                      <a:solidFill>
                        <a:schemeClr val="tx1"/>
                      </a:solidFill>
                      <a:prstDash val="solid"/>
                    </a:lnB>
                  </a:tcPr>
                </a:tc>
                <a:tc hMerge="1">
                  <a:tcPr>
                    <a:lnB w="12700" cmpd="sng">
                      <a:solidFill>
                        <a:schemeClr val="tx1"/>
                      </a:solidFill>
                      <a:prstDash val="solid"/>
                    </a:lnB>
                  </a:tcPr>
                </a:tc>
                <a:tc hMerge="1">
                  <a:tcPr>
                    <a:lnB w="12700" cmpd="sng">
                      <a:solidFill>
                        <a:schemeClr val="tx1"/>
                      </a:solidFill>
                      <a:prstDash val="solid"/>
                    </a:lnB>
                  </a:tcPr>
                </a:tc>
                <a:tc hMerge="1">
                  <a:tcPr>
                    <a:lnB w="12700" cmpd="sng">
                      <a:solidFill>
                        <a:schemeClr val="tx1"/>
                      </a:solidFill>
                      <a:prstDash val="solid"/>
                    </a:lnB>
                  </a:tcPr>
                </a:tc>
                <a:tc hMerge="1">
                  <a:tcPr>
                    <a:lnB w="12700" cmpd="sng">
                      <a:solidFill>
                        <a:schemeClr val="tx1"/>
                      </a:solidFill>
                      <a:prstDash val="solid"/>
                    </a:lnB>
                  </a:tcPr>
                </a:tc>
                <a:tc hMerge="1">
                  <a:tcPr>
                    <a:lnB w="12700" cmpd="sng">
                      <a:solidFill>
                        <a:schemeClr val="tx1"/>
                      </a:solidFill>
                      <a:prstDash val="solid"/>
                    </a:lnB>
                  </a:tcPr>
                </a:tc>
              </a:tr>
              <a:tr h="381000">
                <a:tc>
                  <a:txBody>
                    <a:bodyPr/>
                    <a:p>
                      <a:pPr algn="ctr">
                        <a:buNone/>
                      </a:pPr>
                      <a:r>
                        <a:rPr lang="zh-CN" altLang="en-US" sz="1400">
                          <a:latin typeface="微软雅黑" panose="020B0503020204020204" pitchFamily="34" charset="-122"/>
                          <a:ea typeface="微软雅黑" panose="020B0503020204020204" pitchFamily="34" charset="-122"/>
                        </a:rPr>
                        <a:t>项目类型</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微软雅黑" panose="020B0503020204020204" pitchFamily="34" charset="-122"/>
                          <a:ea typeface="微软雅黑" panose="020B0503020204020204" pitchFamily="34" charset="-122"/>
                        </a:rPr>
                        <a:t>起始时间</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微软雅黑" panose="020B0503020204020204" pitchFamily="34" charset="-122"/>
                          <a:ea typeface="微软雅黑" panose="020B0503020204020204" pitchFamily="34" charset="-122"/>
                        </a:rPr>
                        <a:t>完成时间</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微软雅黑" panose="020B0503020204020204" pitchFamily="34" charset="-122"/>
                          <a:ea typeface="微软雅黑" panose="020B0503020204020204" pitchFamily="34" charset="-122"/>
                        </a:rPr>
                        <a:t>所需天数</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微软雅黑" panose="020B0503020204020204" pitchFamily="34" charset="-122"/>
                          <a:ea typeface="微软雅黑" panose="020B0503020204020204" pitchFamily="34" charset="-122"/>
                        </a:rPr>
                        <a:t>投入人员</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微软雅黑" panose="020B0503020204020204" pitchFamily="34" charset="-122"/>
                          <a:ea typeface="微软雅黑" panose="020B0503020204020204" pitchFamily="34" charset="-122"/>
                        </a:rPr>
                        <a:t>责任部门</a:t>
                      </a: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1000">
                <a:tc>
                  <a:txBody>
                    <a:bodyPr/>
                    <a:p>
                      <a:pPr algn="ctr">
                        <a:buNone/>
                      </a:pPr>
                      <a:r>
                        <a:rPr lang="zh-CN" altLang="en-US" sz="1400">
                          <a:latin typeface="楷体" panose="02010609060101010101" charset="-122"/>
                          <a:ea typeface="楷体" panose="02010609060101010101" charset="-122"/>
                        </a:rPr>
                        <a:t>猪场网络改造</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20</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a:t>
                      </a:r>
                      <a:r>
                        <a:rPr lang="zh-CN" altLang="en-US" sz="1400">
                          <a:latin typeface="楷体" panose="02010609060101010101" charset="-122"/>
                          <a:ea typeface="楷体" panose="02010609060101010101" charset="-122"/>
                          <a:cs typeface="楷体" panose="02010609060101010101" charset="-122"/>
                        </a:rPr>
                        <a:t>人</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网络施工队、猪场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1000">
                <a:tc>
                  <a:txBody>
                    <a:bodyPr/>
                    <a:p>
                      <a:pPr algn="ctr">
                        <a:buNone/>
                      </a:pPr>
                      <a:r>
                        <a:rPr lang="zh-CN" altLang="en-US" sz="1400">
                          <a:latin typeface="楷体" panose="02010609060101010101" charset="-122"/>
                          <a:ea typeface="楷体" panose="02010609060101010101" charset="-122"/>
                        </a:rPr>
                        <a:t>猪场电力改造</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20</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a:t>
                      </a:r>
                      <a:r>
                        <a:rPr lang="zh-CN" altLang="en-US" sz="1400">
                          <a:latin typeface="楷体" panose="02010609060101010101" charset="-122"/>
                          <a:ea typeface="楷体" panose="02010609060101010101" charset="-122"/>
                          <a:cs typeface="楷体" panose="02010609060101010101" charset="-122"/>
                        </a:rPr>
                        <a:t>人</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设备服务中心、猪场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1000">
                <a:tc>
                  <a:txBody>
                    <a:bodyPr/>
                    <a:p>
                      <a:pPr algn="ctr">
                        <a:buNone/>
                      </a:pPr>
                      <a:r>
                        <a:rPr lang="zh-CN" altLang="en-US" sz="1400">
                          <a:latin typeface="楷体" panose="02010609060101010101" charset="-122"/>
                          <a:ea typeface="楷体" panose="02010609060101010101" charset="-122"/>
                        </a:rPr>
                        <a:t>饲喂器相关</a:t>
                      </a:r>
                      <a:r>
                        <a:rPr lang="zh-CN" altLang="en-US" sz="1400">
                          <a:latin typeface="楷体" panose="02010609060101010101" charset="-122"/>
                          <a:ea typeface="楷体" panose="02010609060101010101" charset="-122"/>
                        </a:rPr>
                        <a:t>物料运输</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20</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sz="1400">
                          <a:latin typeface="楷体" panose="02010609060101010101" charset="-122"/>
                          <a:ea typeface="楷体" panose="02010609060101010101" charset="-122"/>
                        </a:rPr>
                        <a:t>/</a:t>
                      </a:r>
                      <a:endParaRPr 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饲喂器供应商</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1000">
                <a:tc>
                  <a:txBody>
                    <a:bodyPr/>
                    <a:p>
                      <a:pPr algn="ctr">
                        <a:buNone/>
                      </a:pPr>
                      <a:r>
                        <a:rPr lang="zh-CN" altLang="en-US" sz="1400">
                          <a:latin typeface="楷体" panose="02010609060101010101" charset="-122"/>
                          <a:ea typeface="楷体" panose="02010609060101010101" charset="-122"/>
                        </a:rPr>
                        <a:t>饲喂器相关</a:t>
                      </a:r>
                      <a:r>
                        <a:rPr lang="zh-CN" altLang="en-US" sz="1400">
                          <a:latin typeface="楷体" panose="02010609060101010101" charset="-122"/>
                          <a:ea typeface="楷体" panose="02010609060101010101" charset="-122"/>
                        </a:rPr>
                        <a:t>物料进场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20</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a:t>
                      </a:r>
                      <a:r>
                        <a:rPr lang="zh-CN" altLang="en-US" sz="1400">
                          <a:latin typeface="楷体" panose="02010609060101010101" charset="-122"/>
                          <a:ea typeface="楷体" panose="02010609060101010101" charset="-122"/>
                          <a:cs typeface="楷体" panose="02010609060101010101" charset="-122"/>
                        </a:rPr>
                        <a:t>人</a:t>
                      </a:r>
                      <a:r>
                        <a:rPr lang="zh-CN" altLang="en-US" sz="1400">
                          <a:latin typeface="楷体" panose="02010609060101010101" charset="-122"/>
                          <a:ea typeface="楷体" panose="02010609060101010101" charset="-122"/>
                          <a:cs typeface="楷体" panose="02010609060101010101" charset="-122"/>
                          <a:sym typeface="+mn-ea"/>
                        </a:rPr>
                        <a:t>（兼）</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饲喂器供应商、猪场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18160">
                <a:tc>
                  <a:txBody>
                    <a:bodyPr/>
                    <a:p>
                      <a:pPr algn="ctr">
                        <a:buNone/>
                      </a:pPr>
                      <a:r>
                        <a:rPr lang="zh-CN" altLang="en-US" sz="1400">
                          <a:latin typeface="楷体" panose="02010609060101010101" charset="-122"/>
                          <a:ea typeface="楷体" panose="02010609060101010101" charset="-122"/>
                        </a:rPr>
                        <a:t>料线、食槽旧结构拆卸改造</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10</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人</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外部施工队、</a:t>
                      </a:r>
                      <a:r>
                        <a:rPr lang="zh-CN" altLang="en-US" sz="1400">
                          <a:latin typeface="楷体" panose="02010609060101010101" charset="-122"/>
                          <a:ea typeface="楷体" panose="02010609060101010101" charset="-122"/>
                          <a:sym typeface="+mn-ea"/>
                        </a:rPr>
                        <a:t>设备服务中心、</a:t>
                      </a:r>
                      <a:r>
                        <a:rPr lang="zh-CN" altLang="en-US" sz="1400">
                          <a:latin typeface="楷体" panose="02010609060101010101" charset="-122"/>
                          <a:ea typeface="楷体" panose="02010609060101010101" charset="-122"/>
                        </a:rPr>
                        <a:t>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18160">
                <a:tc>
                  <a:txBody>
                    <a:bodyPr/>
                    <a:p>
                      <a:pPr algn="ctr">
                        <a:buNone/>
                      </a:pPr>
                      <a:r>
                        <a:rPr lang="zh-CN" altLang="en-US" sz="1400">
                          <a:latin typeface="楷体" panose="02010609060101010101" charset="-122"/>
                          <a:ea typeface="楷体" panose="02010609060101010101" charset="-122"/>
                        </a:rPr>
                        <a:t>饲喂器产品</a:t>
                      </a:r>
                      <a:r>
                        <a:rPr lang="zh-CN" altLang="en-US" sz="1400">
                          <a:latin typeface="楷体" panose="02010609060101010101" charset="-122"/>
                          <a:ea typeface="楷体" panose="02010609060101010101" charset="-122"/>
                          <a:sym typeface="+mn-ea"/>
                        </a:rPr>
                        <a:t>安装</a:t>
                      </a:r>
                      <a:r>
                        <a:rPr lang="zh-CN" altLang="en-US" sz="1400">
                          <a:latin typeface="楷体" panose="02010609060101010101" charset="-122"/>
                          <a:ea typeface="楷体" panose="02010609060101010101" charset="-122"/>
                        </a:rPr>
                        <a:t>（料线、水路）</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4</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28</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17</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10</a:t>
                      </a:r>
                      <a:r>
                        <a:rPr lang="zh-CN" altLang="en-US" sz="1400">
                          <a:latin typeface="楷体" panose="02010609060101010101" charset="-122"/>
                          <a:ea typeface="楷体" panose="02010609060101010101" charset="-122"/>
                          <a:cs typeface="楷体" panose="02010609060101010101" charset="-122"/>
                        </a:rPr>
                        <a:t>人</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rPr>
                        <a:t>外部施工队、</a:t>
                      </a:r>
                      <a:r>
                        <a:rPr lang="zh-CN" altLang="en-US" sz="1400">
                          <a:latin typeface="楷体" panose="02010609060101010101" charset="-122"/>
                          <a:ea typeface="楷体" panose="02010609060101010101" charset="-122"/>
                          <a:sym typeface="+mn-ea"/>
                        </a:rPr>
                        <a:t>设备服务中心、</a:t>
                      </a:r>
                      <a:r>
                        <a:rPr lang="zh-CN" altLang="en-US" sz="1400">
                          <a:latin typeface="楷体" panose="02010609060101010101" charset="-122"/>
                          <a:ea typeface="楷体" panose="02010609060101010101" charset="-122"/>
                        </a:rPr>
                        <a:t>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18160">
                <a:tc>
                  <a:txBody>
                    <a:bodyPr/>
                    <a:p>
                      <a:pPr algn="ctr">
                        <a:buNone/>
                      </a:pPr>
                      <a:r>
                        <a:rPr lang="zh-CN" altLang="en-US" sz="1400">
                          <a:latin typeface="楷体" panose="02010609060101010101" charset="-122"/>
                          <a:ea typeface="楷体" panose="02010609060101010101" charset="-122"/>
                        </a:rPr>
                        <a:t>饲喂器电缆、电控安装</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6</a:t>
                      </a:r>
                      <a:r>
                        <a:rPr lang="zh-CN" altLang="en-US" sz="1400">
                          <a:latin typeface="楷体" panose="02010609060101010101" charset="-122"/>
                          <a:ea typeface="楷体" panose="02010609060101010101" charset="-122"/>
                          <a:cs typeface="楷体" panose="02010609060101010101" charset="-122"/>
                        </a:rPr>
                        <a:t>人</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sym typeface="+mn-ea"/>
                        </a:rPr>
                        <a:t>外部施工队、</a:t>
                      </a:r>
                      <a:r>
                        <a:rPr lang="zh-CN" altLang="en-US" sz="1400">
                          <a:latin typeface="楷体" panose="02010609060101010101" charset="-122"/>
                          <a:ea typeface="楷体" panose="02010609060101010101" charset="-122"/>
                          <a:sym typeface="+mn-ea"/>
                        </a:rPr>
                        <a:t>设备服务中心、猪场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1000">
                <a:tc>
                  <a:txBody>
                    <a:bodyPr/>
                    <a:p>
                      <a:pPr algn="ctr">
                        <a:buNone/>
                      </a:pPr>
                      <a:r>
                        <a:rPr lang="zh-CN" altLang="en-US" sz="1400">
                          <a:latin typeface="楷体" panose="02010609060101010101" charset="-122"/>
                          <a:ea typeface="楷体" panose="02010609060101010101" charset="-122"/>
                        </a:rPr>
                        <a:t>饲喂器网络</a:t>
                      </a:r>
                      <a:r>
                        <a:rPr lang="zh-CN" altLang="en-US" sz="1400">
                          <a:latin typeface="楷体" panose="02010609060101010101" charset="-122"/>
                          <a:ea typeface="楷体" panose="02010609060101010101" charset="-122"/>
                        </a:rPr>
                        <a:t>部署调试</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2</a:t>
                      </a:r>
                      <a:r>
                        <a:rPr lang="zh-CN" altLang="en-US" sz="1400">
                          <a:latin typeface="楷体" panose="02010609060101010101" charset="-122"/>
                          <a:ea typeface="楷体" panose="02010609060101010101" charset="-122"/>
                          <a:cs typeface="楷体" panose="02010609060101010101" charset="-122"/>
                        </a:rPr>
                        <a:t>人（兼）</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sym typeface="+mn-ea"/>
                        </a:rPr>
                        <a:t>网络施工队、</a:t>
                      </a:r>
                      <a:r>
                        <a:rPr lang="zh-CN" altLang="en-US" sz="1400">
                          <a:latin typeface="楷体" panose="02010609060101010101" charset="-122"/>
                          <a:ea typeface="楷体" panose="02010609060101010101" charset="-122"/>
                          <a:sym typeface="+mn-ea"/>
                        </a:rPr>
                        <a:t>设备服务中心、猪场</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18160">
                <a:tc>
                  <a:txBody>
                    <a:bodyPr/>
                    <a:p>
                      <a:pPr algn="ctr">
                        <a:buNone/>
                      </a:pPr>
                      <a:r>
                        <a:rPr lang="zh-CN" altLang="en-US" sz="1400">
                          <a:latin typeface="楷体" panose="02010609060101010101" charset="-122"/>
                          <a:ea typeface="楷体" panose="02010609060101010101" charset="-122"/>
                        </a:rPr>
                        <a:t>饲喂器通水、通电、通网测试并进行整改</a:t>
                      </a:r>
                      <a:endParaRPr lang="zh-CN" altLang="en-US" sz="1400">
                        <a:latin typeface="楷体" panose="02010609060101010101" charset="-122"/>
                        <a:ea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15</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月</a:t>
                      </a:r>
                      <a:r>
                        <a:rPr lang="en-US" altLang="zh-CN" sz="1400">
                          <a:latin typeface="楷体" panose="02010609060101010101" charset="-122"/>
                          <a:ea typeface="楷体" panose="02010609060101010101" charset="-122"/>
                          <a:cs typeface="楷体" panose="02010609060101010101" charset="-122"/>
                        </a:rPr>
                        <a:t>20</a:t>
                      </a:r>
                      <a:r>
                        <a:rPr lang="zh-CN" altLang="en-US" sz="1400">
                          <a:latin typeface="楷体" panose="02010609060101010101" charset="-122"/>
                          <a:ea typeface="楷体" panose="02010609060101010101" charset="-122"/>
                          <a:cs typeface="楷体" panose="02010609060101010101" charset="-122"/>
                        </a:rPr>
                        <a:t>日</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天</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sz="1400">
                          <a:latin typeface="楷体" panose="02010609060101010101" charset="-122"/>
                          <a:ea typeface="楷体" panose="02010609060101010101" charset="-122"/>
                          <a:cs typeface="楷体" panose="02010609060101010101" charset="-122"/>
                        </a:rPr>
                        <a:t>5</a:t>
                      </a:r>
                      <a:r>
                        <a:rPr lang="zh-CN" altLang="en-US" sz="1400">
                          <a:latin typeface="楷体" panose="02010609060101010101" charset="-122"/>
                          <a:ea typeface="楷体" panose="02010609060101010101" charset="-122"/>
                          <a:cs typeface="楷体" panose="02010609060101010101" charset="-122"/>
                        </a:rPr>
                        <a:t>人</a:t>
                      </a:r>
                      <a:r>
                        <a:rPr lang="zh-CN" altLang="en-US" sz="1400">
                          <a:latin typeface="楷体" panose="02010609060101010101" charset="-122"/>
                          <a:ea typeface="楷体" panose="02010609060101010101" charset="-122"/>
                          <a:cs typeface="楷体" panose="02010609060101010101" charset="-122"/>
                          <a:sym typeface="+mn-ea"/>
                        </a:rPr>
                        <a:t>（兼）</a:t>
                      </a:r>
                      <a:endParaRPr lang="zh-CN" altLang="en-US" sz="1400">
                        <a:latin typeface="楷体" panose="02010609060101010101" charset="-122"/>
                        <a:ea typeface="楷体" panose="02010609060101010101" charset="-122"/>
                        <a:cs typeface="楷体" panose="02010609060101010101"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sz="1400">
                          <a:latin typeface="楷体" panose="02010609060101010101" charset="-122"/>
                          <a:ea typeface="楷体" panose="02010609060101010101" charset="-122"/>
                          <a:sym typeface="+mn-ea"/>
                        </a:rPr>
                        <a:t>外部施工队、网络施工队、设备服务中心、猪场</a:t>
                      </a:r>
                      <a:endParaRPr lang="zh-CN" altLang="en-US" sz="1400">
                        <a:latin typeface="楷体" panose="02010609060101010101" charset="-122"/>
                        <a:ea typeface="楷体" panose="02010609060101010101"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1000">
                <a:tc>
                  <a:txBody>
                    <a:bodyPr/>
                    <a:p>
                      <a:pPr algn="ctr">
                        <a:buNone/>
                      </a:pPr>
                      <a:r>
                        <a:rPr lang="zh-CN" altLang="en-US" sz="1400">
                          <a:latin typeface="微软雅黑" panose="020B0503020204020204" pitchFamily="34" charset="-122"/>
                          <a:ea typeface="微软雅黑" panose="020B0503020204020204" pitchFamily="34" charset="-122"/>
                        </a:rPr>
                        <a:t>总计：</a:t>
                      </a:r>
                      <a:endParaRPr lang="zh-CN" altLang="en-US" sz="1400">
                        <a:latin typeface="微软雅黑" panose="020B0503020204020204" pitchFamily="34" charset="-122"/>
                        <a:ea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c>
                  <a:txBody>
                    <a:bodyPr/>
                    <a:p>
                      <a:pPr algn="ctr">
                        <a:buNone/>
                      </a:pPr>
                      <a:endParaRPr lang="zh-CN" altLang="en-US" sz="1400">
                        <a:latin typeface="微软雅黑" panose="020B0503020204020204" pitchFamily="34" charset="-122"/>
                        <a:ea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c>
                  <a:txBody>
                    <a:bodyPr/>
                    <a:p>
                      <a:pPr algn="ctr">
                        <a:buNone/>
                      </a:pPr>
                      <a:endParaRPr lang="zh-CN" altLang="en-US" sz="1400">
                        <a:latin typeface="微软雅黑" panose="020B0503020204020204" pitchFamily="34" charset="-122"/>
                        <a:ea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c>
                  <a:txBody>
                    <a:bodyPr/>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35</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天</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c>
                  <a:txBody>
                    <a:bodyPr/>
                    <a:p>
                      <a:pPr algn="ctr">
                        <a:buNone/>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24</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人</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c>
                  <a:txBody>
                    <a:bodyPr/>
                    <a:p>
                      <a:pPr algn="ctr">
                        <a:buNone/>
                      </a:pPr>
                      <a:endParaRPr lang="zh-CN" altLang="en-US" sz="1400">
                        <a:latin typeface="微软雅黑" panose="020B0503020204020204" pitchFamily="34" charset="-122"/>
                        <a:ea typeface="微软雅黑" panose="020B0503020204020204" pitchFamily="34" charset="-122"/>
                      </a:endParaRPr>
                    </a:p>
                  </a:txBody>
                  <a:tcPr>
                    <a:lnT w="12700" cmpd="sng">
                      <a:solidFill>
                        <a:schemeClr val="tx1"/>
                      </a:solidFill>
                      <a:prstDash val="solid"/>
                    </a:lnT>
                    <a:solidFill>
                      <a:schemeClr val="accent6">
                        <a:lumMod val="20000"/>
                        <a:lumOff val="80000"/>
                      </a:schemeClr>
                    </a:solidFill>
                  </a:tcPr>
                </a:tc>
              </a:tr>
            </a:tbl>
          </a:graphicData>
        </a:graphic>
      </p:graphicFrame>
      <p:sp>
        <p:nvSpPr>
          <p:cNvPr id="4" name="文本框 3"/>
          <p:cNvSpPr txBox="1"/>
          <p:nvPr/>
        </p:nvSpPr>
        <p:spPr>
          <a:xfrm>
            <a:off x="8434705" y="900430"/>
            <a:ext cx="3334385" cy="4861560"/>
          </a:xfrm>
          <a:prstGeom prst="rect">
            <a:avLst/>
          </a:prstGeom>
          <a:noFill/>
        </p:spPr>
        <p:txBody>
          <a:bodyPr wrap="square" rtlCol="0">
            <a:spAutoFit/>
          </a:bodyPr>
          <a:p>
            <a:pPr indent="0" algn="l">
              <a:buFont typeface="Wingdings" panose="05000000000000000000" charset="0"/>
              <a:buNone/>
            </a:pPr>
            <a:r>
              <a:rPr lang="zh-CN" altLang="en-US">
                <a:latin typeface="微软雅黑" panose="020B0503020204020204" pitchFamily="34" charset="-122"/>
                <a:ea typeface="微软雅黑" panose="020B0503020204020204" pitchFamily="34" charset="-122"/>
                <a:cs typeface="等线" panose="02010600030101010101" charset="-122"/>
                <a:sym typeface="+mn-ea"/>
              </a:rPr>
              <a:t>生产施工计划：</a:t>
            </a:r>
            <a:endParaRPr lang="zh-CN" altLang="en-US">
              <a:latin typeface="微软雅黑" panose="020B0503020204020204" pitchFamily="34" charset="-122"/>
              <a:ea typeface="微软雅黑" panose="020B0503020204020204" pitchFamily="34" charset="-122"/>
              <a:cs typeface="等线" panose="02010600030101010101" charset="-122"/>
              <a:sym typeface="+mn-ea"/>
            </a:endParaRPr>
          </a:p>
          <a:p>
            <a:pPr indent="0" algn="l">
              <a:buFont typeface="Wingdings" panose="05000000000000000000" charset="0"/>
              <a:buNone/>
            </a:pPr>
            <a:endParaRPr lang="zh-CN" altLang="en-US">
              <a:solidFill>
                <a:schemeClr val="tx1"/>
              </a:solidFill>
              <a:latin typeface="等线" panose="02010600030101010101" charset="-122"/>
              <a:ea typeface="等线" panose="02010600030101010101" charset="-122"/>
              <a:cs typeface="等线" panose="02010600030101010101" charset="-122"/>
            </a:endParaRPr>
          </a:p>
          <a:p>
            <a:pPr marL="285750" indent="-285750" algn="l">
              <a:buFont typeface="Wingdings" panose="05000000000000000000" charset="0"/>
              <a:buChar char="Ø"/>
            </a:pPr>
            <a:r>
              <a:rPr lang="zh-CN" altLang="en-US" sz="1600">
                <a:latin typeface="楷体" panose="02010609060101010101" charset="-122"/>
                <a:ea typeface="楷体" panose="02010609060101010101" charset="-122"/>
                <a:cs typeface="楷体" panose="02010609060101010101" charset="-122"/>
                <a:sym typeface="+mn-ea"/>
              </a:rPr>
              <a:t>哺乳母猪饲喂器每日生产能力可达</a:t>
            </a:r>
            <a:r>
              <a:rPr lang="en-US" altLang="zh-CN" sz="1600">
                <a:latin typeface="楷体" panose="02010609060101010101" charset="-122"/>
                <a:ea typeface="楷体" panose="02010609060101010101" charset="-122"/>
                <a:cs typeface="楷体" panose="02010609060101010101" charset="-122"/>
                <a:sym typeface="+mn-ea"/>
              </a:rPr>
              <a:t>2000</a:t>
            </a:r>
            <a:r>
              <a:rPr lang="zh-CN" altLang="en-US" sz="1600">
                <a:latin typeface="楷体" panose="02010609060101010101" charset="-122"/>
                <a:ea typeface="楷体" panose="02010609060101010101" charset="-122"/>
                <a:cs typeface="楷体" panose="02010609060101010101" charset="-122"/>
                <a:sym typeface="+mn-ea"/>
              </a:rPr>
              <a:t>台。</a:t>
            </a:r>
            <a:endParaRPr lang="zh-CN" altLang="en-US" sz="1600">
              <a:solidFill>
                <a:schemeClr val="tx1"/>
              </a:solidFill>
              <a:latin typeface="楷体" panose="02010609060101010101" charset="-122"/>
              <a:ea typeface="楷体" panose="02010609060101010101" charset="-122"/>
              <a:cs typeface="楷体" panose="02010609060101010101" charset="-122"/>
            </a:endParaRPr>
          </a:p>
          <a:p>
            <a:pPr marL="285750" indent="-285750" algn="l">
              <a:buFont typeface="Wingdings" panose="05000000000000000000" charset="0"/>
              <a:buChar char="Ø"/>
            </a:pPr>
            <a:r>
              <a:rPr lang="zh-CN" altLang="en-US" sz="1600">
                <a:latin typeface="楷体" panose="02010609060101010101" charset="-122"/>
                <a:ea typeface="楷体" panose="02010609060101010101" charset="-122"/>
                <a:cs typeface="楷体" panose="02010609060101010101" charset="-122"/>
                <a:sym typeface="+mn-ea"/>
              </a:rPr>
              <a:t>按照项目研发时间节点，</a:t>
            </a:r>
            <a:r>
              <a:rPr lang="en-US" altLang="zh-CN" sz="1600">
                <a:latin typeface="楷体" panose="02010609060101010101" charset="-122"/>
                <a:ea typeface="楷体" panose="02010609060101010101" charset="-122"/>
                <a:cs typeface="楷体" panose="02010609060101010101" charset="-122"/>
                <a:sym typeface="+mn-ea"/>
              </a:rPr>
              <a:t>2023</a:t>
            </a:r>
            <a:r>
              <a:rPr lang="zh-CN" altLang="en-US" sz="1600">
                <a:latin typeface="楷体" panose="02010609060101010101" charset="-122"/>
                <a:ea typeface="楷体" panose="02010609060101010101" charset="-122"/>
                <a:cs typeface="楷体" panose="02010609060101010101" charset="-122"/>
                <a:sym typeface="+mn-ea"/>
              </a:rPr>
              <a:t>年</a:t>
            </a:r>
            <a:r>
              <a:rPr lang="en-US" altLang="zh-CN" sz="1600">
                <a:latin typeface="楷体" panose="02010609060101010101" charset="-122"/>
                <a:ea typeface="楷体" panose="02010609060101010101" charset="-122"/>
                <a:cs typeface="楷体" panose="02010609060101010101" charset="-122"/>
                <a:sym typeface="+mn-ea"/>
              </a:rPr>
              <a:t>4</a:t>
            </a:r>
            <a:r>
              <a:rPr lang="zh-CN" altLang="en-US" sz="1600">
                <a:latin typeface="楷体" panose="02010609060101010101" charset="-122"/>
                <a:ea typeface="楷体" panose="02010609060101010101" charset="-122"/>
                <a:cs typeface="楷体" panose="02010609060101010101" charset="-122"/>
                <a:sym typeface="+mn-ea"/>
              </a:rPr>
              <a:t>月</a:t>
            </a:r>
            <a:r>
              <a:rPr lang="en-US" altLang="zh-CN" sz="1600">
                <a:latin typeface="楷体" panose="02010609060101010101" charset="-122"/>
                <a:ea typeface="楷体" panose="02010609060101010101" charset="-122"/>
                <a:cs typeface="楷体" panose="02010609060101010101" charset="-122"/>
                <a:sym typeface="+mn-ea"/>
              </a:rPr>
              <a:t>15</a:t>
            </a:r>
            <a:r>
              <a:rPr lang="zh-CN" altLang="en-US" sz="1600">
                <a:latin typeface="楷体" panose="02010609060101010101" charset="-122"/>
                <a:ea typeface="楷体" panose="02010609060101010101" charset="-122"/>
                <a:cs typeface="楷体" panose="02010609060101010101" charset="-122"/>
                <a:sym typeface="+mn-ea"/>
              </a:rPr>
              <a:t>日开始进行批量生产交付。</a:t>
            </a:r>
            <a:endParaRPr lang="zh-CN" altLang="en-US" sz="1600">
              <a:latin typeface="楷体" panose="02010609060101010101" charset="-122"/>
              <a:ea typeface="楷体" panose="02010609060101010101" charset="-122"/>
              <a:cs typeface="楷体" panose="02010609060101010101" charset="-122"/>
              <a:sym typeface="+mn-ea"/>
            </a:endParaRPr>
          </a:p>
          <a:p>
            <a:pPr marL="285750" indent="-285750" algn="l">
              <a:buFont typeface="Wingdings" panose="05000000000000000000" charset="0"/>
              <a:buChar char="Ø"/>
            </a:pPr>
            <a:r>
              <a:rPr lang="zh-CN" altLang="en-US" sz="1600">
                <a:latin typeface="楷体" panose="02010609060101010101" charset="-122"/>
                <a:ea typeface="楷体" panose="02010609060101010101" charset="-122"/>
                <a:cs typeface="楷体" panose="02010609060101010101" charset="-122"/>
                <a:sym typeface="+mn-ea"/>
              </a:rPr>
              <a:t>根据现有猪场改造计划，</a:t>
            </a:r>
            <a:r>
              <a:rPr lang="en-US" altLang="zh-CN" sz="1600">
                <a:latin typeface="楷体" panose="02010609060101010101" charset="-122"/>
                <a:ea typeface="楷体" panose="02010609060101010101" charset="-122"/>
                <a:cs typeface="楷体" panose="02010609060101010101" charset="-122"/>
                <a:sym typeface="+mn-ea"/>
              </a:rPr>
              <a:t>5.206</a:t>
            </a:r>
            <a:r>
              <a:rPr lang="zh-CN" altLang="en-US" sz="1600">
                <a:latin typeface="楷体" panose="02010609060101010101" charset="-122"/>
                <a:ea typeface="楷体" panose="02010609060101010101" charset="-122"/>
                <a:cs typeface="楷体" panose="02010609060101010101" charset="-122"/>
                <a:sym typeface="+mn-ea"/>
              </a:rPr>
              <a:t>万台精准饲喂器可于</a:t>
            </a:r>
            <a:r>
              <a:rPr lang="en-US" altLang="zh-CN" sz="1600">
                <a:latin typeface="楷体" panose="02010609060101010101" charset="-122"/>
                <a:ea typeface="楷体" panose="02010609060101010101" charset="-122"/>
                <a:cs typeface="楷体" panose="02010609060101010101" charset="-122"/>
                <a:sym typeface="+mn-ea"/>
              </a:rPr>
              <a:t>2023</a:t>
            </a:r>
            <a:r>
              <a:rPr lang="zh-CN" altLang="en-US" sz="1600">
                <a:latin typeface="楷体" panose="02010609060101010101" charset="-122"/>
                <a:ea typeface="楷体" panose="02010609060101010101" charset="-122"/>
                <a:cs typeface="楷体" panose="02010609060101010101" charset="-122"/>
                <a:sym typeface="+mn-ea"/>
              </a:rPr>
              <a:t>年</a:t>
            </a:r>
            <a:r>
              <a:rPr lang="en-US" altLang="zh-CN" sz="1600">
                <a:latin typeface="楷体" panose="02010609060101010101" charset="-122"/>
                <a:ea typeface="楷体" panose="02010609060101010101" charset="-122"/>
                <a:cs typeface="楷体" panose="02010609060101010101" charset="-122"/>
                <a:sym typeface="+mn-ea"/>
              </a:rPr>
              <a:t>5</a:t>
            </a:r>
            <a:r>
              <a:rPr lang="zh-CN" altLang="en-US" sz="1600">
                <a:latin typeface="楷体" panose="02010609060101010101" charset="-122"/>
                <a:ea typeface="楷体" panose="02010609060101010101" charset="-122"/>
                <a:cs typeface="楷体" panose="02010609060101010101" charset="-122"/>
                <a:sym typeface="+mn-ea"/>
              </a:rPr>
              <a:t>月</a:t>
            </a:r>
            <a:r>
              <a:rPr lang="en-US" altLang="zh-CN" sz="1600">
                <a:latin typeface="楷体" panose="02010609060101010101" charset="-122"/>
                <a:ea typeface="楷体" panose="02010609060101010101" charset="-122"/>
                <a:cs typeface="楷体" panose="02010609060101010101" charset="-122"/>
                <a:sym typeface="+mn-ea"/>
              </a:rPr>
              <a:t>10</a:t>
            </a:r>
            <a:r>
              <a:rPr lang="zh-CN" altLang="en-US" sz="1600">
                <a:latin typeface="楷体" panose="02010609060101010101" charset="-122"/>
                <a:ea typeface="楷体" panose="02010609060101010101" charset="-122"/>
                <a:cs typeface="楷体" panose="02010609060101010101" charset="-122"/>
                <a:sym typeface="+mn-ea"/>
              </a:rPr>
              <a:t>日生产完成。</a:t>
            </a:r>
            <a:endParaRPr lang="zh-CN" altLang="en-US" sz="1600">
              <a:solidFill>
                <a:schemeClr val="tx1"/>
              </a:solidFill>
              <a:latin typeface="楷体" panose="02010609060101010101" charset="-122"/>
              <a:ea typeface="楷体" panose="02010609060101010101" charset="-122"/>
              <a:cs typeface="楷体" panose="02010609060101010101" charset="-122"/>
              <a:sym typeface="+mn-ea"/>
            </a:endParaRPr>
          </a:p>
          <a:p>
            <a:pPr marL="285750" indent="-285750" algn="l">
              <a:buFont typeface="Wingdings" panose="05000000000000000000" charset="0"/>
              <a:buChar char="Ø"/>
            </a:pPr>
            <a:r>
              <a:rPr lang="zh-CN" altLang="en-US" sz="1600">
                <a:latin typeface="楷体" panose="02010609060101010101" charset="-122"/>
                <a:ea typeface="楷体" panose="02010609060101010101" charset="-122"/>
                <a:cs typeface="楷体" panose="02010609060101010101" charset="-122"/>
                <a:sym typeface="+mn-ea"/>
              </a:rPr>
              <a:t>精准饲喂器带猪的猪场改造周期</a:t>
            </a:r>
            <a:r>
              <a:rPr lang="en-US" altLang="zh-CN" sz="1600">
                <a:latin typeface="楷体" panose="02010609060101010101" charset="-122"/>
                <a:ea typeface="楷体" panose="02010609060101010101" charset="-122"/>
                <a:cs typeface="楷体" panose="02010609060101010101" charset="-122"/>
                <a:sym typeface="+mn-ea"/>
              </a:rPr>
              <a:t>45</a:t>
            </a:r>
            <a:r>
              <a:rPr lang="zh-CN" altLang="en-US" sz="1600">
                <a:latin typeface="楷体" panose="02010609060101010101" charset="-122"/>
                <a:ea typeface="楷体" panose="02010609060101010101" charset="-122"/>
                <a:cs typeface="楷体" panose="02010609060101010101" charset="-122"/>
                <a:sym typeface="+mn-ea"/>
              </a:rPr>
              <a:t>天。不带猪的猪场改造周期</a:t>
            </a:r>
            <a:r>
              <a:rPr lang="en-US" altLang="zh-CN" sz="1600">
                <a:latin typeface="楷体" panose="02010609060101010101" charset="-122"/>
                <a:ea typeface="楷体" panose="02010609060101010101" charset="-122"/>
                <a:cs typeface="楷体" panose="02010609060101010101" charset="-122"/>
                <a:sym typeface="+mn-ea"/>
              </a:rPr>
              <a:t>35</a:t>
            </a:r>
            <a:r>
              <a:rPr lang="zh-CN" altLang="en-US" sz="1600">
                <a:latin typeface="楷体" panose="02010609060101010101" charset="-122"/>
                <a:ea typeface="楷体" panose="02010609060101010101" charset="-122"/>
                <a:cs typeface="楷体" panose="02010609060101010101" charset="-122"/>
                <a:sym typeface="+mn-ea"/>
              </a:rPr>
              <a:t>天。</a:t>
            </a:r>
            <a:endParaRPr lang="zh-CN" altLang="en-US" sz="1600">
              <a:solidFill>
                <a:schemeClr val="tx1"/>
              </a:solidFill>
              <a:latin typeface="楷体" panose="02010609060101010101" charset="-122"/>
              <a:ea typeface="楷体" panose="02010609060101010101" charset="-122"/>
              <a:cs typeface="楷体" panose="02010609060101010101" charset="-122"/>
              <a:sym typeface="+mn-ea"/>
            </a:endParaRPr>
          </a:p>
          <a:p>
            <a:pPr marL="285750" indent="-285750" algn="l">
              <a:buFont typeface="Wingdings" panose="05000000000000000000" charset="0"/>
              <a:buChar char="Ø"/>
            </a:pPr>
            <a:r>
              <a:rPr lang="zh-CN" altLang="en-US" sz="1600">
                <a:latin typeface="楷体" panose="02010609060101010101" charset="-122"/>
                <a:ea typeface="楷体" panose="02010609060101010101" charset="-122"/>
                <a:cs typeface="楷体" panose="02010609060101010101" charset="-122"/>
                <a:sym typeface="+mn-ea"/>
              </a:rPr>
              <a:t>饲喂器最后一批货物于</a:t>
            </a:r>
            <a:r>
              <a:rPr lang="en-US" altLang="zh-CN" sz="1600">
                <a:latin typeface="楷体" panose="02010609060101010101" charset="-122"/>
                <a:ea typeface="楷体" panose="02010609060101010101" charset="-122"/>
                <a:cs typeface="楷体" panose="02010609060101010101" charset="-122"/>
                <a:sym typeface="+mn-ea"/>
              </a:rPr>
              <a:t>2023</a:t>
            </a:r>
            <a:r>
              <a:rPr lang="zh-CN" altLang="en-US" sz="1600">
                <a:latin typeface="楷体" panose="02010609060101010101" charset="-122"/>
                <a:ea typeface="楷体" panose="02010609060101010101" charset="-122"/>
                <a:cs typeface="楷体" panose="02010609060101010101" charset="-122"/>
                <a:sym typeface="+mn-ea"/>
              </a:rPr>
              <a:t>年</a:t>
            </a:r>
            <a:r>
              <a:rPr lang="en-US" altLang="zh-CN" sz="1600">
                <a:latin typeface="楷体" panose="02010609060101010101" charset="-122"/>
                <a:ea typeface="楷体" panose="02010609060101010101" charset="-122"/>
                <a:cs typeface="楷体" panose="02010609060101010101" charset="-122"/>
                <a:sym typeface="+mn-ea"/>
              </a:rPr>
              <a:t>5</a:t>
            </a:r>
            <a:r>
              <a:rPr lang="zh-CN" altLang="en-US" sz="1600">
                <a:latin typeface="楷体" panose="02010609060101010101" charset="-122"/>
                <a:ea typeface="楷体" panose="02010609060101010101" charset="-122"/>
                <a:cs typeface="楷体" panose="02010609060101010101" charset="-122"/>
                <a:sym typeface="+mn-ea"/>
              </a:rPr>
              <a:t>月</a:t>
            </a:r>
            <a:r>
              <a:rPr lang="en-US" altLang="zh-CN" sz="1600">
                <a:latin typeface="楷体" panose="02010609060101010101" charset="-122"/>
                <a:ea typeface="楷体" panose="02010609060101010101" charset="-122"/>
                <a:cs typeface="楷体" panose="02010609060101010101" charset="-122"/>
                <a:sym typeface="+mn-ea"/>
              </a:rPr>
              <a:t>10</a:t>
            </a:r>
            <a:r>
              <a:rPr lang="zh-CN" altLang="en-US" sz="1600">
                <a:latin typeface="楷体" panose="02010609060101010101" charset="-122"/>
                <a:ea typeface="楷体" panose="02010609060101010101" charset="-122"/>
                <a:cs typeface="楷体" panose="02010609060101010101" charset="-122"/>
                <a:sym typeface="+mn-ea"/>
              </a:rPr>
              <a:t>日交付，所有猪场同步进行改造，则带猪的猪场可在</a:t>
            </a:r>
            <a:r>
              <a:rPr lang="en-US" altLang="zh-CN" sz="1600">
                <a:latin typeface="楷体" panose="02010609060101010101" charset="-122"/>
                <a:ea typeface="楷体" panose="02010609060101010101" charset="-122"/>
                <a:cs typeface="楷体" panose="02010609060101010101" charset="-122"/>
                <a:sym typeface="+mn-ea"/>
              </a:rPr>
              <a:t>2023</a:t>
            </a:r>
            <a:r>
              <a:rPr lang="zh-CN" altLang="en-US" sz="1600">
                <a:latin typeface="楷体" panose="02010609060101010101" charset="-122"/>
                <a:ea typeface="楷体" panose="02010609060101010101" charset="-122"/>
                <a:cs typeface="楷体" panose="02010609060101010101" charset="-122"/>
                <a:sym typeface="+mn-ea"/>
              </a:rPr>
              <a:t>年</a:t>
            </a:r>
            <a:r>
              <a:rPr lang="en-US" altLang="zh-CN" sz="1600">
                <a:latin typeface="楷体" panose="02010609060101010101" charset="-122"/>
                <a:ea typeface="楷体" panose="02010609060101010101" charset="-122"/>
                <a:cs typeface="楷体" panose="02010609060101010101" charset="-122"/>
                <a:sym typeface="+mn-ea"/>
              </a:rPr>
              <a:t>6</a:t>
            </a:r>
            <a:r>
              <a:rPr lang="zh-CN" altLang="en-US" sz="1600">
                <a:latin typeface="楷体" panose="02010609060101010101" charset="-122"/>
                <a:ea typeface="楷体" panose="02010609060101010101" charset="-122"/>
                <a:cs typeface="楷体" panose="02010609060101010101" charset="-122"/>
                <a:sym typeface="+mn-ea"/>
              </a:rPr>
              <a:t>月</a:t>
            </a:r>
            <a:r>
              <a:rPr lang="en-US" altLang="zh-CN" sz="1600">
                <a:latin typeface="楷体" panose="02010609060101010101" charset="-122"/>
                <a:ea typeface="楷体" panose="02010609060101010101" charset="-122"/>
                <a:cs typeface="楷体" panose="02010609060101010101" charset="-122"/>
                <a:sym typeface="+mn-ea"/>
              </a:rPr>
              <a:t>25</a:t>
            </a:r>
            <a:r>
              <a:rPr lang="zh-CN" altLang="en-US" sz="1600">
                <a:latin typeface="楷体" panose="02010609060101010101" charset="-122"/>
                <a:ea typeface="楷体" panose="02010609060101010101" charset="-122"/>
                <a:cs typeface="楷体" panose="02010609060101010101" charset="-122"/>
                <a:sym typeface="+mn-ea"/>
              </a:rPr>
              <a:t>日完成精准饲喂器项目改造，不带猪的猪场可在</a:t>
            </a:r>
            <a:r>
              <a:rPr lang="en-US" altLang="zh-CN" sz="1600">
                <a:latin typeface="楷体" panose="02010609060101010101" charset="-122"/>
                <a:ea typeface="楷体" panose="02010609060101010101" charset="-122"/>
                <a:cs typeface="楷体" panose="02010609060101010101" charset="-122"/>
                <a:sym typeface="+mn-ea"/>
              </a:rPr>
              <a:t>2023</a:t>
            </a:r>
            <a:r>
              <a:rPr lang="zh-CN" altLang="en-US" sz="1600">
                <a:latin typeface="楷体" panose="02010609060101010101" charset="-122"/>
                <a:ea typeface="楷体" panose="02010609060101010101" charset="-122"/>
                <a:cs typeface="楷体" panose="02010609060101010101" charset="-122"/>
                <a:sym typeface="+mn-ea"/>
              </a:rPr>
              <a:t>年</a:t>
            </a:r>
            <a:r>
              <a:rPr lang="en-US" altLang="zh-CN" sz="1600">
                <a:latin typeface="楷体" panose="02010609060101010101" charset="-122"/>
                <a:ea typeface="楷体" panose="02010609060101010101" charset="-122"/>
                <a:cs typeface="楷体" panose="02010609060101010101" charset="-122"/>
                <a:sym typeface="+mn-ea"/>
              </a:rPr>
              <a:t>6</a:t>
            </a:r>
            <a:r>
              <a:rPr lang="zh-CN" altLang="en-US" sz="1600">
                <a:latin typeface="楷体" panose="02010609060101010101" charset="-122"/>
                <a:ea typeface="楷体" panose="02010609060101010101" charset="-122"/>
                <a:cs typeface="楷体" panose="02010609060101010101" charset="-122"/>
                <a:sym typeface="+mn-ea"/>
              </a:rPr>
              <a:t>月</a:t>
            </a:r>
            <a:r>
              <a:rPr lang="en-US" altLang="zh-CN" sz="1600">
                <a:latin typeface="楷体" panose="02010609060101010101" charset="-122"/>
                <a:ea typeface="楷体" panose="02010609060101010101" charset="-122"/>
                <a:cs typeface="楷体" panose="02010609060101010101" charset="-122"/>
                <a:sym typeface="+mn-ea"/>
              </a:rPr>
              <a:t>15</a:t>
            </a:r>
            <a:r>
              <a:rPr lang="zh-CN" altLang="en-US" sz="1600">
                <a:latin typeface="楷体" panose="02010609060101010101" charset="-122"/>
                <a:ea typeface="楷体" panose="02010609060101010101" charset="-122"/>
                <a:cs typeface="楷体" panose="02010609060101010101" charset="-122"/>
                <a:sym typeface="+mn-ea"/>
              </a:rPr>
              <a:t>日完成精准饲喂器项目改造。</a:t>
            </a:r>
            <a:endParaRPr lang="zh-CN" altLang="en-US">
              <a:solidFill>
                <a:schemeClr val="tx1"/>
              </a:solidFill>
              <a:latin typeface="等线" panose="02010600030101010101" charset="-122"/>
              <a:ea typeface="等线" panose="02010600030101010101" charset="-122"/>
              <a:cs typeface="等线" panose="02010600030101010101" charset="-122"/>
            </a:endParaRPr>
          </a:p>
          <a:p>
            <a:pPr marL="285750" indent="-285750">
              <a:buFont typeface="Wingdings" panose="05000000000000000000" charset="0"/>
              <a:buChar char="u"/>
            </a:pP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solidFill>
                  <a:srgbClr val="0069DD"/>
                </a:solidFill>
                <a:latin typeface="微软雅黑" panose="020B0503020204020204" pitchFamily="34" charset="-122"/>
                <a:ea typeface="微软雅黑" panose="020B0503020204020204" pitchFamily="34" charset="-122"/>
                <a:cs typeface="+mn-cs"/>
              </a:rPr>
              <a:t>3</a:t>
            </a:r>
            <a:r>
              <a:rPr lang="zh-CN" altLang="en-US" sz="2400" dirty="0">
                <a:solidFill>
                  <a:srgbClr val="0069DD"/>
                </a:solidFill>
                <a:latin typeface="微软雅黑" panose="020B0503020204020204" pitchFamily="34" charset="-122"/>
                <a:ea typeface="微软雅黑" panose="020B0503020204020204" pitchFamily="34" charset="-122"/>
                <a:cs typeface="+mn-cs"/>
              </a:rPr>
              <a:t>、在研项目：智能养殖助理</a:t>
            </a:r>
            <a:r>
              <a:rPr lang="en-US" altLang="zh-CN" sz="2400" dirty="0">
                <a:solidFill>
                  <a:srgbClr val="0069DD"/>
                </a:solidFill>
                <a:latin typeface="微软雅黑" panose="020B0503020204020204" pitchFamily="34" charset="-122"/>
                <a:ea typeface="微软雅黑" panose="020B0503020204020204" pitchFamily="34" charset="-122"/>
                <a:cs typeface="+mn-cs"/>
              </a:rPr>
              <a:t>-PDA </a:t>
            </a:r>
            <a:endParaRPr lang="en-US" altLang="zh-CN" sz="2400" dirty="0">
              <a:solidFill>
                <a:srgbClr val="0069DD"/>
              </a:solidFill>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665507" y="6122812"/>
            <a:ext cx="10012680" cy="645160"/>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r>
              <a:rPr kumimoji="0" lang="zh-CN" altLang="en-US" b="0" i="0" kern="1200" cap="none" spc="0" normalizeH="0" baseline="0" noProof="0" dirty="0">
                <a:solidFill>
                  <a:prstClr val="black"/>
                </a:solidFill>
                <a:latin typeface="Verdana" panose="020B0604030504040204"/>
                <a:ea typeface="微软雅黑" panose="020B0503020204020204" pitchFamily="34" charset="-122"/>
                <a:cs typeface="+mn-cs"/>
              </a:rPr>
              <a:t>多功能、大尺寸、便携式猪场智能养殖助理，指尖滑动即可迅速触达猪场任何角落，实现对环控、</a:t>
            </a:r>
            <a:endParaRPr kumimoji="0" lang="en-US" altLang="zh-CN" b="0" i="0" kern="1200" cap="none" spc="0" normalizeH="0" baseline="0" noProof="0" dirty="0">
              <a:solidFill>
                <a:prstClr val="black"/>
              </a:solidFill>
              <a:latin typeface="Verdana" panose="020B0604030504040204"/>
              <a:ea typeface="微软雅黑" panose="020B0503020204020204" pitchFamily="34" charset="-122"/>
              <a:cs typeface="+mn-cs"/>
            </a:endParaRPr>
          </a:p>
          <a:p>
            <a:pPr marR="0" indent="0" defTabSz="914400" fontAlgn="auto">
              <a:lnSpc>
                <a:spcPct val="100000"/>
              </a:lnSpc>
              <a:spcBef>
                <a:spcPts val="0"/>
              </a:spcBef>
              <a:spcAft>
                <a:spcPts val="0"/>
              </a:spcAft>
              <a:buClrTx/>
              <a:buSzTx/>
              <a:buFontTx/>
              <a:buNone/>
              <a:defRPr/>
            </a:pPr>
            <a:r>
              <a:rPr kumimoji="0" lang="zh-CN" altLang="en-US" b="0" i="0" kern="1200" cap="none" spc="0" normalizeH="0" baseline="0" noProof="0" dirty="0">
                <a:solidFill>
                  <a:prstClr val="black"/>
                </a:solidFill>
                <a:latin typeface="Verdana" panose="020B0604030504040204"/>
                <a:ea typeface="微软雅黑" panose="020B0503020204020204" pitchFamily="34" charset="-122"/>
                <a:cs typeface="+mn-cs"/>
              </a:rPr>
              <a:t>饲喂器、电子耳标等智能设备的综合管理，辅助猪场生产管理。</a:t>
            </a:r>
            <a:endParaRPr kumimoji="0" lang="zh-CN" altLang="en-US" b="0" i="0" kern="1200" cap="none" spc="0" normalizeH="0" baseline="0" noProof="0" dirty="0">
              <a:solidFill>
                <a:prstClr val="black"/>
              </a:solidFill>
              <a:latin typeface="Verdana" panose="020B0604030504040204"/>
              <a:ea typeface="微软雅黑" panose="020B0503020204020204" pitchFamily="34" charset="-122"/>
              <a:cs typeface="+mn-cs"/>
            </a:endParaRPr>
          </a:p>
        </p:txBody>
      </p:sp>
      <p:pic>
        <p:nvPicPr>
          <p:cNvPr id="7" name="图片 6"/>
          <p:cNvPicPr>
            <a:picLocks noChangeAspect="1"/>
          </p:cNvPicPr>
          <p:nvPr/>
        </p:nvPicPr>
        <p:blipFill>
          <a:blip r:embed="rId1"/>
          <a:stretch>
            <a:fillRect/>
          </a:stretch>
        </p:blipFill>
        <p:spPr>
          <a:xfrm>
            <a:off x="3867785" y="1111885"/>
            <a:ext cx="5285105" cy="5010785"/>
          </a:xfrm>
          <a:prstGeom prst="rect">
            <a:avLst/>
          </a:prstGeom>
        </p:spPr>
      </p:pic>
      <p:sp>
        <p:nvSpPr>
          <p:cNvPr id="3" name="文本框 2"/>
          <p:cNvSpPr txBox="1"/>
          <p:nvPr/>
        </p:nvSpPr>
        <p:spPr>
          <a:xfrm>
            <a:off x="9558020" y="2330450"/>
            <a:ext cx="2427605" cy="2306955"/>
          </a:xfrm>
          <a:prstGeom prst="rect">
            <a:avLst/>
          </a:prstGeom>
          <a:noFill/>
        </p:spPr>
        <p:txBody>
          <a:bodyPr wrap="square" rtlCol="0">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a:latin typeface="微软雅黑" panose="020B0503020204020204" pitchFamily="34" charset="-122"/>
                <a:ea typeface="微软雅黑" panose="020B0503020204020204" pitchFamily="34" charset="-122"/>
                <a:cs typeface="微软雅黑" panose="020B0503020204020204" pitchFamily="34" charset="-122"/>
              </a:rPr>
              <a:t>年上线：</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r>
              <a:rPr lang="zh-CN" altLang="en-US">
                <a:latin typeface="楷体" panose="02010609060101010101" charset="-122"/>
                <a:ea typeface="楷体" panose="02010609060101010101" charset="-122"/>
                <a:cs typeface="微软雅黑" panose="020B0503020204020204" pitchFamily="34" charset="-122"/>
              </a:rPr>
              <a:t>环控模块</a:t>
            </a:r>
            <a:endParaRPr lang="zh-CN" altLang="en-US">
              <a:latin typeface="楷体" panose="02010609060101010101" charset="-122"/>
              <a:ea typeface="楷体" panose="02010609060101010101" charset="-122"/>
              <a:cs typeface="微软雅黑" panose="020B0503020204020204" pitchFamily="34" charset="-122"/>
            </a:endParaRPr>
          </a:p>
          <a:p>
            <a:pPr marL="342900" indent="-342900">
              <a:buAutoNum type="arabicPeriod"/>
            </a:pPr>
            <a:r>
              <a:rPr lang="zh-CN" altLang="en-US">
                <a:latin typeface="楷体" panose="02010609060101010101" charset="-122"/>
                <a:ea typeface="楷体" panose="02010609060101010101" charset="-122"/>
                <a:cs typeface="微软雅黑" panose="020B0503020204020204" pitchFamily="34" charset="-122"/>
              </a:rPr>
              <a:t>饲喂模块</a:t>
            </a:r>
            <a:endParaRPr lang="zh-CN" altLang="en-US">
              <a:latin typeface="楷体" panose="02010609060101010101" charset="-122"/>
              <a:ea typeface="楷体" panose="02010609060101010101" charset="-122"/>
              <a:cs typeface="微软雅黑" panose="020B0503020204020204" pitchFamily="34" charset="-122"/>
            </a:endParaRPr>
          </a:p>
          <a:p>
            <a:pPr marL="342900" indent="-342900">
              <a:buAutoNum type="arabicPeriod"/>
            </a:pPr>
            <a:r>
              <a:rPr lang="zh-CN" altLang="en-US">
                <a:latin typeface="楷体" panose="02010609060101010101" charset="-122"/>
                <a:ea typeface="楷体" panose="02010609060101010101" charset="-122"/>
                <a:cs typeface="微软雅黑" panose="020B0503020204020204" pitchFamily="34" charset="-122"/>
              </a:rPr>
              <a:t>设备管理模块</a:t>
            </a:r>
            <a:endParaRPr lang="zh-CN" altLang="en-US">
              <a:latin typeface="楷体" panose="02010609060101010101" charset="-122"/>
              <a:ea typeface="楷体" panose="02010609060101010101" charset="-122"/>
              <a:cs typeface="微软雅黑" panose="020B0503020204020204" pitchFamily="34" charset="-122"/>
            </a:endParaRPr>
          </a:p>
          <a:p>
            <a:pPr marL="342900" indent="-342900">
              <a:buAutoNum type="arabicPeriod"/>
            </a:pPr>
            <a:r>
              <a:rPr lang="zh-CN" altLang="en-US">
                <a:latin typeface="楷体" panose="02010609060101010101" charset="-122"/>
                <a:ea typeface="楷体" panose="02010609060101010101" charset="-122"/>
                <a:cs typeface="微软雅黑" panose="020B0503020204020204" pitchFamily="34" charset="-122"/>
              </a:rPr>
              <a:t>电子档案卡</a:t>
            </a:r>
            <a:endParaRPr lang="zh-CN" altLang="en-US">
              <a:latin typeface="楷体" panose="02010609060101010101" charset="-122"/>
              <a:ea typeface="楷体" panose="02010609060101010101" charset="-122"/>
              <a:cs typeface="微软雅黑" panose="020B0503020204020204" pitchFamily="34" charset="-122"/>
            </a:endParaRPr>
          </a:p>
          <a:p>
            <a:pPr marL="342900" indent="-342900">
              <a:buAutoNum type="arabicPeriod"/>
            </a:pPr>
            <a:r>
              <a:rPr lang="zh-CN" altLang="en-US">
                <a:latin typeface="楷体" panose="02010609060101010101" charset="-122"/>
                <a:ea typeface="楷体" panose="02010609060101010101" charset="-122"/>
                <a:cs typeface="微软雅黑" panose="020B0503020204020204" pitchFamily="34" charset="-122"/>
              </a:rPr>
              <a:t>数字孪生（试点）</a:t>
            </a:r>
            <a:endParaRPr lang="zh-CN" altLang="en-US">
              <a:latin typeface="楷体" panose="02010609060101010101" charset="-122"/>
              <a:ea typeface="楷体" panose="02010609060101010101" charset="-122"/>
              <a:cs typeface="微软雅黑" panose="020B0503020204020204" pitchFamily="34" charset="-122"/>
            </a:endParaRPr>
          </a:p>
          <a:p>
            <a:pPr marL="342900" indent="-342900"/>
            <a:endParaRPr lang="zh-CN" altLang="en-US">
              <a:latin typeface="楷体" panose="02010609060101010101" charset="-122"/>
              <a:ea typeface="楷体" panose="02010609060101010101" charset="-122"/>
              <a:cs typeface="微软雅黑" panose="020B0503020204020204" pitchFamily="34" charset="-122"/>
            </a:endParaRPr>
          </a:p>
        </p:txBody>
      </p:sp>
      <p:sp>
        <p:nvSpPr>
          <p:cNvPr id="5" name="文本框 4"/>
          <p:cNvSpPr txBox="1"/>
          <p:nvPr/>
        </p:nvSpPr>
        <p:spPr>
          <a:xfrm>
            <a:off x="236855" y="1228090"/>
            <a:ext cx="3556000" cy="4615815"/>
          </a:xfrm>
          <a:prstGeom prst="rect">
            <a:avLst/>
          </a:prstGeom>
          <a:noFill/>
        </p:spPr>
        <p:txBody>
          <a:bodyPr wrap="square" rtlCol="0">
            <a:spAutoFit/>
          </a:bodyPr>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1.</a:t>
            </a:r>
            <a:r>
              <a:rPr kumimoji="0" lang="zh-CN" altLang="en-US"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提高盘点效率</a:t>
            </a:r>
            <a:endParaRPr kumimoji="0" lang="zh-CN" altLang="en-US"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接入养殖管理系统，按指示进行盘点，到达仓库/猪舍后，使用RFID扫描物品/猪只即可完成盘点，效率提升90%，即使是新人也可很快上手。</a:t>
            </a:r>
            <a:endPar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2.</a:t>
            </a:r>
            <a:r>
              <a:rPr kumimoji="0" lang="zh-CN" altLang="en-US"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提高数据录入效率</a:t>
            </a:r>
            <a:endParaRPr kumimoji="0" lang="zh-CN" altLang="en-US"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利用通过RFID</a:t>
            </a:r>
            <a:r>
              <a:rPr kumimoji="0" lang="en-US" altLang="zh-CN"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a:t>
            </a:r>
            <a:r>
              <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NFC实现猪只信息</a:t>
            </a:r>
            <a:r>
              <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快速录入。</a:t>
            </a:r>
            <a:endPar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3.</a:t>
            </a:r>
            <a:r>
              <a:rPr kumimoji="0" lang="zh-CN" altLang="en-US"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生产管理</a:t>
            </a:r>
            <a:endParaRPr kumimoji="0" lang="zh-CN" altLang="en-US"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配种舍：实时录入</a:t>
            </a:r>
            <a:r>
              <a:rPr kumimoji="0" lang="en-US" altLang="zh-CN"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a:t>
            </a:r>
            <a:r>
              <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查询 猪只-背膘-采食-受胎-配种-发情</a:t>
            </a:r>
            <a:endPar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分娩舍：</a:t>
            </a:r>
            <a:r>
              <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实时录入</a:t>
            </a:r>
            <a:r>
              <a:rPr kumimoji="0" lang="en-US" altLang="zh-CN"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a:t>
            </a:r>
            <a:r>
              <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sym typeface="+mn-ea"/>
              </a:rPr>
              <a:t>查询 </a:t>
            </a:r>
            <a:r>
              <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猪只-分娩-采食-断奶-病弱猪护理</a:t>
            </a:r>
            <a:endPar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rPr>
              <a:t>育成舍：快速盘点 疾病诊断</a:t>
            </a:r>
            <a:endParaRPr kumimoji="0" lang="zh-CN" altLang="en-US" sz="14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楷体" panose="02010609060101010101" charset="-122"/>
            </a:endParaRPr>
          </a:p>
          <a:p>
            <a:pPr marL="285750" marR="0" lvl="0" indent="-28575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4.</a:t>
            </a:r>
            <a:r>
              <a:rPr kumimoji="0" lang="zh-CN" altLang="en-US"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rPr>
              <a:t>节约人力成本</a:t>
            </a:r>
            <a:endParaRPr kumimoji="0" lang="zh-CN" altLang="en-US" sz="1400" b="0" i="0" u="none" strike="noStrike" kern="1200" cap="none" spc="0" normalizeH="0" baseline="0" noProof="0" dirty="0">
              <a:ln>
                <a:noFill/>
              </a:ln>
              <a:solidFill>
                <a:prstClr val="black"/>
              </a:solidFill>
              <a:effectLst/>
              <a:uLnTx/>
              <a:uFillTx/>
              <a:latin typeface="Verdana" panose="020B0604030504040204"/>
              <a:ea typeface="微软雅黑" panose="020B0503020204020204" pitchFamily="34"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11529" y="412315"/>
            <a:ext cx="8488587"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0069DD"/>
                </a:solidFill>
                <a:latin typeface="微软雅黑" panose="020B0503020204020204" pitchFamily="34" charset="-122"/>
                <a:ea typeface="微软雅黑" panose="020B0503020204020204" pitchFamily="34" charset="-122"/>
              </a:rPr>
              <a:t>4</a:t>
            </a:r>
            <a:r>
              <a:rPr lang="zh-CN" altLang="en-US" sz="2400" b="1" dirty="0">
                <a:solidFill>
                  <a:srgbClr val="0069DD"/>
                </a:solidFill>
                <a:latin typeface="微软雅黑" panose="020B0503020204020204" pitchFamily="34" charset="-122"/>
                <a:ea typeface="微软雅黑" panose="020B0503020204020204" pitchFamily="34" charset="-122"/>
              </a:rPr>
              <a:t>、电子耳标及耳标钳项目：知识产权的问题</a:t>
            </a:r>
            <a:endParaRPr lang="zh-CN" altLang="en-US" sz="2400" b="1" dirty="0">
              <a:solidFill>
                <a:srgbClr val="0069DD"/>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707587" y="1038815"/>
          <a:ext cx="10776825" cy="3003280"/>
        </p:xfrm>
        <a:graphic>
          <a:graphicData uri="http://schemas.openxmlformats.org/drawingml/2006/table">
            <a:tbl>
              <a:tblPr/>
              <a:tblGrid>
                <a:gridCol w="444006"/>
                <a:gridCol w="760980"/>
                <a:gridCol w="3845588"/>
                <a:gridCol w="1762151"/>
                <a:gridCol w="1151642"/>
                <a:gridCol w="2011904"/>
                <a:gridCol w="800554"/>
              </a:tblGrid>
              <a:tr h="300328">
                <a:tc>
                  <a:txBody>
                    <a:bodyPr/>
                    <a:lstStyle/>
                    <a:p>
                      <a:pPr algn="ctr" fontAlgn="b"/>
                      <a:r>
                        <a:rPr lang="zh-CN" altLang="en-US" sz="1400" b="1" i="0" u="none" strike="noStrike" kern="1200" dirty="0">
                          <a:solidFill>
                            <a:srgbClr val="366092"/>
                          </a:solidFill>
                          <a:effectLst/>
                          <a:latin typeface="宋体" panose="02010600030101010101" pitchFamily="2" charset="-122"/>
                          <a:ea typeface="宋体" panose="02010600030101010101" pitchFamily="2" charset="-122"/>
                          <a:cs typeface="+mn-cs"/>
                        </a:rPr>
                        <a:t>序号</a:t>
                      </a:r>
                      <a:endParaRPr lang="zh-CN" altLang="en-US" sz="1400" b="1" i="0" u="none" strike="noStrike" kern="1200" dirty="0">
                        <a:solidFill>
                          <a:srgbClr val="366092"/>
                        </a:solidFill>
                        <a:effectLst/>
                        <a:latin typeface="宋体" panose="02010600030101010101" pitchFamily="2" charset="-122"/>
                        <a:ea typeface="宋体" panose="02010600030101010101" pitchFamily="2" charset="-122"/>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zh-CN" altLang="en-US" sz="1400" b="1" i="0" u="none" strike="noStrike" dirty="0">
                          <a:solidFill>
                            <a:srgbClr val="366092"/>
                          </a:solidFill>
                          <a:effectLst/>
                          <a:latin typeface="宋体" panose="02010600030101010101" pitchFamily="2" charset="-122"/>
                          <a:ea typeface="宋体" panose="02010600030101010101" pitchFamily="2" charset="-122"/>
                        </a:rPr>
                        <a:t>专利类型</a:t>
                      </a:r>
                      <a:endParaRPr lang="zh-CN" altLang="en-US" sz="1400" b="1"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zh-CN" altLang="en-US" sz="1600" b="1" i="0" u="none" strike="noStrike" dirty="0">
                          <a:solidFill>
                            <a:srgbClr val="366092"/>
                          </a:solidFill>
                          <a:effectLst/>
                          <a:latin typeface="宋体" panose="02010600030101010101" pitchFamily="2" charset="-122"/>
                          <a:ea typeface="宋体" panose="02010600030101010101" pitchFamily="2" charset="-122"/>
                        </a:rPr>
                        <a:t>名称</a:t>
                      </a:r>
                      <a:endParaRPr lang="zh-CN" altLang="en-US" sz="1600" b="1"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zh-CN" altLang="en-US" sz="1600" b="1" i="0" u="none" strike="noStrike" dirty="0">
                          <a:solidFill>
                            <a:srgbClr val="366092"/>
                          </a:solidFill>
                          <a:effectLst/>
                          <a:latin typeface="宋体" panose="02010600030101010101" pitchFamily="2" charset="-122"/>
                          <a:ea typeface="宋体" panose="02010600030101010101" pitchFamily="2" charset="-122"/>
                        </a:rPr>
                        <a:t>发明人</a:t>
                      </a:r>
                      <a:r>
                        <a:rPr lang="en-US" altLang="zh-CN" sz="1600" b="1" i="0" u="none" strike="noStrike" dirty="0">
                          <a:solidFill>
                            <a:srgbClr val="366092"/>
                          </a:solidFill>
                          <a:effectLst/>
                          <a:latin typeface="宋体" panose="02010600030101010101" pitchFamily="2" charset="-122"/>
                          <a:ea typeface="宋体" panose="02010600030101010101" pitchFamily="2" charset="-122"/>
                        </a:rPr>
                        <a:t>/</a:t>
                      </a:r>
                      <a:r>
                        <a:rPr lang="zh-CN" altLang="en-US" sz="1600" b="1" i="0" u="none" strike="noStrike" dirty="0">
                          <a:solidFill>
                            <a:srgbClr val="366092"/>
                          </a:solidFill>
                          <a:effectLst/>
                          <a:latin typeface="宋体" panose="02010600030101010101" pitchFamily="2" charset="-122"/>
                          <a:ea typeface="宋体" panose="02010600030101010101" pitchFamily="2" charset="-122"/>
                        </a:rPr>
                        <a:t>设计人</a:t>
                      </a:r>
                      <a:endParaRPr lang="zh-CN" altLang="en-US" sz="1600" b="1"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zh-CN" altLang="en-US" sz="1600" b="1" i="0" u="none" strike="noStrike" dirty="0">
                          <a:solidFill>
                            <a:srgbClr val="366092"/>
                          </a:solidFill>
                          <a:effectLst/>
                          <a:latin typeface="宋体" panose="02010600030101010101" pitchFamily="2" charset="-122"/>
                          <a:ea typeface="宋体" panose="02010600030101010101" pitchFamily="2" charset="-122"/>
                        </a:rPr>
                        <a:t>专利号</a:t>
                      </a:r>
                      <a:endParaRPr lang="zh-CN" altLang="en-US" sz="1600" b="1"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zh-CN" altLang="en-US" sz="1600" b="1" i="0" u="none" strike="noStrike" dirty="0">
                          <a:solidFill>
                            <a:srgbClr val="366092"/>
                          </a:solidFill>
                          <a:effectLst/>
                          <a:latin typeface="宋体" panose="02010600030101010101" pitchFamily="2" charset="-122"/>
                          <a:ea typeface="宋体" panose="02010600030101010101" pitchFamily="2" charset="-122"/>
                        </a:rPr>
                        <a:t>专利权人</a:t>
                      </a:r>
                      <a:endParaRPr lang="zh-CN" altLang="en-US" sz="1600" b="1"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b"/>
                      <a:r>
                        <a:rPr lang="zh-CN" altLang="en-US" sz="1400" b="1" i="0" u="none" strike="noStrike" dirty="0">
                          <a:solidFill>
                            <a:srgbClr val="366092"/>
                          </a:solidFill>
                          <a:effectLst/>
                          <a:latin typeface="宋体" panose="02010600030101010101" pitchFamily="2" charset="-122"/>
                          <a:ea typeface="宋体" panose="02010600030101010101" pitchFamily="2" charset="-122"/>
                        </a:rPr>
                        <a:t>当前状态</a:t>
                      </a:r>
                      <a:endParaRPr lang="zh-CN" altLang="en-US" sz="1400" b="1"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300328">
                <a:tc>
                  <a:txBody>
                    <a:bodyPr/>
                    <a:lstStyle/>
                    <a:p>
                      <a:pPr algn="ctr" fontAlgn="b"/>
                      <a:r>
                        <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rPr>
                        <a:t>1</a:t>
                      </a:r>
                      <a:endPar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实用新型</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一种超高频射频识别标签天线及猪耳标</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莫凌飞、邓涛</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366092"/>
                          </a:solidFill>
                          <a:effectLst/>
                          <a:latin typeface="宋体" panose="02010600030101010101" pitchFamily="2" charset="-122"/>
                          <a:ea typeface="宋体" panose="02010600030101010101" pitchFamily="2" charset="-122"/>
                        </a:rPr>
                        <a:t>2020214864842</a:t>
                      </a:r>
                      <a:endParaRPr lang="en-US" altLang="zh-CN"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南京爱体智能科技有限公司</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已授权</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328">
                <a:tc>
                  <a:txBody>
                    <a:bodyPr/>
                    <a:lstStyle/>
                    <a:p>
                      <a:pPr algn="ctr" fontAlgn="b"/>
                      <a:r>
                        <a:rPr lang="en-US" altLang="zh-CN" sz="1400" b="1" i="0" u="none" strike="noStrike" kern="1200">
                          <a:solidFill>
                            <a:srgbClr val="366092"/>
                          </a:solidFill>
                          <a:effectLst/>
                          <a:latin typeface="宋体" panose="02010600030101010101" pitchFamily="2" charset="-122"/>
                          <a:ea typeface="宋体" panose="02010600030101010101" pitchFamily="2" charset="-122"/>
                          <a:cs typeface="+mn-cs"/>
                        </a:rPr>
                        <a:t>2</a:t>
                      </a:r>
                      <a:endParaRPr lang="en-US" altLang="zh-CN" sz="1400" b="1" i="0" u="none" strike="noStrike" kern="1200">
                        <a:solidFill>
                          <a:srgbClr val="366092"/>
                        </a:solidFill>
                        <a:effectLst/>
                        <a:latin typeface="宋体" panose="02010600030101010101" pitchFamily="2" charset="-122"/>
                        <a:ea typeface="宋体" panose="02010600030101010101" pitchFamily="2" charset="-122"/>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实用新型</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一种防止拆卸与重复使用的电子耳标</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莫凌飞</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altLang="zh-CN" sz="1200" b="0" i="0" u="none" strike="noStrike">
                          <a:solidFill>
                            <a:srgbClr val="366092"/>
                          </a:solidFill>
                          <a:effectLst/>
                          <a:latin typeface="宋体" panose="02010600030101010101" pitchFamily="2" charset="-122"/>
                          <a:ea typeface="宋体" panose="02010600030101010101" pitchFamily="2" charset="-122"/>
                        </a:rPr>
                        <a:t>2020232954014</a:t>
                      </a:r>
                      <a:endParaRPr lang="en-US" altLang="zh-CN"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南京爱体智能科技有限公司</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已授权</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r>
              <a:tr h="300328">
                <a:tc>
                  <a:txBody>
                    <a:bodyPr/>
                    <a:lstStyle/>
                    <a:p>
                      <a:pPr algn="ctr" fontAlgn="b"/>
                      <a:r>
                        <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rPr>
                        <a:t>3</a:t>
                      </a:r>
                      <a:endPar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实用新型</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一种多场景用自动连续供标高效电动耳标钳</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莫凌飞、郭明荣</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366092"/>
                          </a:solidFill>
                          <a:effectLst/>
                          <a:latin typeface="宋体" panose="02010600030101010101" pitchFamily="2" charset="-122"/>
                          <a:ea typeface="宋体" panose="02010600030101010101" pitchFamily="2" charset="-122"/>
                        </a:rPr>
                        <a:t>2021215333756</a:t>
                      </a:r>
                      <a:endParaRPr lang="en-US" altLang="zh-CN"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南京爱体智能科技有限公司</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已授权</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328">
                <a:tc>
                  <a:txBody>
                    <a:bodyPr/>
                    <a:lstStyle/>
                    <a:p>
                      <a:pPr algn="ctr" fontAlgn="b"/>
                      <a:r>
                        <a:rPr lang="en-US" altLang="zh-CN" sz="1400" b="1" i="0" u="none" strike="noStrike" kern="1200">
                          <a:solidFill>
                            <a:srgbClr val="366092"/>
                          </a:solidFill>
                          <a:effectLst/>
                          <a:latin typeface="宋体" panose="02010600030101010101" pitchFamily="2" charset="-122"/>
                          <a:ea typeface="宋体" panose="02010600030101010101" pitchFamily="2" charset="-122"/>
                          <a:cs typeface="+mn-cs"/>
                        </a:rPr>
                        <a:t>4</a:t>
                      </a:r>
                      <a:endParaRPr lang="en-US" altLang="zh-CN" sz="1400" b="1" i="0" u="none" strike="noStrike" kern="1200">
                        <a:solidFill>
                          <a:srgbClr val="366092"/>
                        </a:solidFill>
                        <a:effectLst/>
                        <a:latin typeface="宋体" panose="02010600030101010101" pitchFamily="2" charset="-122"/>
                        <a:ea typeface="宋体" panose="02010600030101010101" pitchFamily="2" charset="-122"/>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发明专利</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 一种超高频射频识别标签天线及猪耳标</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莫凌飞、邓涛</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altLang="zh-CN" sz="1200" b="0" i="0" u="none" strike="noStrike" dirty="0">
                          <a:solidFill>
                            <a:srgbClr val="366092"/>
                          </a:solidFill>
                          <a:effectLst/>
                          <a:latin typeface="宋体" panose="02010600030101010101" pitchFamily="2" charset="-122"/>
                          <a:ea typeface="宋体" panose="02010600030101010101" pitchFamily="2" charset="-122"/>
                        </a:rPr>
                        <a:t>2020107248959</a:t>
                      </a:r>
                      <a:endParaRPr lang="en-US" altLang="zh-CN"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南京爱体智能科技有限公司</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受理中</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00328">
                <a:tc>
                  <a:txBody>
                    <a:bodyPr/>
                    <a:lstStyle/>
                    <a:p>
                      <a:pPr algn="ctr" fontAlgn="b"/>
                      <a:r>
                        <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rPr>
                        <a:t>5</a:t>
                      </a:r>
                      <a:endPar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发明专利</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一种防止拆卸与重复使用的电子耳标 </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莫凌飞</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dirty="0">
                          <a:solidFill>
                            <a:srgbClr val="366092"/>
                          </a:solidFill>
                          <a:effectLst/>
                          <a:latin typeface="宋体" panose="02010600030101010101" pitchFamily="2" charset="-122"/>
                          <a:ea typeface="宋体" panose="02010600030101010101" pitchFamily="2" charset="-122"/>
                        </a:rPr>
                        <a:t>2020116176108</a:t>
                      </a:r>
                      <a:endParaRPr lang="en-US" altLang="zh-CN"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南京爱体智能科技有限公司</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受理中</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00328">
                <a:tc>
                  <a:txBody>
                    <a:bodyPr/>
                    <a:lstStyle/>
                    <a:p>
                      <a:pPr algn="ctr" fontAlgn="b"/>
                      <a:r>
                        <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rPr>
                        <a:t>6</a:t>
                      </a:r>
                      <a:endPar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发明专利</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一种多场景用自动连续供标高效电动耳标钳</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莫凌飞、郭明荣</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altLang="zh-CN" sz="1200" b="0" i="0" u="none" strike="noStrike">
                          <a:solidFill>
                            <a:srgbClr val="366092"/>
                          </a:solidFill>
                          <a:effectLst/>
                          <a:latin typeface="宋体" panose="02010600030101010101" pitchFamily="2" charset="-122"/>
                          <a:ea typeface="宋体" panose="02010600030101010101" pitchFamily="2" charset="-122"/>
                        </a:rPr>
                        <a:t>2021107632657</a:t>
                      </a:r>
                      <a:endParaRPr lang="en-US" altLang="zh-CN"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南京爱体智能科技有限公司</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受理中</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00328">
                <a:tc>
                  <a:txBody>
                    <a:bodyPr/>
                    <a:lstStyle/>
                    <a:p>
                      <a:pPr algn="ctr" fontAlgn="b"/>
                      <a:r>
                        <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rPr>
                        <a:t>7</a:t>
                      </a:r>
                      <a:endPar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实用新型</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一种可用于动物耳朵的远距离超高频电子标签</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莫凌飞、郭明荣</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366092"/>
                          </a:solidFill>
                          <a:effectLst/>
                          <a:latin typeface="宋体" panose="02010600030101010101" pitchFamily="2" charset="-122"/>
                          <a:ea typeface="宋体" panose="02010600030101010101" pitchFamily="2" charset="-122"/>
                        </a:rPr>
                        <a:t>2021201359695</a:t>
                      </a:r>
                      <a:endParaRPr lang="en-US" altLang="zh-CN"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南京物之网智能科技有限公司</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已授权</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328">
                <a:tc>
                  <a:txBody>
                    <a:bodyPr/>
                    <a:lstStyle/>
                    <a:p>
                      <a:pPr algn="ctr" fontAlgn="b"/>
                      <a:r>
                        <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rPr>
                        <a:t>8</a:t>
                      </a:r>
                      <a:endPar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实用新型</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一种打标同步消毒电动耳标钳</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莫凌飞、郭明荣</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altLang="zh-CN" sz="1200" b="0" i="0" u="none" strike="noStrike">
                          <a:solidFill>
                            <a:srgbClr val="366092"/>
                          </a:solidFill>
                          <a:effectLst/>
                          <a:latin typeface="宋体" panose="02010600030101010101" pitchFamily="2" charset="-122"/>
                          <a:ea typeface="宋体" panose="02010600030101010101" pitchFamily="2" charset="-122"/>
                        </a:rPr>
                        <a:t>2021201357416</a:t>
                      </a:r>
                      <a:endParaRPr lang="en-US" altLang="zh-CN"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南京物之网智能科技有限公司</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已授权</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r>
              <a:tr h="300328">
                <a:tc>
                  <a:txBody>
                    <a:bodyPr/>
                    <a:lstStyle/>
                    <a:p>
                      <a:pPr algn="ctr" fontAlgn="b"/>
                      <a:r>
                        <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rPr>
                        <a:t>9</a:t>
                      </a:r>
                      <a:endParaRPr lang="en-US" altLang="zh-CN" sz="1400" b="1" i="0" u="none" strike="noStrike" kern="1200" dirty="0">
                        <a:solidFill>
                          <a:srgbClr val="366092"/>
                        </a:solidFill>
                        <a:effectLst/>
                        <a:latin typeface="宋体" panose="02010600030101010101" pitchFamily="2" charset="-122"/>
                        <a:ea typeface="宋体" panose="02010600030101010101" pitchFamily="2" charset="-122"/>
                        <a:cs typeface="+mn-cs"/>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实用新型</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一种连续供料快速打标电动耳标钳</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莫凌飞、郭明荣、屈李安</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tLang="zh-CN" sz="1200" b="0" i="0" u="none" strike="noStrike">
                          <a:solidFill>
                            <a:srgbClr val="366092"/>
                          </a:solidFill>
                          <a:effectLst/>
                          <a:latin typeface="宋体" panose="02010600030101010101" pitchFamily="2" charset="-122"/>
                          <a:ea typeface="宋体" panose="02010600030101010101" pitchFamily="2" charset="-122"/>
                        </a:rPr>
                        <a:t>2021201357295</a:t>
                      </a:r>
                      <a:endParaRPr lang="en-US" altLang="zh-CN"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a:solidFill>
                            <a:srgbClr val="366092"/>
                          </a:solidFill>
                          <a:effectLst/>
                          <a:latin typeface="宋体" panose="02010600030101010101" pitchFamily="2" charset="-122"/>
                          <a:ea typeface="宋体" panose="02010600030101010101" pitchFamily="2" charset="-122"/>
                        </a:rPr>
                        <a:t>南京物之网智能科技有限公司</a:t>
                      </a:r>
                      <a:endParaRPr lang="zh-CN" altLang="en-US" sz="1200" b="0" i="0" u="none" strike="noStrike">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zh-CN" altLang="en-US" sz="1200" b="0" i="0" u="none" strike="noStrike" dirty="0">
                          <a:solidFill>
                            <a:srgbClr val="366092"/>
                          </a:solidFill>
                          <a:effectLst/>
                          <a:latin typeface="宋体" panose="02010600030101010101" pitchFamily="2" charset="-122"/>
                          <a:ea typeface="宋体" panose="02010600030101010101" pitchFamily="2" charset="-122"/>
                        </a:rPr>
                        <a:t>已授权</a:t>
                      </a:r>
                      <a:endParaRPr lang="zh-CN" altLang="en-US" sz="1200" b="0" i="0" u="none" strike="noStrike" dirty="0">
                        <a:solidFill>
                          <a:srgbClr val="366092"/>
                        </a:solidFill>
                        <a:effectLst/>
                        <a:latin typeface="宋体" panose="02010600030101010101" pitchFamily="2" charset="-122"/>
                        <a:ea typeface="宋体" panose="02010600030101010101" pitchFamily="2" charset="-122"/>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文本框 3"/>
          <p:cNvSpPr txBox="1"/>
          <p:nvPr/>
        </p:nvSpPr>
        <p:spPr>
          <a:xfrm>
            <a:off x="950157" y="4438706"/>
            <a:ext cx="10396728" cy="1568450"/>
          </a:xfrm>
          <a:prstGeom prst="rect">
            <a:avLst/>
          </a:prstGeom>
          <a:noFill/>
        </p:spPr>
        <p:txBody>
          <a:bodyPr wrap="square">
            <a:spAutoFit/>
          </a:bodyPr>
          <a:lstStyle/>
          <a:p>
            <a:pPr marL="342900" indent="-342900">
              <a:buAutoNum type="arabicPeriod"/>
            </a:pPr>
            <a:r>
              <a:rPr lang="zh-CN" altLang="en-US" sz="1600" i="0" dirty="0">
                <a:solidFill>
                  <a:srgbClr val="171A1D"/>
                </a:solidFill>
                <a:effectLst/>
                <a:latin typeface="楷体" panose="02010609060101010101" charset="-122"/>
                <a:ea typeface="楷体" panose="02010609060101010101" charset="-122"/>
                <a:cs typeface="楷体" panose="02010609060101010101" charset="-122"/>
              </a:rPr>
              <a:t>合同约定知识产权归双方共同拥有。</a:t>
            </a:r>
            <a:endParaRPr lang="en-US" altLang="zh-CN" sz="1600" i="0" dirty="0">
              <a:solidFill>
                <a:srgbClr val="171A1D"/>
              </a:solidFill>
              <a:effectLst/>
              <a:latin typeface="楷体" panose="02010609060101010101" charset="-122"/>
              <a:ea typeface="楷体" panose="02010609060101010101" charset="-122"/>
              <a:cs typeface="楷体" panose="02010609060101010101" charset="-122"/>
            </a:endParaRPr>
          </a:p>
          <a:p>
            <a:pPr marL="342900" indent="-342900">
              <a:buAutoNum type="arabicPeriod"/>
            </a:pPr>
            <a:r>
              <a:rPr lang="zh-CN" altLang="en-US" sz="1600" i="0" dirty="0">
                <a:solidFill>
                  <a:srgbClr val="171A1D"/>
                </a:solidFill>
                <a:effectLst/>
                <a:latin typeface="楷体" panose="02010609060101010101" charset="-122"/>
                <a:ea typeface="楷体" panose="02010609060101010101" charset="-122"/>
                <a:cs typeface="楷体" panose="02010609060101010101" charset="-122"/>
              </a:rPr>
              <a:t>合作方将项目产生的专利注册在</a:t>
            </a:r>
            <a:r>
              <a:rPr lang="zh-CN" altLang="en-US" sz="1400" i="0" dirty="0">
                <a:solidFill>
                  <a:srgbClr val="FF0000"/>
                </a:solidFill>
                <a:effectLst/>
                <a:latin typeface="楷体" panose="02010609060101010101" charset="-122"/>
                <a:ea typeface="楷体" panose="02010609060101010101" charset="-122"/>
                <a:cs typeface="楷体" panose="02010609060101010101" charset="-122"/>
              </a:rPr>
              <a:t>南京爱体智能科技有限公司</a:t>
            </a:r>
            <a:r>
              <a:rPr lang="zh-CN" altLang="en-US" sz="1600" dirty="0">
                <a:solidFill>
                  <a:srgbClr val="171A1D"/>
                </a:solidFill>
                <a:latin typeface="楷体" panose="02010609060101010101" charset="-122"/>
                <a:ea typeface="楷体" panose="02010609060101010101" charset="-122"/>
                <a:cs typeface="楷体" panose="02010609060101010101" charset="-122"/>
              </a:rPr>
              <a:t>和</a:t>
            </a:r>
            <a:r>
              <a:rPr lang="zh-CN" altLang="en-US" sz="1400" dirty="0">
                <a:solidFill>
                  <a:srgbClr val="FF0000"/>
                </a:solidFill>
                <a:latin typeface="楷体" panose="02010609060101010101" charset="-122"/>
                <a:ea typeface="楷体" panose="02010609060101010101" charset="-122"/>
                <a:cs typeface="楷体" panose="02010609060101010101" charset="-122"/>
              </a:rPr>
              <a:t>南京物之网智能科技有限公司</a:t>
            </a:r>
            <a:r>
              <a:rPr lang="zh-CN" altLang="en-US" sz="1600" dirty="0">
                <a:solidFill>
                  <a:srgbClr val="171A1D"/>
                </a:solidFill>
                <a:latin typeface="楷体" panose="02010609060101010101" charset="-122"/>
                <a:ea typeface="楷体" panose="02010609060101010101" charset="-122"/>
                <a:cs typeface="楷体" panose="02010609060101010101" charset="-122"/>
              </a:rPr>
              <a:t>两个由</a:t>
            </a:r>
            <a:r>
              <a:rPr lang="zh-CN" altLang="en-US" sz="1600" i="0" dirty="0">
                <a:solidFill>
                  <a:srgbClr val="171A1D"/>
                </a:solidFill>
                <a:effectLst/>
                <a:latin typeface="楷体" panose="02010609060101010101" charset="-122"/>
                <a:ea typeface="楷体" panose="02010609060101010101" charset="-122"/>
                <a:cs typeface="楷体" panose="02010609060101010101" charset="-122"/>
              </a:rPr>
              <a:t>自然人分别担任法人的第三方小公司。</a:t>
            </a:r>
            <a:r>
              <a:rPr lang="zh-CN" altLang="en-US" sz="1600" dirty="0">
                <a:solidFill>
                  <a:srgbClr val="171A1D"/>
                </a:solidFill>
                <a:latin typeface="楷体" panose="02010609060101010101" charset="-122"/>
                <a:ea typeface="楷体" panose="02010609060101010101" charset="-122"/>
                <a:cs typeface="楷体" panose="02010609060101010101" charset="-122"/>
              </a:rPr>
              <a:t>相关专利共</a:t>
            </a:r>
            <a:r>
              <a:rPr lang="en-US" altLang="zh-CN" sz="1600" dirty="0">
                <a:solidFill>
                  <a:srgbClr val="171A1D"/>
                </a:solidFill>
                <a:latin typeface="楷体" panose="02010609060101010101" charset="-122"/>
                <a:ea typeface="楷体" panose="02010609060101010101" charset="-122"/>
                <a:cs typeface="楷体" panose="02010609060101010101" charset="-122"/>
              </a:rPr>
              <a:t>9</a:t>
            </a:r>
            <a:r>
              <a:rPr lang="zh-CN" altLang="en-US" sz="1600" dirty="0">
                <a:solidFill>
                  <a:srgbClr val="171A1D"/>
                </a:solidFill>
                <a:latin typeface="楷体" panose="02010609060101010101" charset="-122"/>
                <a:ea typeface="楷体" panose="02010609060101010101" charset="-122"/>
                <a:cs typeface="楷体" panose="02010609060101010101" charset="-122"/>
              </a:rPr>
              <a:t>个，其中</a:t>
            </a:r>
            <a:r>
              <a:rPr lang="en-US" altLang="zh-CN" sz="1600" dirty="0">
                <a:solidFill>
                  <a:srgbClr val="171A1D"/>
                </a:solidFill>
                <a:latin typeface="楷体" panose="02010609060101010101" charset="-122"/>
                <a:ea typeface="楷体" panose="02010609060101010101" charset="-122"/>
                <a:cs typeface="楷体" panose="02010609060101010101" charset="-122"/>
              </a:rPr>
              <a:t>3</a:t>
            </a:r>
            <a:r>
              <a:rPr lang="zh-CN" altLang="en-US" sz="1600" dirty="0">
                <a:solidFill>
                  <a:srgbClr val="171A1D"/>
                </a:solidFill>
                <a:latin typeface="楷体" panose="02010609060101010101" charset="-122"/>
                <a:ea typeface="楷体" panose="02010609060101010101" charset="-122"/>
                <a:cs typeface="楷体" panose="02010609060101010101" charset="-122"/>
              </a:rPr>
              <a:t>个发明专利暂未授权。</a:t>
            </a:r>
            <a:endParaRPr lang="en-US" altLang="zh-CN" sz="1600" dirty="0">
              <a:solidFill>
                <a:srgbClr val="171A1D"/>
              </a:solidFill>
              <a:latin typeface="楷体" panose="02010609060101010101" charset="-122"/>
              <a:ea typeface="楷体" panose="02010609060101010101" charset="-122"/>
              <a:cs typeface="楷体" panose="02010609060101010101" charset="-122"/>
            </a:endParaRPr>
          </a:p>
          <a:p>
            <a:pPr marL="342900" indent="-342900">
              <a:buAutoNum type="arabicPeriod"/>
            </a:pPr>
            <a:r>
              <a:rPr lang="zh-CN" altLang="en-US" sz="1600" dirty="0">
                <a:solidFill>
                  <a:srgbClr val="171A1D"/>
                </a:solidFill>
                <a:latin typeface="楷体" panose="02010609060101010101" charset="-122"/>
                <a:ea typeface="楷体" panose="02010609060101010101" charset="-122"/>
                <a:cs typeface="楷体" panose="02010609060101010101" charset="-122"/>
              </a:rPr>
              <a:t>知识产权的价值评估：</a:t>
            </a:r>
            <a:endParaRPr lang="en-US" altLang="zh-CN" sz="1600" dirty="0">
              <a:solidFill>
                <a:srgbClr val="171A1D"/>
              </a:solidFill>
              <a:latin typeface="楷体" panose="02010609060101010101" charset="-122"/>
              <a:ea typeface="楷体" panose="02010609060101010101" charset="-122"/>
              <a:cs typeface="楷体" panose="02010609060101010101" charset="-122"/>
            </a:endParaRPr>
          </a:p>
          <a:p>
            <a:pPr marL="800100" lvl="1" indent="-342900"/>
            <a:r>
              <a:rPr lang="zh-CN" altLang="en-US" sz="1600" dirty="0">
                <a:solidFill>
                  <a:srgbClr val="171A1D"/>
                </a:solidFill>
                <a:latin typeface="楷体" panose="02010609060101010101" charset="-122"/>
                <a:ea typeface="楷体" panose="02010609060101010101" charset="-122"/>
                <a:cs typeface="楷体" panose="02010609060101010101" charset="-122"/>
              </a:rPr>
              <a:t>耳标的价值，初步评估市场价值</a:t>
            </a:r>
            <a:r>
              <a:rPr lang="zh-CN" altLang="en-US" sz="1600" u="sng" dirty="0">
                <a:solidFill>
                  <a:srgbClr val="FF0000"/>
                </a:solidFill>
                <a:latin typeface="楷体" panose="02010609060101010101" charset="-122"/>
                <a:ea typeface="楷体" panose="02010609060101010101" charset="-122"/>
                <a:cs typeface="楷体" panose="02010609060101010101" charset="-122"/>
              </a:rPr>
              <a:t> </a:t>
            </a:r>
            <a:r>
              <a:rPr lang="en-US" altLang="zh-CN" sz="1600" u="sng" dirty="0">
                <a:solidFill>
                  <a:srgbClr val="FF0000"/>
                </a:solidFill>
                <a:latin typeface="楷体" panose="02010609060101010101" charset="-122"/>
                <a:ea typeface="楷体" panose="02010609060101010101" charset="-122"/>
                <a:cs typeface="楷体" panose="02010609060101010101" charset="-122"/>
              </a:rPr>
              <a:t>150</a:t>
            </a:r>
            <a:r>
              <a:rPr lang="zh-CN" altLang="en-US" sz="1600" u="sng" dirty="0">
                <a:solidFill>
                  <a:srgbClr val="FF0000"/>
                </a:solidFill>
                <a:latin typeface="楷体" panose="02010609060101010101" charset="-122"/>
                <a:ea typeface="楷体" panose="02010609060101010101" charset="-122"/>
                <a:cs typeface="楷体" panose="02010609060101010101" charset="-122"/>
              </a:rPr>
              <a:t>万 </a:t>
            </a:r>
            <a:r>
              <a:rPr lang="zh-CN" altLang="en-US" sz="1600" dirty="0">
                <a:solidFill>
                  <a:srgbClr val="171A1D"/>
                </a:solidFill>
                <a:latin typeface="楷体" panose="02010609060101010101" charset="-122"/>
                <a:ea typeface="楷体" panose="02010609060101010101" charset="-122"/>
                <a:cs typeface="楷体" panose="02010609060101010101" charset="-122"/>
              </a:rPr>
              <a:t>元</a:t>
            </a:r>
            <a:endParaRPr lang="en-US" altLang="zh-CN" sz="1600" dirty="0">
              <a:solidFill>
                <a:srgbClr val="171A1D"/>
              </a:solidFill>
              <a:latin typeface="楷体" panose="02010609060101010101" charset="-122"/>
              <a:ea typeface="楷体" panose="02010609060101010101" charset="-122"/>
              <a:cs typeface="楷体" panose="02010609060101010101" charset="-122"/>
            </a:endParaRPr>
          </a:p>
          <a:p>
            <a:pPr lvl="1"/>
            <a:r>
              <a:rPr lang="zh-CN" altLang="en-US" sz="1600" dirty="0">
                <a:solidFill>
                  <a:srgbClr val="171A1D"/>
                </a:solidFill>
                <a:latin typeface="楷体" panose="02010609060101010101" charset="-122"/>
                <a:ea typeface="楷体" panose="02010609060101010101" charset="-122"/>
                <a:cs typeface="楷体" panose="02010609060101010101" charset="-122"/>
              </a:rPr>
              <a:t>耳标钳的价值，初步评估市场价值</a:t>
            </a:r>
            <a:r>
              <a:rPr lang="zh-CN" altLang="en-US" sz="1600" u="sng" dirty="0">
                <a:solidFill>
                  <a:srgbClr val="FF0000"/>
                </a:solidFill>
                <a:latin typeface="楷体" panose="02010609060101010101" charset="-122"/>
                <a:ea typeface="楷体" panose="02010609060101010101" charset="-122"/>
                <a:cs typeface="楷体" panose="02010609060101010101" charset="-122"/>
              </a:rPr>
              <a:t> </a:t>
            </a:r>
            <a:r>
              <a:rPr lang="en-US" altLang="zh-CN" sz="1600" u="sng" dirty="0">
                <a:solidFill>
                  <a:srgbClr val="FF0000"/>
                </a:solidFill>
                <a:latin typeface="楷体" panose="02010609060101010101" charset="-122"/>
                <a:ea typeface="楷体" panose="02010609060101010101" charset="-122"/>
                <a:cs typeface="楷体" panose="02010609060101010101" charset="-122"/>
              </a:rPr>
              <a:t>250</a:t>
            </a:r>
            <a:r>
              <a:rPr lang="zh-CN" altLang="en-US" sz="1600" u="sng" dirty="0">
                <a:solidFill>
                  <a:srgbClr val="FF0000"/>
                </a:solidFill>
                <a:latin typeface="楷体" panose="02010609060101010101" charset="-122"/>
                <a:ea typeface="楷体" panose="02010609060101010101" charset="-122"/>
                <a:cs typeface="楷体" panose="02010609060101010101" charset="-122"/>
              </a:rPr>
              <a:t>万</a:t>
            </a:r>
            <a:r>
              <a:rPr lang="zh-CN" altLang="en-US" sz="1600" dirty="0">
                <a:solidFill>
                  <a:srgbClr val="171A1D"/>
                </a:solidFill>
                <a:latin typeface="楷体" panose="02010609060101010101" charset="-122"/>
                <a:ea typeface="楷体" panose="02010609060101010101" charset="-122"/>
                <a:cs typeface="楷体" panose="02010609060101010101" charset="-122"/>
              </a:rPr>
              <a:t> 元</a:t>
            </a:r>
            <a:endParaRPr lang="zh-CN" altLang="en-US" sz="1600" dirty="0">
              <a:solidFill>
                <a:srgbClr val="171A1D"/>
              </a:solidFill>
              <a:latin typeface="楷体" panose="02010609060101010101" charset="-122"/>
              <a:ea typeface="楷体" panose="02010609060101010101" charset="-122"/>
              <a:cs typeface="楷体" panose="0201060906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803079" y="2724129"/>
            <a:ext cx="4754880" cy="645160"/>
          </a:xfrm>
          <a:prstGeom prst="rect">
            <a:avLst/>
          </a:prstGeom>
        </p:spPr>
        <p:txBody>
          <a:bodyPr wrap="none">
            <a:spAutoFit/>
          </a:bodyPr>
          <a:lstStyle/>
          <a:p>
            <a:pPr marL="0" marR="0" lvl="1" indent="0" algn="l" defTabSz="710565" rtl="0" eaLnBrk="1" fontAlgn="auto" latinLnBrk="0" hangingPunct="1">
              <a:lnSpc>
                <a:spcPct val="90000"/>
              </a:lnSpc>
              <a:spcBef>
                <a:spcPct val="0"/>
              </a:spcBef>
              <a:spcAft>
                <a:spcPct val="15000"/>
              </a:spcAft>
              <a:buClrTx/>
              <a:buSzTx/>
              <a:buFontTx/>
              <a:buNone/>
              <a:defRPr/>
            </a:pPr>
            <a:r>
              <a:rPr lang="zh-CN" altLang="en-US" sz="400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如何理解养猪智能化</a:t>
            </a:r>
            <a:endParaRPr kumimoji="0" lang="zh-CN" altLang="en-US" sz="40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 name="矩形 4"/>
          <p:cNvSpPr/>
          <p:nvPr/>
        </p:nvSpPr>
        <p:spPr>
          <a:xfrm>
            <a:off x="2204720" y="3436620"/>
            <a:ext cx="241681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8" name="直接连接符 7"/>
          <p:cNvCxnSpPr/>
          <p:nvPr/>
        </p:nvCxnSpPr>
        <p:spPr>
          <a:xfrm>
            <a:off x="4943475" y="3418840"/>
            <a:ext cx="500888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3"/>
          <p:cNvSpPr txBox="1"/>
          <p:nvPr/>
        </p:nvSpPr>
        <p:spPr>
          <a:xfrm>
            <a:off x="2270760" y="2002155"/>
            <a:ext cx="2441694" cy="2400657"/>
          </a:xfrm>
          <a:prstGeom prst="rect">
            <a:avLst/>
          </a:prstGeom>
          <a:noFill/>
          <a:effectLst>
            <a:outerShdw blurRad="50800" dist="38100" dir="2700000" algn="tl" rotWithShape="0">
              <a:srgbClr val="004191">
                <a:alpha val="29000"/>
              </a:srgb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5000" b="0" i="0" u="none" strike="noStrike" kern="1200" cap="none" spc="0" normalizeH="0" baseline="0" noProof="0" dirty="0">
                <a:ln>
                  <a:noFill/>
                </a:ln>
                <a:solidFill>
                  <a:srgbClr val="0053AB"/>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sym typeface="+mn-ea"/>
              </a:rPr>
              <a:t>01</a:t>
            </a:r>
            <a:endParaRPr kumimoji="0" lang="en-US" altLang="zh-CN" sz="15000" b="0" i="0" u="none" strike="noStrike" kern="1200" cap="none" spc="0" normalizeH="0" baseline="0" noProof="0" dirty="0">
              <a:ln>
                <a:noFill/>
              </a:ln>
              <a:solidFill>
                <a:srgbClr val="0053AB"/>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11529" y="412315"/>
            <a:ext cx="9458743"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0069DD"/>
                </a:solidFill>
                <a:latin typeface="微软雅黑" panose="020B0503020204020204" pitchFamily="34" charset="-122"/>
                <a:ea typeface="微软雅黑" panose="020B0503020204020204" pitchFamily="34" charset="-122"/>
              </a:rPr>
              <a:t>4</a:t>
            </a:r>
            <a:r>
              <a:rPr lang="zh-CN" altLang="en-US" sz="2400" b="1" dirty="0">
                <a:solidFill>
                  <a:srgbClr val="0069DD"/>
                </a:solidFill>
                <a:latin typeface="微软雅黑" panose="020B0503020204020204" pitchFamily="34" charset="-122"/>
                <a:ea typeface="微软雅黑" panose="020B0503020204020204" pitchFamily="34" charset="-122"/>
              </a:rPr>
              <a:t>、电子耳标及耳标钳项目：处理方案建议</a:t>
            </a:r>
            <a:endParaRPr lang="zh-CN" altLang="en-US" sz="2400" b="1" dirty="0">
              <a:solidFill>
                <a:srgbClr val="0069DD"/>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35019" y="1663522"/>
            <a:ext cx="10396728" cy="3969385"/>
          </a:xfrm>
          <a:prstGeom prst="rect">
            <a:avLst/>
          </a:prstGeom>
          <a:noFill/>
        </p:spPr>
        <p:txBody>
          <a:bodyPr wrap="square">
            <a:spAutoFit/>
          </a:bodyPr>
          <a:lstStyle/>
          <a:p>
            <a:r>
              <a:rPr lang="zh-CN" altLang="en-US" i="0" dirty="0">
                <a:solidFill>
                  <a:srgbClr val="171A1D"/>
                </a:solidFill>
                <a:effectLst/>
                <a:latin typeface="微软雅黑" panose="020B0503020204020204" pitchFamily="34" charset="-122"/>
                <a:ea typeface="微软雅黑" panose="020B0503020204020204" pitchFamily="34" charset="-122"/>
              </a:rPr>
              <a:t>经协调，合作方同意按以下程序操作：</a:t>
            </a:r>
            <a:endParaRPr lang="en-US" altLang="zh-CN" i="0" dirty="0">
              <a:solidFill>
                <a:srgbClr val="171A1D"/>
              </a:solidFill>
              <a:effectLst/>
              <a:latin typeface="微软雅黑" panose="020B0503020204020204" pitchFamily="34" charset="-122"/>
              <a:ea typeface="微软雅黑" panose="020B0503020204020204" pitchFamily="34" charset="-122"/>
            </a:endParaRPr>
          </a:p>
          <a:p>
            <a:endParaRPr lang="en-US" altLang="zh-CN" i="0" dirty="0">
              <a:solidFill>
                <a:srgbClr val="171A1D"/>
              </a:solidFill>
              <a:effectLst/>
              <a:latin typeface="微软雅黑" panose="020B0503020204020204" pitchFamily="34" charset="-122"/>
              <a:ea typeface="微软雅黑" panose="020B0503020204020204" pitchFamily="34" charset="-122"/>
            </a:endParaRPr>
          </a:p>
          <a:p>
            <a:r>
              <a:rPr lang="en-US" altLang="zh-CN" i="0" dirty="0">
                <a:solidFill>
                  <a:srgbClr val="171A1D"/>
                </a:solidFill>
                <a:effectLst/>
                <a:latin typeface="楷体" panose="02010609060101010101" charset="-122"/>
                <a:ea typeface="楷体" panose="02010609060101010101" charset="-122"/>
                <a:cs typeface="楷体" panose="02010609060101010101" charset="-122"/>
              </a:rPr>
              <a:t>1</a:t>
            </a:r>
            <a:r>
              <a:rPr lang="zh-CN" altLang="en-US" i="0" dirty="0">
                <a:solidFill>
                  <a:srgbClr val="171A1D"/>
                </a:solidFill>
                <a:effectLst/>
                <a:latin typeface="楷体" panose="02010609060101010101" charset="-122"/>
                <a:ea typeface="楷体" panose="02010609060101010101" charset="-122"/>
                <a:cs typeface="楷体" panose="02010609060101010101" charset="-122"/>
              </a:rPr>
              <a:t>、合作方将所有研发项目产生的专利，从</a:t>
            </a:r>
            <a:r>
              <a:rPr lang="en-US" altLang="zh-CN" i="0" dirty="0">
                <a:solidFill>
                  <a:srgbClr val="171A1D"/>
                </a:solidFill>
                <a:effectLst/>
                <a:latin typeface="楷体" panose="02010609060101010101" charset="-122"/>
                <a:ea typeface="楷体" panose="02010609060101010101" charset="-122"/>
                <a:cs typeface="楷体" panose="02010609060101010101" charset="-122"/>
              </a:rPr>
              <a:t>2</a:t>
            </a:r>
            <a:r>
              <a:rPr lang="zh-CN" altLang="en-US" i="0" dirty="0">
                <a:solidFill>
                  <a:srgbClr val="171A1D"/>
                </a:solidFill>
                <a:effectLst/>
                <a:latin typeface="楷体" panose="02010609060101010101" charset="-122"/>
                <a:ea typeface="楷体" panose="02010609060101010101" charset="-122"/>
                <a:cs typeface="楷体" panose="02010609060101010101" charset="-122"/>
              </a:rPr>
              <a:t>个小公司转到由天邦和东南大学共有；</a:t>
            </a:r>
            <a:endParaRPr lang="en-US" altLang="zh-CN" i="0" dirty="0">
              <a:solidFill>
                <a:srgbClr val="171A1D"/>
              </a:solidFill>
              <a:effectLst/>
              <a:latin typeface="楷体" panose="02010609060101010101" charset="-122"/>
              <a:ea typeface="楷体" panose="02010609060101010101" charset="-122"/>
              <a:cs typeface="楷体" panose="02010609060101010101" charset="-122"/>
            </a:endParaRPr>
          </a:p>
          <a:p>
            <a:endParaRPr lang="en-US" altLang="zh-CN" dirty="0">
              <a:solidFill>
                <a:srgbClr val="171A1D"/>
              </a:solidFill>
              <a:latin typeface="楷体" panose="02010609060101010101" charset="-122"/>
              <a:ea typeface="楷体" panose="02010609060101010101" charset="-122"/>
              <a:cs typeface="楷体" panose="02010609060101010101" charset="-122"/>
            </a:endParaRPr>
          </a:p>
          <a:p>
            <a:r>
              <a:rPr lang="en-US" altLang="zh-CN" dirty="0">
                <a:solidFill>
                  <a:srgbClr val="171A1D"/>
                </a:solidFill>
                <a:latin typeface="楷体" panose="02010609060101010101" charset="-122"/>
                <a:ea typeface="楷体" panose="02010609060101010101" charset="-122"/>
                <a:cs typeface="楷体" panose="02010609060101010101" charset="-122"/>
              </a:rPr>
              <a:t>2</a:t>
            </a:r>
            <a:r>
              <a:rPr lang="zh-CN" altLang="en-US" dirty="0">
                <a:solidFill>
                  <a:srgbClr val="171A1D"/>
                </a:solidFill>
                <a:latin typeface="楷体" panose="02010609060101010101" charset="-122"/>
                <a:ea typeface="楷体" panose="02010609060101010101" charset="-122"/>
                <a:cs typeface="楷体" panose="02010609060101010101" charset="-122"/>
              </a:rPr>
              <a:t>、天邦和东南大学共同委托第三方资产评估公司对知识产权作价值评估；</a:t>
            </a:r>
            <a:endParaRPr lang="en-US" altLang="zh-CN" dirty="0">
              <a:solidFill>
                <a:srgbClr val="171A1D"/>
              </a:solidFill>
              <a:latin typeface="楷体" panose="02010609060101010101" charset="-122"/>
              <a:ea typeface="楷体" panose="02010609060101010101" charset="-122"/>
              <a:cs typeface="楷体" panose="02010609060101010101" charset="-122"/>
            </a:endParaRPr>
          </a:p>
          <a:p>
            <a:endParaRPr lang="en-US" altLang="zh-CN" dirty="0">
              <a:solidFill>
                <a:srgbClr val="171A1D"/>
              </a:solidFill>
              <a:latin typeface="楷体" panose="02010609060101010101" charset="-122"/>
              <a:ea typeface="楷体" panose="02010609060101010101" charset="-122"/>
              <a:cs typeface="楷体" panose="02010609060101010101" charset="-122"/>
            </a:endParaRPr>
          </a:p>
          <a:p>
            <a:r>
              <a:rPr lang="en-US" altLang="zh-CN" dirty="0">
                <a:solidFill>
                  <a:srgbClr val="171A1D"/>
                </a:solidFill>
                <a:latin typeface="楷体" panose="02010609060101010101" charset="-122"/>
                <a:ea typeface="楷体" panose="02010609060101010101" charset="-122"/>
                <a:cs typeface="楷体" panose="02010609060101010101" charset="-122"/>
              </a:rPr>
              <a:t>3</a:t>
            </a:r>
            <a:r>
              <a:rPr lang="zh-CN" altLang="en-US" dirty="0">
                <a:solidFill>
                  <a:srgbClr val="171A1D"/>
                </a:solidFill>
                <a:latin typeface="楷体" panose="02010609060101010101" charset="-122"/>
                <a:ea typeface="楷体" panose="02010609060101010101" charset="-122"/>
                <a:cs typeface="楷体" panose="02010609060101010101" charset="-122"/>
              </a:rPr>
              <a:t>、根据评估结果，史记出资收购天邦和东南大学拥有的知识产权；</a:t>
            </a:r>
            <a:endParaRPr lang="en-US" altLang="zh-CN" dirty="0">
              <a:solidFill>
                <a:srgbClr val="171A1D"/>
              </a:solidFill>
              <a:latin typeface="楷体" panose="02010609060101010101" charset="-122"/>
              <a:ea typeface="楷体" panose="02010609060101010101" charset="-122"/>
              <a:cs typeface="楷体" panose="02010609060101010101" charset="-122"/>
            </a:endParaRPr>
          </a:p>
          <a:p>
            <a:endParaRPr lang="en-US" altLang="zh-CN" dirty="0">
              <a:solidFill>
                <a:srgbClr val="171A1D"/>
              </a:solidFill>
              <a:latin typeface="楷体" panose="02010609060101010101" charset="-122"/>
              <a:ea typeface="楷体" panose="02010609060101010101" charset="-122"/>
              <a:cs typeface="楷体" panose="02010609060101010101" charset="-122"/>
            </a:endParaRPr>
          </a:p>
          <a:p>
            <a:r>
              <a:rPr lang="en-US" altLang="zh-CN" dirty="0">
                <a:solidFill>
                  <a:srgbClr val="171A1D"/>
                </a:solidFill>
                <a:latin typeface="楷体" panose="02010609060101010101" charset="-122"/>
                <a:ea typeface="楷体" panose="02010609060101010101" charset="-122"/>
                <a:cs typeface="楷体" panose="02010609060101010101" charset="-122"/>
              </a:rPr>
              <a:t>4</a:t>
            </a:r>
            <a:r>
              <a:rPr lang="zh-CN" altLang="en-US" dirty="0">
                <a:solidFill>
                  <a:srgbClr val="171A1D"/>
                </a:solidFill>
                <a:latin typeface="楷体" panose="02010609060101010101" charset="-122"/>
                <a:ea typeface="楷体" panose="02010609060101010101" charset="-122"/>
                <a:cs typeface="楷体" panose="02010609060101010101" charset="-122"/>
              </a:rPr>
              <a:t>、</a:t>
            </a:r>
            <a:r>
              <a:rPr lang="zh-CN" altLang="en-US" dirty="0">
                <a:solidFill>
                  <a:srgbClr val="171A1D"/>
                </a:solidFill>
                <a:effectLst/>
                <a:latin typeface="楷体" panose="02010609060101010101" charset="-122"/>
                <a:ea typeface="楷体" panose="02010609060101010101" charset="-122"/>
                <a:cs typeface="楷体" panose="02010609060101010101" charset="-122"/>
                <a:sym typeface="+mn-ea"/>
              </a:rPr>
              <a:t>合作方</a:t>
            </a:r>
            <a:r>
              <a:rPr lang="zh-CN" altLang="en-US" dirty="0">
                <a:solidFill>
                  <a:srgbClr val="171A1D"/>
                </a:solidFill>
                <a:latin typeface="楷体" panose="02010609060101010101" charset="-122"/>
                <a:ea typeface="楷体" panose="02010609060101010101" charset="-122"/>
                <a:cs typeface="楷体" panose="02010609060101010101" charset="-122"/>
              </a:rPr>
              <a:t>拿到史记购买东南大学知识产权的费用后，将完税后的资金打给</a:t>
            </a:r>
            <a:r>
              <a:rPr lang="zh-CN" altLang="en-US" dirty="0">
                <a:solidFill>
                  <a:srgbClr val="FF0000"/>
                </a:solidFill>
                <a:latin typeface="楷体" panose="02010609060101010101" charset="-122"/>
                <a:ea typeface="楷体" panose="02010609060101010101" charset="-122"/>
                <a:cs typeface="楷体" panose="02010609060101010101" charset="-122"/>
              </a:rPr>
              <a:t>北京史记聚祥企业管理中心</a:t>
            </a:r>
            <a:r>
              <a:rPr lang="zh-CN" altLang="en-US" dirty="0">
                <a:solidFill>
                  <a:srgbClr val="171A1D"/>
                </a:solidFill>
                <a:latin typeface="楷体" panose="02010609060101010101" charset="-122"/>
                <a:ea typeface="楷体" panose="02010609060101010101" charset="-122"/>
                <a:cs typeface="楷体" panose="02010609060101010101" charset="-122"/>
              </a:rPr>
              <a:t>，完成入股；</a:t>
            </a:r>
            <a:endParaRPr lang="en-US" altLang="zh-CN" dirty="0">
              <a:solidFill>
                <a:srgbClr val="171A1D"/>
              </a:solidFill>
              <a:latin typeface="楷体" panose="02010609060101010101" charset="-122"/>
              <a:ea typeface="楷体" panose="02010609060101010101" charset="-122"/>
              <a:cs typeface="楷体" panose="02010609060101010101" charset="-122"/>
            </a:endParaRPr>
          </a:p>
          <a:p>
            <a:endParaRPr lang="en-US" altLang="zh-CN" dirty="0">
              <a:solidFill>
                <a:srgbClr val="171A1D"/>
              </a:solidFill>
              <a:latin typeface="楷体" panose="02010609060101010101" charset="-122"/>
              <a:ea typeface="楷体" panose="02010609060101010101" charset="-122"/>
              <a:cs typeface="楷体" panose="02010609060101010101" charset="-122"/>
            </a:endParaRPr>
          </a:p>
          <a:p>
            <a:r>
              <a:rPr lang="en-US" altLang="zh-CN" dirty="0">
                <a:solidFill>
                  <a:srgbClr val="171A1D"/>
                </a:solidFill>
                <a:latin typeface="楷体" panose="02010609060101010101" charset="-122"/>
                <a:ea typeface="楷体" panose="02010609060101010101" charset="-122"/>
                <a:cs typeface="楷体" panose="02010609060101010101" charset="-122"/>
              </a:rPr>
              <a:t>5</a:t>
            </a:r>
            <a:r>
              <a:rPr lang="zh-CN" altLang="en-US" dirty="0">
                <a:solidFill>
                  <a:srgbClr val="171A1D"/>
                </a:solidFill>
                <a:latin typeface="楷体" panose="02010609060101010101" charset="-122"/>
                <a:ea typeface="楷体" panose="02010609060101010101" charset="-122"/>
                <a:cs typeface="楷体" panose="02010609060101010101" charset="-122"/>
              </a:rPr>
              <a:t>、史记投入后续的量产费用，实现量产；</a:t>
            </a:r>
            <a:endParaRPr lang="en-US" altLang="zh-CN" dirty="0">
              <a:solidFill>
                <a:srgbClr val="171A1D"/>
              </a:solidFill>
              <a:latin typeface="楷体" panose="02010609060101010101" charset="-122"/>
              <a:ea typeface="楷体" panose="02010609060101010101" charset="-122"/>
              <a:cs typeface="楷体" panose="02010609060101010101" charset="-122"/>
            </a:endParaRPr>
          </a:p>
          <a:p>
            <a:endParaRPr lang="en-US" altLang="zh-CN" dirty="0">
              <a:solidFill>
                <a:srgbClr val="171A1D"/>
              </a:solidFill>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以上流程启动前，与</a:t>
            </a:r>
            <a:r>
              <a:rPr lang="zh-CN" altLang="en-US" dirty="0">
                <a:solidFill>
                  <a:srgbClr val="171A1D"/>
                </a:solidFill>
                <a:effectLst/>
                <a:latin typeface="楷体" panose="02010609060101010101" charset="-122"/>
                <a:ea typeface="楷体" panose="02010609060101010101" charset="-122"/>
                <a:cs typeface="楷体" panose="02010609060101010101" charset="-122"/>
                <a:sym typeface="+mn-ea"/>
              </a:rPr>
              <a:t>合作方</a:t>
            </a:r>
            <a:r>
              <a:rPr lang="zh-CN" altLang="en-US" dirty="0">
                <a:solidFill>
                  <a:srgbClr val="FF0000"/>
                </a:solidFill>
                <a:latin typeface="微软雅黑" panose="020B0503020204020204" pitchFamily="34" charset="-122"/>
                <a:ea typeface="微软雅黑" panose="020B0503020204020204" pitchFamily="34" charset="-122"/>
              </a:rPr>
              <a:t>签一个协议，约定按以上流程操作。</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811529" y="412315"/>
            <a:ext cx="9090753"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0069DD"/>
                </a:solidFill>
                <a:latin typeface="微软雅黑" panose="020B0503020204020204" pitchFamily="34" charset="-122"/>
                <a:ea typeface="微软雅黑" panose="020B0503020204020204" pitchFamily="34" charset="-122"/>
              </a:rPr>
              <a:t>4</a:t>
            </a:r>
            <a:r>
              <a:rPr lang="zh-CN" altLang="en-US" sz="2400" b="1" dirty="0">
                <a:solidFill>
                  <a:srgbClr val="0069DD"/>
                </a:solidFill>
                <a:latin typeface="微软雅黑" panose="020B0503020204020204" pitchFamily="34" charset="-122"/>
                <a:ea typeface="微软雅黑" panose="020B0503020204020204" pitchFamily="34" charset="-122"/>
              </a:rPr>
              <a:t>、电子耳标及耳标钳项目：耳标研发合同执行情况</a:t>
            </a:r>
            <a:endParaRPr kumimoji="0" lang="zh-CN" altLang="en-US" sz="2400" b="1" i="0" u="none" strike="noStrike" kern="1200" cap="none" spc="0" normalizeH="0" baseline="0" noProof="0" dirty="0">
              <a:ln>
                <a:noFill/>
              </a:ln>
              <a:solidFill>
                <a:srgbClr val="0069DD"/>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811530" y="872490"/>
            <a:ext cx="10368280" cy="368300"/>
          </a:xfrm>
          <a:prstGeom prst="rect">
            <a:avLst/>
          </a:prstGeom>
          <a:noFill/>
        </p:spPr>
        <p:txBody>
          <a:bodyPr wrap="square">
            <a:spAutoFit/>
          </a:bodyPr>
          <a:lstStyle/>
          <a:p>
            <a:r>
              <a:rPr lang="zh-CN" altLang="en-US" b="1" i="0" dirty="0">
                <a:solidFill>
                  <a:srgbClr val="171A1D"/>
                </a:solidFill>
                <a:effectLst/>
                <a:latin typeface="微软雅黑" panose="020B0503020204020204" pitchFamily="34" charset="-122"/>
                <a:ea typeface="微软雅黑" panose="020B0503020204020204" pitchFamily="34" charset="-122"/>
              </a:rPr>
              <a:t>甲方：马鞍山天邦开物智能商务管理有限公司</a:t>
            </a:r>
            <a:r>
              <a:rPr lang="en-US" altLang="zh-CN" b="1" i="0" dirty="0">
                <a:solidFill>
                  <a:srgbClr val="171A1D"/>
                </a:solidFill>
                <a:effectLst/>
                <a:latin typeface="微软雅黑" panose="020B0503020204020204" pitchFamily="34" charset="-122"/>
                <a:ea typeface="微软雅黑" panose="020B0503020204020204" pitchFamily="34" charset="-122"/>
              </a:rPr>
              <a:t>     </a:t>
            </a:r>
            <a:r>
              <a:rPr lang="zh-CN" altLang="en-US" b="1" dirty="0">
                <a:solidFill>
                  <a:srgbClr val="171A1D"/>
                </a:solidFill>
                <a:latin typeface="微软雅黑" panose="020B0503020204020204" pitchFamily="34" charset="-122"/>
                <a:ea typeface="微软雅黑" panose="020B0503020204020204" pitchFamily="34" charset="-122"/>
              </a:rPr>
              <a:t>乙方：东南大学</a:t>
            </a:r>
            <a:r>
              <a:rPr lang="en-US" altLang="zh-CN" b="1" dirty="0">
                <a:solidFill>
                  <a:srgbClr val="171A1D"/>
                </a:solidFill>
                <a:latin typeface="微软雅黑" panose="020B0503020204020204" pitchFamily="34" charset="-122"/>
                <a:ea typeface="微软雅黑" panose="020B0503020204020204" pitchFamily="34" charset="-122"/>
              </a:rPr>
              <a:t>      </a:t>
            </a:r>
            <a:r>
              <a:rPr lang="zh-CN" altLang="en-US" b="1" i="0" dirty="0">
                <a:solidFill>
                  <a:srgbClr val="171A1D"/>
                </a:solidFill>
                <a:effectLst/>
                <a:latin typeface="微软雅黑" panose="020B0503020204020204" pitchFamily="34" charset="-122"/>
                <a:ea typeface="微软雅黑" panose="020B0503020204020204" pitchFamily="34" charset="-122"/>
              </a:rPr>
              <a:t>合同签订时间：</a:t>
            </a:r>
            <a:r>
              <a:rPr lang="en-US" altLang="zh-CN" b="1" i="0" dirty="0">
                <a:solidFill>
                  <a:srgbClr val="171A1D"/>
                </a:solidFill>
                <a:effectLst/>
                <a:latin typeface="微软雅黑" panose="020B0503020204020204" pitchFamily="34" charset="-122"/>
                <a:ea typeface="微软雅黑" panose="020B0503020204020204" pitchFamily="34" charset="-122"/>
              </a:rPr>
              <a:t>2019</a:t>
            </a:r>
            <a:r>
              <a:rPr lang="zh-CN" altLang="en-US" b="1" i="0" dirty="0">
                <a:solidFill>
                  <a:srgbClr val="171A1D"/>
                </a:solidFill>
                <a:effectLst/>
                <a:latin typeface="微软雅黑" panose="020B0503020204020204" pitchFamily="34" charset="-122"/>
                <a:ea typeface="微软雅黑" panose="020B0503020204020204" pitchFamily="34" charset="-122"/>
              </a:rPr>
              <a:t>年</a:t>
            </a:r>
            <a:r>
              <a:rPr lang="en-US" altLang="zh-CN" b="1" i="0" dirty="0">
                <a:solidFill>
                  <a:srgbClr val="171A1D"/>
                </a:solidFill>
                <a:effectLst/>
                <a:latin typeface="微软雅黑" panose="020B0503020204020204" pitchFamily="34" charset="-122"/>
                <a:ea typeface="微软雅黑" panose="020B0503020204020204" pitchFamily="34" charset="-122"/>
              </a:rPr>
              <a:t>8</a:t>
            </a:r>
            <a:r>
              <a:rPr lang="zh-CN" altLang="en-US" b="1" i="0" dirty="0">
                <a:solidFill>
                  <a:srgbClr val="171A1D"/>
                </a:solidFill>
                <a:effectLst/>
                <a:latin typeface="微软雅黑" panose="020B0503020204020204" pitchFamily="34" charset="-122"/>
                <a:ea typeface="微软雅黑" panose="020B0503020204020204" pitchFamily="34" charset="-122"/>
              </a:rPr>
              <a:t>月</a:t>
            </a:r>
            <a:endParaRPr lang="en-US" altLang="zh-CN" b="1" i="0" dirty="0">
              <a:solidFill>
                <a:srgbClr val="171A1D"/>
              </a:solidFill>
              <a:effectLst/>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706681" y="2647388"/>
          <a:ext cx="5389245" cy="3749039"/>
        </p:xfrm>
        <a:graphic>
          <a:graphicData uri="http://schemas.openxmlformats.org/drawingml/2006/table">
            <a:tbl>
              <a:tblPr firstRow="1" bandRow="1">
                <a:tableStyleId>{5C22544A-7EE6-4342-B048-85BDC9FD1C3A}</a:tableStyleId>
              </a:tblPr>
              <a:tblGrid>
                <a:gridCol w="1763395"/>
                <a:gridCol w="2110105"/>
                <a:gridCol w="1515745"/>
              </a:tblGrid>
              <a:tr h="311554">
                <a:tc>
                  <a:txBody>
                    <a:bodyPr/>
                    <a:lstStyle/>
                    <a:p>
                      <a:pPr algn="ctr"/>
                      <a:r>
                        <a:rPr lang="zh-CN" altLang="en-US" sz="1400" b="0" dirty="0">
                          <a:latin typeface="微软雅黑" panose="020B0503020204020204" pitchFamily="34" charset="-122"/>
                          <a:ea typeface="微软雅黑" panose="020B0503020204020204" pitchFamily="34" charset="-122"/>
                        </a:rPr>
                        <a:t>计划工作项</a:t>
                      </a:r>
                      <a:endParaRPr lang="zh-CN" altLang="en-US" sz="1400" b="0" dirty="0">
                        <a:latin typeface="微软雅黑" panose="020B0503020204020204" pitchFamily="34" charset="-122"/>
                        <a:ea typeface="微软雅黑" panose="020B0503020204020204" pitchFamily="34" charset="-122"/>
                      </a:endParaRPr>
                    </a:p>
                  </a:txBody>
                  <a:tcPr>
                    <a:solidFill>
                      <a:srgbClr val="00B050"/>
                    </a:solidFill>
                  </a:tcPr>
                </a:tc>
                <a:tc>
                  <a:txBody>
                    <a:bodyPr/>
                    <a:lstStyle/>
                    <a:p>
                      <a:pPr algn="ctr"/>
                      <a:r>
                        <a:rPr lang="zh-CN" altLang="en-US" sz="1400" b="0" dirty="0">
                          <a:latin typeface="微软雅黑" panose="020B0503020204020204" pitchFamily="34" charset="-122"/>
                          <a:ea typeface="微软雅黑" panose="020B0503020204020204" pitchFamily="34" charset="-122"/>
                        </a:rPr>
                        <a:t>计划周期</a:t>
                      </a:r>
                      <a:endParaRPr lang="zh-CN" altLang="en-US" sz="1400" b="0" dirty="0">
                        <a:latin typeface="微软雅黑" panose="020B0503020204020204" pitchFamily="34" charset="-122"/>
                        <a:ea typeface="微软雅黑" panose="020B0503020204020204" pitchFamily="34" charset="-122"/>
                      </a:endParaRPr>
                    </a:p>
                  </a:txBody>
                  <a:tcPr>
                    <a:solidFill>
                      <a:srgbClr val="00B050"/>
                    </a:solidFill>
                  </a:tcPr>
                </a:tc>
                <a:tc>
                  <a:txBody>
                    <a:bodyPr/>
                    <a:lstStyle/>
                    <a:p>
                      <a:pPr algn="ctr"/>
                      <a:r>
                        <a:rPr lang="zh-CN" altLang="en-US" sz="1400" b="0" dirty="0">
                          <a:latin typeface="微软雅黑" panose="020B0503020204020204" pitchFamily="34" charset="-122"/>
                          <a:ea typeface="微软雅黑" panose="020B0503020204020204" pitchFamily="34" charset="-122"/>
                        </a:rPr>
                        <a:t>预算费用</a:t>
                      </a:r>
                      <a:endParaRPr lang="zh-CN" altLang="en-US" sz="1400" b="0" dirty="0">
                        <a:latin typeface="微软雅黑" panose="020B0503020204020204" pitchFamily="34" charset="-122"/>
                        <a:ea typeface="微软雅黑" panose="020B0503020204020204" pitchFamily="34" charset="-122"/>
                      </a:endParaRPr>
                    </a:p>
                  </a:txBody>
                  <a:tcPr>
                    <a:solidFill>
                      <a:srgbClr val="00B050"/>
                    </a:solidFill>
                  </a:tcPr>
                </a:tc>
              </a:tr>
              <a:tr h="379058">
                <a:tc>
                  <a:txBody>
                    <a:bodyPr/>
                    <a:lstStyle/>
                    <a:p>
                      <a:pPr algn="ctr"/>
                      <a:r>
                        <a:rPr lang="zh-CN" altLang="en-US" sz="1400" b="0" dirty="0">
                          <a:latin typeface="仿宋_GB2312" panose="02010609030101010101" pitchFamily="49" charset="-122"/>
                          <a:ea typeface="仿宋_GB2312" panose="02010609030101010101" pitchFamily="49" charset="-122"/>
                        </a:rPr>
                        <a:t>天线生产备料</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6">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30</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6">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5</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6">
                        <a:lumMod val="20000"/>
                        <a:lumOff val="80000"/>
                      </a:schemeClr>
                    </a:solidFill>
                  </a:tcPr>
                </a:tc>
              </a:tr>
              <a:tr h="379058">
                <a:tc>
                  <a:txBody>
                    <a:bodyPr/>
                    <a:lstStyle/>
                    <a:p>
                      <a:pPr algn="ctr"/>
                      <a:r>
                        <a:rPr lang="zh-CN" altLang="en-US" sz="1400" b="0" dirty="0">
                          <a:latin typeface="仿宋_GB2312" panose="02010609030101010101" pitchFamily="49" charset="-122"/>
                          <a:ea typeface="仿宋_GB2312" panose="02010609030101010101" pitchFamily="49" charset="-122"/>
                        </a:rPr>
                        <a:t>晶圆生产备料</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6">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15</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6">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20</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6">
                        <a:lumMod val="20000"/>
                        <a:lumOff val="80000"/>
                      </a:schemeClr>
                    </a:solidFill>
                  </a:tcPr>
                </a:tc>
              </a:tr>
              <a:tr h="379058">
                <a:tc>
                  <a:txBody>
                    <a:bodyPr/>
                    <a:lstStyle/>
                    <a:p>
                      <a:pPr algn="ctr"/>
                      <a:r>
                        <a:rPr lang="en-US" altLang="zh-CN" sz="1400" b="0" dirty="0">
                          <a:latin typeface="仿宋_GB2312" panose="02010609030101010101" pitchFamily="49" charset="-122"/>
                          <a:ea typeface="仿宋_GB2312" panose="02010609030101010101" pitchFamily="49" charset="-122"/>
                        </a:rPr>
                        <a:t>Inlay</a:t>
                      </a:r>
                      <a:r>
                        <a:rPr lang="zh-CN" altLang="en-US" sz="1400" b="0" dirty="0">
                          <a:latin typeface="仿宋_GB2312" panose="02010609030101010101" pitchFamily="49" charset="-122"/>
                          <a:ea typeface="仿宋_GB2312" panose="02010609030101010101" pitchFamily="49" charset="-122"/>
                        </a:rPr>
                        <a:t>贴片封装</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2">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20</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2">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10</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2">
                        <a:lumMod val="20000"/>
                        <a:lumOff val="80000"/>
                      </a:schemeClr>
                    </a:solidFill>
                  </a:tcPr>
                </a:tc>
              </a:tr>
              <a:tr h="379058">
                <a:tc>
                  <a:txBody>
                    <a:bodyPr/>
                    <a:lstStyle/>
                    <a:p>
                      <a:pPr algn="ctr"/>
                      <a:r>
                        <a:rPr lang="zh-CN" altLang="en-US" sz="1400" b="0" dirty="0">
                          <a:latin typeface="仿宋_GB2312" panose="02010609030101010101" pitchFamily="49" charset="-122"/>
                          <a:ea typeface="仿宋_GB2312" panose="02010609030101010101" pitchFamily="49" charset="-122"/>
                        </a:rPr>
                        <a:t>复合材料备料</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10</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35</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tc>
              </a:tr>
              <a:tr h="379058">
                <a:tc>
                  <a:txBody>
                    <a:bodyPr/>
                    <a:lstStyle/>
                    <a:p>
                      <a:pPr algn="ctr"/>
                      <a:r>
                        <a:rPr lang="zh-CN" altLang="en-US" sz="1400" b="0" dirty="0">
                          <a:latin typeface="仿宋_GB2312" panose="02010609030101010101" pitchFamily="49" charset="-122"/>
                          <a:ea typeface="仿宋_GB2312" panose="02010609030101010101" pitchFamily="49" charset="-122"/>
                        </a:rPr>
                        <a:t>标签批量复合</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2">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30</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2">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20</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2">
                        <a:lumMod val="20000"/>
                        <a:lumOff val="80000"/>
                      </a:schemeClr>
                    </a:solidFill>
                  </a:tcPr>
                </a:tc>
              </a:tr>
              <a:tr h="379058">
                <a:tc>
                  <a:txBody>
                    <a:bodyPr/>
                    <a:lstStyle/>
                    <a:p>
                      <a:pPr algn="ctr"/>
                      <a:r>
                        <a:rPr lang="zh-CN" altLang="en-US" sz="1400" b="0" dirty="0">
                          <a:latin typeface="仿宋_GB2312" panose="02010609030101010101" pitchFamily="49" charset="-122"/>
                          <a:ea typeface="仿宋_GB2312" panose="02010609030101010101" pitchFamily="49" charset="-122"/>
                        </a:rPr>
                        <a:t>加密编码雕刻</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3">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30</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3">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7</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3">
                        <a:lumMod val="20000"/>
                        <a:lumOff val="80000"/>
                      </a:schemeClr>
                    </a:solidFill>
                  </a:tcPr>
                </a:tc>
              </a:tr>
              <a:tr h="379058">
                <a:tc>
                  <a:txBody>
                    <a:bodyPr/>
                    <a:lstStyle/>
                    <a:p>
                      <a:pPr algn="ctr"/>
                      <a:r>
                        <a:rPr lang="zh-CN" altLang="en-US" sz="1400" b="0" dirty="0">
                          <a:latin typeface="仿宋_GB2312" panose="02010609030101010101" pitchFamily="49" charset="-122"/>
                          <a:ea typeface="仿宋_GB2312" panose="02010609030101010101" pitchFamily="49" charset="-122"/>
                        </a:rPr>
                        <a:t>小批量驻场测试</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2">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10</a:t>
                      </a:r>
                      <a:r>
                        <a:rPr lang="zh-CN" altLang="en-US" sz="1400" b="0" dirty="0">
                          <a:latin typeface="仿宋_GB2312" panose="02010609030101010101" pitchFamily="49" charset="-122"/>
                          <a:ea typeface="仿宋_GB2312" panose="02010609030101010101" pitchFamily="49" charset="-122"/>
                        </a:rPr>
                        <a:t>日</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2">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0.3</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2">
                        <a:lumMod val="20000"/>
                        <a:lumOff val="80000"/>
                      </a:schemeClr>
                    </a:solidFill>
                  </a:tcPr>
                </a:tc>
              </a:tr>
              <a:tr h="379058">
                <a:tc gridSpan="2">
                  <a:txBody>
                    <a:bodyPr/>
                    <a:lstStyle/>
                    <a:p>
                      <a:pPr algn="ctr"/>
                      <a:r>
                        <a:rPr lang="zh-CN" altLang="en-US" sz="1400" b="0" dirty="0">
                          <a:latin typeface="仿宋_GB2312" panose="02010609030101010101" pitchFamily="49" charset="-122"/>
                          <a:ea typeface="仿宋_GB2312" panose="02010609030101010101" pitchFamily="49" charset="-122"/>
                        </a:rPr>
                        <a:t>其他费用</a:t>
                      </a:r>
                      <a:endParaRPr lang="zh-CN" altLang="en-US" sz="1400" b="0" dirty="0">
                        <a:latin typeface="仿宋_GB2312" panose="02010609030101010101" pitchFamily="49" charset="-122"/>
                        <a:ea typeface="仿宋_GB2312" panose="02010609030101010101" pitchFamily="49" charset="-122"/>
                      </a:endParaRPr>
                    </a:p>
                  </a:txBody>
                  <a:tcPr anchor="ctr"/>
                </a:tc>
                <a:tc hMerge="1">
                  <a:tcPr anchor="ctr"/>
                </a:tc>
                <a:tc>
                  <a:txBody>
                    <a:bodyPr/>
                    <a:lstStyle/>
                    <a:p>
                      <a:pPr algn="ctr"/>
                      <a:r>
                        <a:rPr lang="en-US" altLang="zh-CN" sz="1400" b="0" dirty="0">
                          <a:latin typeface="仿宋_GB2312" panose="02010609030101010101" pitchFamily="49" charset="-122"/>
                          <a:ea typeface="仿宋_GB2312" panose="02010609030101010101" pitchFamily="49" charset="-122"/>
                        </a:rPr>
                        <a:t>2</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tc>
              </a:tr>
              <a:tr h="405021">
                <a:tc gridSpan="2">
                  <a:txBody>
                    <a:bodyPr/>
                    <a:lstStyle/>
                    <a:p>
                      <a:pPr algn="r"/>
                      <a:r>
                        <a:rPr lang="en-US" altLang="zh-CN" sz="2000" b="1" dirty="0">
                          <a:latin typeface="仿宋_GB2312" panose="02010609030101010101" pitchFamily="49" charset="-122"/>
                          <a:ea typeface="仿宋_GB2312" panose="02010609030101010101" pitchFamily="49" charset="-122"/>
                        </a:rPr>
                        <a:t>100</a:t>
                      </a:r>
                      <a:r>
                        <a:rPr lang="zh-CN" altLang="en-US" sz="2000" b="1" dirty="0">
                          <a:latin typeface="仿宋_GB2312" panose="02010609030101010101" pitchFamily="49" charset="-122"/>
                          <a:ea typeface="仿宋_GB2312" panose="02010609030101010101" pitchFamily="49" charset="-122"/>
                        </a:rPr>
                        <a:t>万枚标签生产费用预算：</a:t>
                      </a:r>
                      <a:endParaRPr lang="zh-CN" altLang="en-US" sz="2000" b="1" dirty="0">
                        <a:latin typeface="仿宋_GB2312" panose="02010609030101010101" pitchFamily="49" charset="-122"/>
                        <a:ea typeface="仿宋_GB2312" panose="02010609030101010101" pitchFamily="49" charset="-122"/>
                      </a:endParaRPr>
                    </a:p>
                  </a:txBody>
                  <a:tcPr anchor="ctr">
                    <a:solidFill>
                      <a:schemeClr val="accent2">
                        <a:lumMod val="20000"/>
                        <a:lumOff val="80000"/>
                      </a:schemeClr>
                    </a:solidFill>
                  </a:tcPr>
                </a:tc>
                <a:tc hMerge="1">
                  <a:tcPr anchor="ctr">
                    <a:solidFill>
                      <a:schemeClr val="accent2">
                        <a:lumMod val="20000"/>
                        <a:lumOff val="80000"/>
                      </a:schemeClr>
                    </a:solidFill>
                  </a:tcPr>
                </a:tc>
                <a:tc>
                  <a:txBody>
                    <a:bodyPr/>
                    <a:lstStyle/>
                    <a:p>
                      <a:pPr algn="ctr"/>
                      <a:r>
                        <a:rPr lang="en-US" altLang="zh-CN" sz="2000" b="1" dirty="0">
                          <a:latin typeface="仿宋_GB2312" panose="02010609030101010101" pitchFamily="49" charset="-122"/>
                          <a:ea typeface="仿宋_GB2312" panose="02010609030101010101" pitchFamily="49" charset="-122"/>
                        </a:rPr>
                        <a:t>100</a:t>
                      </a:r>
                      <a:r>
                        <a:rPr lang="zh-CN" altLang="en-US" sz="2000" b="1" dirty="0">
                          <a:latin typeface="仿宋_GB2312" panose="02010609030101010101" pitchFamily="49" charset="-122"/>
                          <a:ea typeface="仿宋_GB2312" panose="02010609030101010101" pitchFamily="49" charset="-122"/>
                        </a:rPr>
                        <a:t>万</a:t>
                      </a:r>
                      <a:endParaRPr lang="zh-CN" altLang="en-US" sz="2000" b="1" dirty="0">
                        <a:latin typeface="仿宋_GB2312" panose="02010609030101010101" pitchFamily="49" charset="-122"/>
                        <a:ea typeface="仿宋_GB2312" panose="02010609030101010101" pitchFamily="49" charset="-122"/>
                      </a:endParaRPr>
                    </a:p>
                  </a:txBody>
                  <a:tcPr anchor="ctr">
                    <a:solidFill>
                      <a:schemeClr val="accent2">
                        <a:lumMod val="20000"/>
                        <a:lumOff val="80000"/>
                      </a:schemeClr>
                    </a:solidFill>
                  </a:tcPr>
                </a:tc>
              </a:tr>
            </a:tbl>
          </a:graphicData>
        </a:graphic>
      </p:graphicFrame>
      <p:graphicFrame>
        <p:nvGraphicFramePr>
          <p:cNvPr id="6" name="表格 5"/>
          <p:cNvGraphicFramePr>
            <a:graphicFrameLocks noGrp="1"/>
          </p:cNvGraphicFramePr>
          <p:nvPr>
            <p:custDataLst>
              <p:tags r:id="rId1"/>
            </p:custDataLst>
          </p:nvPr>
        </p:nvGraphicFramePr>
        <p:xfrm>
          <a:off x="6478514" y="2647388"/>
          <a:ext cx="5006975" cy="3749040"/>
        </p:xfrm>
        <a:graphic>
          <a:graphicData uri="http://schemas.openxmlformats.org/drawingml/2006/table">
            <a:tbl>
              <a:tblPr firstRow="1" bandRow="1">
                <a:tableStyleId>{5C22544A-7EE6-4342-B048-85BDC9FD1C3A}</a:tableStyleId>
              </a:tblPr>
              <a:tblGrid>
                <a:gridCol w="1763395"/>
                <a:gridCol w="2110105"/>
                <a:gridCol w="1133475"/>
              </a:tblGrid>
              <a:tr h="304800">
                <a:tc>
                  <a:txBody>
                    <a:bodyPr/>
                    <a:lstStyle/>
                    <a:p>
                      <a:pPr algn="ctr"/>
                      <a:r>
                        <a:rPr lang="zh-CN" altLang="en-US" sz="1400" b="0" dirty="0">
                          <a:latin typeface="微软雅黑" panose="020B0503020204020204" pitchFamily="34" charset="-122"/>
                          <a:ea typeface="微软雅黑" panose="020B0503020204020204" pitchFamily="34" charset="-122"/>
                        </a:rPr>
                        <a:t>计划工作项</a:t>
                      </a:r>
                      <a:endParaRPr lang="zh-CN" altLang="en-US" sz="1400" b="0" dirty="0">
                        <a:latin typeface="微软雅黑" panose="020B0503020204020204" pitchFamily="34" charset="-122"/>
                        <a:ea typeface="微软雅黑" panose="020B0503020204020204" pitchFamily="34" charset="-122"/>
                      </a:endParaRPr>
                    </a:p>
                  </a:txBody>
                  <a:tcPr anchor="ctr">
                    <a:solidFill>
                      <a:srgbClr val="0070C0"/>
                    </a:solidFill>
                  </a:tcPr>
                </a:tc>
                <a:tc>
                  <a:txBody>
                    <a:bodyPr/>
                    <a:lstStyle/>
                    <a:p>
                      <a:pPr algn="ctr"/>
                      <a:r>
                        <a:rPr lang="zh-CN" altLang="en-US" sz="1400" b="0" dirty="0">
                          <a:latin typeface="微软雅黑" panose="020B0503020204020204" pitchFamily="34" charset="-122"/>
                          <a:ea typeface="微软雅黑" panose="020B0503020204020204" pitchFamily="34" charset="-122"/>
                        </a:rPr>
                        <a:t>计划周期</a:t>
                      </a:r>
                      <a:endParaRPr lang="zh-CN" altLang="en-US" sz="1400" b="0" dirty="0">
                        <a:latin typeface="微软雅黑" panose="020B0503020204020204" pitchFamily="34" charset="-122"/>
                        <a:ea typeface="微软雅黑" panose="020B0503020204020204" pitchFamily="34" charset="-122"/>
                      </a:endParaRPr>
                    </a:p>
                  </a:txBody>
                  <a:tcPr anchor="ctr">
                    <a:solidFill>
                      <a:srgbClr val="0070C0"/>
                    </a:solidFill>
                  </a:tcPr>
                </a:tc>
                <a:tc>
                  <a:txBody>
                    <a:bodyPr/>
                    <a:lstStyle/>
                    <a:p>
                      <a:pPr algn="ctr"/>
                      <a:r>
                        <a:rPr lang="zh-CN" altLang="en-US" sz="1400" b="0" dirty="0">
                          <a:latin typeface="微软雅黑" panose="020B0503020204020204" pitchFamily="34" charset="-122"/>
                          <a:ea typeface="微软雅黑" panose="020B0503020204020204" pitchFamily="34" charset="-122"/>
                        </a:rPr>
                        <a:t>预算费用</a:t>
                      </a:r>
                      <a:endParaRPr lang="zh-CN" altLang="en-US" sz="1400" b="0" dirty="0">
                        <a:latin typeface="微软雅黑" panose="020B0503020204020204" pitchFamily="34" charset="-122"/>
                        <a:ea typeface="微软雅黑" panose="020B0503020204020204" pitchFamily="34" charset="-122"/>
                      </a:endParaRPr>
                    </a:p>
                  </a:txBody>
                  <a:tcPr anchor="ctr">
                    <a:solidFill>
                      <a:srgbClr val="0070C0"/>
                    </a:solidFill>
                  </a:tcPr>
                </a:tc>
              </a:tr>
              <a:tr h="274931">
                <a:tc>
                  <a:txBody>
                    <a:bodyPr/>
                    <a:lstStyle/>
                    <a:p>
                      <a:pPr algn="ctr"/>
                      <a:r>
                        <a:rPr lang="zh-CN" altLang="en-US" sz="1400" b="0" dirty="0">
                          <a:latin typeface="仿宋_GB2312" panose="02010609030101010101" pitchFamily="49" charset="-122"/>
                          <a:ea typeface="仿宋_GB2312" panose="02010609030101010101" pitchFamily="49" charset="-122"/>
                        </a:rPr>
                        <a:t>五金加工</a:t>
                      </a:r>
                      <a:endParaRPr lang="zh-CN" altLang="en-US" sz="1400" b="0" dirty="0">
                        <a:latin typeface="仿宋_GB2312" panose="02010609030101010101" pitchFamily="49" charset="-122"/>
                        <a:ea typeface="仿宋_GB2312" panose="02010609030101010101" pitchFamily="49" charset="-122"/>
                      </a:endParaRPr>
                    </a:p>
                  </a:txBody>
                  <a:tcPr anchor="ctr">
                    <a:solidFill>
                      <a:schemeClr val="tx2">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20</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solidFill>
                      <a:schemeClr val="tx2">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0.8</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solidFill>
                      <a:schemeClr val="tx2">
                        <a:lumMod val="20000"/>
                        <a:lumOff val="80000"/>
                      </a:schemeClr>
                    </a:solidFill>
                  </a:tcPr>
                </a:tc>
              </a:tr>
              <a:tr h="274931">
                <a:tc>
                  <a:txBody>
                    <a:bodyPr/>
                    <a:lstStyle/>
                    <a:p>
                      <a:pPr algn="ctr"/>
                      <a:r>
                        <a:rPr lang="zh-CN" altLang="en-US" sz="1400" b="0" dirty="0">
                          <a:latin typeface="仿宋_GB2312" panose="02010609030101010101" pitchFamily="49" charset="-122"/>
                          <a:ea typeface="仿宋_GB2312" panose="02010609030101010101" pitchFamily="49" charset="-122"/>
                        </a:rPr>
                        <a:t>电机及配件</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1">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10</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1">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0.2</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solidFill>
                      <a:schemeClr val="accent1">
                        <a:lumMod val="20000"/>
                        <a:lumOff val="80000"/>
                      </a:schemeClr>
                    </a:solidFill>
                  </a:tcPr>
                </a:tc>
              </a:tr>
              <a:tr h="274931">
                <a:tc>
                  <a:txBody>
                    <a:bodyPr/>
                    <a:lstStyle/>
                    <a:p>
                      <a:pPr algn="ctr"/>
                      <a:r>
                        <a:rPr lang="zh-CN" altLang="en-US" sz="1400" b="0" dirty="0">
                          <a:latin typeface="仿宋_GB2312" panose="02010609030101010101" pitchFamily="49" charset="-122"/>
                          <a:ea typeface="仿宋_GB2312" panose="02010609030101010101" pitchFamily="49" charset="-122"/>
                        </a:rPr>
                        <a:t>辅件采购</a:t>
                      </a:r>
                      <a:endParaRPr lang="zh-CN" altLang="en-US" sz="1400" b="0" dirty="0">
                        <a:latin typeface="仿宋_GB2312" panose="02010609030101010101" pitchFamily="49" charset="-122"/>
                        <a:ea typeface="仿宋_GB2312" panose="02010609030101010101" pitchFamily="49" charset="-122"/>
                      </a:endParaRPr>
                    </a:p>
                  </a:txBody>
                  <a:tcPr anchor="ctr">
                    <a:solidFill>
                      <a:schemeClr val="tx2">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10</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solidFill>
                      <a:schemeClr val="tx2">
                        <a:lumMod val="20000"/>
                        <a:lumOff val="80000"/>
                      </a:schemeClr>
                    </a:solidFill>
                  </a:tcPr>
                </a:tc>
                <a:tc>
                  <a:txBody>
                    <a:bodyPr/>
                    <a:lstStyle/>
                    <a:p>
                      <a:pPr algn="ctr"/>
                      <a:r>
                        <a:rPr lang="en-US" altLang="zh-CN" sz="1400" b="0" dirty="0">
                          <a:latin typeface="仿宋_GB2312" panose="02010609030101010101" pitchFamily="49" charset="-122"/>
                          <a:ea typeface="仿宋_GB2312" panose="02010609030101010101" pitchFamily="49" charset="-122"/>
                        </a:rPr>
                        <a:t>0.2</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solidFill>
                      <a:schemeClr val="tx2">
                        <a:lumMod val="20000"/>
                        <a:lumOff val="80000"/>
                      </a:schemeClr>
                    </a:solidFill>
                  </a:tcPr>
                </a:tc>
              </a:tr>
              <a:tr h="274931">
                <a:tc>
                  <a:txBody>
                    <a:bodyPr/>
                    <a:lstStyle/>
                    <a:p>
                      <a:pPr algn="ctr"/>
                      <a:r>
                        <a:rPr lang="zh-CN" altLang="en-US" sz="1400" b="0" dirty="0">
                          <a:latin typeface="仿宋_GB2312" panose="02010609030101010101" pitchFamily="49" charset="-122"/>
                          <a:ea typeface="仿宋_GB2312" panose="02010609030101010101" pitchFamily="49" charset="-122"/>
                        </a:rPr>
                        <a:t>主控板生产</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20</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0.3</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tc>
              </a:tr>
              <a:tr h="274931">
                <a:tc>
                  <a:txBody>
                    <a:bodyPr/>
                    <a:lstStyle/>
                    <a:p>
                      <a:pPr algn="ctr"/>
                      <a:r>
                        <a:rPr lang="zh-CN" altLang="en-US" sz="1400" b="0" dirty="0">
                          <a:latin typeface="仿宋_GB2312" panose="02010609030101010101" pitchFamily="49" charset="-122"/>
                          <a:ea typeface="仿宋_GB2312" panose="02010609030101010101" pitchFamily="49" charset="-122"/>
                        </a:rPr>
                        <a:t>逻辑板生产</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10</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0.2</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tc>
              </a:tr>
              <a:tr h="274931">
                <a:tc>
                  <a:txBody>
                    <a:bodyPr/>
                    <a:lstStyle/>
                    <a:p>
                      <a:pPr algn="ctr"/>
                      <a:r>
                        <a:rPr lang="zh-CN" altLang="en-US" sz="1400" b="0" dirty="0">
                          <a:latin typeface="仿宋_GB2312" panose="02010609030101010101" pitchFamily="49" charset="-122"/>
                          <a:ea typeface="仿宋_GB2312" panose="02010609030101010101" pitchFamily="49" charset="-122"/>
                        </a:rPr>
                        <a:t>读取模块生产</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20</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0.5</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tc>
              </a:tr>
              <a:tr h="274931">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dirty="0">
                          <a:latin typeface="仿宋_GB2312" panose="02010609030101010101" pitchFamily="49" charset="-122"/>
                          <a:ea typeface="仿宋_GB2312" panose="02010609030101010101" pitchFamily="49" charset="-122"/>
                        </a:rPr>
                        <a:t>整套外壳及附件</a:t>
                      </a:r>
                      <a:endParaRPr lang="zh-CN" altLang="en-US" sz="1400" b="0" dirty="0">
                        <a:latin typeface="仿宋_GB2312" panose="02010609030101010101" pitchFamily="49" charset="-122"/>
                        <a:ea typeface="仿宋_GB2312" panose="02010609030101010101" pitchFamily="49" charset="-122"/>
                      </a:endParaRPr>
                    </a:p>
                  </a:txBody>
                  <a:tcPr anchor="ctr"/>
                </a:tc>
                <a:tc hMerge="1">
                  <a:tcPr anchor="ctr"/>
                </a:tc>
                <a:tc>
                  <a:txBody>
                    <a:bodyPr/>
                    <a:lstStyle/>
                    <a:p>
                      <a:pPr algn="ctr"/>
                      <a:r>
                        <a:rPr lang="en-US" altLang="zh-CN" sz="1400" b="0" dirty="0">
                          <a:latin typeface="仿宋_GB2312" panose="02010609030101010101" pitchFamily="49" charset="-122"/>
                          <a:ea typeface="仿宋_GB2312" panose="02010609030101010101" pitchFamily="49" charset="-122"/>
                        </a:rPr>
                        <a:t>0.1</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tc>
              </a:tr>
              <a:tr h="27493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dirty="0">
                          <a:latin typeface="仿宋_GB2312" panose="02010609030101010101" pitchFamily="49" charset="-122"/>
                          <a:ea typeface="仿宋_GB2312" panose="02010609030101010101" pitchFamily="49" charset="-122"/>
                        </a:rPr>
                        <a:t>组装生产</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3</a:t>
                      </a:r>
                      <a:r>
                        <a:rPr lang="zh-CN" altLang="en-US" sz="14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0.1</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tc>
              </a:tr>
              <a:tr h="27493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0" dirty="0">
                          <a:latin typeface="仿宋_GB2312" panose="02010609030101010101" pitchFamily="49" charset="-122"/>
                          <a:ea typeface="仿宋_GB2312" panose="02010609030101010101" pitchFamily="49" charset="-122"/>
                        </a:rPr>
                        <a:t>驻场测试</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4</a:t>
                      </a:r>
                      <a:r>
                        <a:rPr lang="zh-CN" altLang="en-US" sz="1400" b="0" dirty="0">
                          <a:latin typeface="仿宋_GB2312" panose="02010609030101010101" pitchFamily="49" charset="-122"/>
                          <a:ea typeface="仿宋_GB2312" panose="02010609030101010101" pitchFamily="49" charset="-122"/>
                        </a:rPr>
                        <a:t>月</a:t>
                      </a:r>
                      <a:r>
                        <a:rPr lang="en-US" altLang="zh-CN" sz="1400" b="0" dirty="0">
                          <a:latin typeface="仿宋_GB2312" panose="02010609030101010101" pitchFamily="49" charset="-122"/>
                          <a:ea typeface="仿宋_GB2312" panose="02010609030101010101" pitchFamily="49" charset="-122"/>
                        </a:rPr>
                        <a:t>15</a:t>
                      </a:r>
                      <a:r>
                        <a:rPr lang="zh-CN" altLang="en-US" sz="1400" b="0" dirty="0">
                          <a:latin typeface="仿宋_GB2312" panose="02010609030101010101" pitchFamily="49" charset="-122"/>
                          <a:ea typeface="仿宋_GB2312" panose="02010609030101010101" pitchFamily="49" charset="-122"/>
                        </a:rPr>
                        <a:t>日</a:t>
                      </a:r>
                      <a:r>
                        <a:rPr lang="en-US" altLang="zh-CN" sz="1400" b="0" dirty="0">
                          <a:latin typeface="仿宋_GB2312" panose="02010609030101010101" pitchFamily="49" charset="-122"/>
                          <a:ea typeface="仿宋_GB2312" panose="02010609030101010101" pitchFamily="49" charset="-122"/>
                        </a:rPr>
                        <a:t>-4</a:t>
                      </a:r>
                      <a:r>
                        <a:rPr lang="zh-CN" altLang="en-US" sz="1400" b="0" dirty="0">
                          <a:latin typeface="仿宋_GB2312" panose="02010609030101010101" pitchFamily="49" charset="-122"/>
                          <a:ea typeface="仿宋_GB2312" panose="02010609030101010101" pitchFamily="49" charset="-122"/>
                        </a:rPr>
                        <a:t>月</a:t>
                      </a:r>
                      <a:r>
                        <a:rPr lang="en-US" altLang="zh-CN" sz="1400" b="0" dirty="0">
                          <a:latin typeface="仿宋_GB2312" panose="02010609030101010101" pitchFamily="49" charset="-122"/>
                          <a:ea typeface="仿宋_GB2312" panose="02010609030101010101" pitchFamily="49" charset="-122"/>
                        </a:rPr>
                        <a:t>20</a:t>
                      </a:r>
                      <a:r>
                        <a:rPr lang="zh-CN" altLang="en-US" sz="1400" b="0" dirty="0">
                          <a:latin typeface="仿宋_GB2312" panose="02010609030101010101" pitchFamily="49" charset="-122"/>
                          <a:ea typeface="仿宋_GB2312" panose="02010609030101010101" pitchFamily="49" charset="-122"/>
                        </a:rPr>
                        <a:t>日</a:t>
                      </a:r>
                      <a:endParaRPr lang="zh-CN" altLang="en-US" sz="1400" b="0" dirty="0">
                        <a:latin typeface="仿宋_GB2312" panose="02010609030101010101" pitchFamily="49" charset="-122"/>
                        <a:ea typeface="仿宋_GB2312" panose="02010609030101010101" pitchFamily="49" charset="-122"/>
                      </a:endParaRPr>
                    </a:p>
                  </a:txBody>
                  <a:tcPr anchor="ctr"/>
                </a:tc>
                <a:tc>
                  <a:txBody>
                    <a:bodyPr/>
                    <a:lstStyle/>
                    <a:p>
                      <a:pPr algn="ctr"/>
                      <a:r>
                        <a:rPr lang="en-US" altLang="zh-CN" sz="1400" b="0" dirty="0">
                          <a:latin typeface="仿宋_GB2312" panose="02010609030101010101" pitchFamily="49" charset="-122"/>
                          <a:ea typeface="仿宋_GB2312" panose="02010609030101010101" pitchFamily="49" charset="-122"/>
                        </a:rPr>
                        <a:t>0.1</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tc>
              </a:tr>
              <a:tr h="274931">
                <a:tc gridSpan="2">
                  <a:txBody>
                    <a:bodyPr/>
                    <a:lstStyle/>
                    <a:p>
                      <a:pPr algn="ctr"/>
                      <a:r>
                        <a:rPr lang="zh-CN" altLang="en-US" sz="1400" b="0" dirty="0">
                          <a:latin typeface="仿宋_GB2312" panose="02010609030101010101" pitchFamily="49" charset="-122"/>
                          <a:ea typeface="仿宋_GB2312" panose="02010609030101010101" pitchFamily="49" charset="-122"/>
                        </a:rPr>
                        <a:t>其他费用</a:t>
                      </a:r>
                      <a:endParaRPr lang="zh-CN" altLang="en-US" sz="1400" b="0" dirty="0">
                        <a:latin typeface="仿宋_GB2312" panose="02010609030101010101" pitchFamily="49" charset="-122"/>
                        <a:ea typeface="仿宋_GB2312" panose="02010609030101010101" pitchFamily="49" charset="-122"/>
                      </a:endParaRPr>
                    </a:p>
                  </a:txBody>
                  <a:tcPr anchor="ctr"/>
                </a:tc>
                <a:tc hMerge="1">
                  <a:tcPr anchor="ctr"/>
                </a:tc>
                <a:tc>
                  <a:txBody>
                    <a:bodyPr/>
                    <a:lstStyle/>
                    <a:p>
                      <a:pPr algn="ctr"/>
                      <a:r>
                        <a:rPr lang="en-US" altLang="zh-CN" sz="1400" b="0" dirty="0">
                          <a:latin typeface="仿宋_GB2312" panose="02010609030101010101" pitchFamily="49" charset="-122"/>
                          <a:ea typeface="仿宋_GB2312" panose="02010609030101010101" pitchFamily="49" charset="-122"/>
                        </a:rPr>
                        <a:t>0.3</a:t>
                      </a:r>
                      <a:r>
                        <a:rPr lang="zh-CN" altLang="en-US" sz="1400" b="0" dirty="0">
                          <a:latin typeface="仿宋_GB2312" panose="02010609030101010101" pitchFamily="49" charset="-122"/>
                          <a:ea typeface="仿宋_GB2312" panose="02010609030101010101" pitchFamily="49" charset="-122"/>
                        </a:rPr>
                        <a:t>万</a:t>
                      </a:r>
                      <a:endParaRPr lang="zh-CN" altLang="en-US" sz="1400" b="0" dirty="0">
                        <a:latin typeface="仿宋_GB2312" panose="02010609030101010101" pitchFamily="49" charset="-122"/>
                        <a:ea typeface="仿宋_GB2312" panose="02010609030101010101" pitchFamily="49" charset="-122"/>
                      </a:endParaRPr>
                    </a:p>
                  </a:txBody>
                  <a:tcPr anchor="ctr"/>
                </a:tc>
              </a:tr>
              <a:tr h="357410">
                <a:tc gridSpan="2">
                  <a:txBody>
                    <a:bodyPr/>
                    <a:lstStyle/>
                    <a:p>
                      <a:pPr algn="r"/>
                      <a:r>
                        <a:rPr lang="en-US" altLang="zh-CN" sz="2000" b="1" dirty="0">
                          <a:latin typeface="仿宋_GB2312" panose="02010609030101010101" pitchFamily="49" charset="-122"/>
                          <a:ea typeface="仿宋_GB2312" panose="02010609030101010101" pitchFamily="49" charset="-122"/>
                        </a:rPr>
                        <a:t>10</a:t>
                      </a:r>
                      <a:r>
                        <a:rPr lang="zh-CN" altLang="en-US" sz="2000" b="1" dirty="0">
                          <a:latin typeface="仿宋_GB2312" panose="02010609030101010101" pitchFamily="49" charset="-122"/>
                          <a:ea typeface="仿宋_GB2312" panose="02010609030101010101" pitchFamily="49" charset="-122"/>
                        </a:rPr>
                        <a:t>套耳标钳生产费用预算：</a:t>
                      </a:r>
                      <a:endParaRPr lang="zh-CN" altLang="en-US" sz="2000" b="1" dirty="0">
                        <a:latin typeface="仿宋_GB2312" panose="02010609030101010101" pitchFamily="49" charset="-122"/>
                        <a:ea typeface="仿宋_GB2312" panose="02010609030101010101" pitchFamily="49" charset="-122"/>
                      </a:endParaRPr>
                    </a:p>
                  </a:txBody>
                  <a:tcPr anchor="ctr"/>
                </a:tc>
                <a:tc hMerge="1">
                  <a:tcPr anchor="ctr"/>
                </a:tc>
                <a:tc>
                  <a:txBody>
                    <a:bodyPr/>
                    <a:lstStyle/>
                    <a:p>
                      <a:pPr algn="ctr"/>
                      <a:r>
                        <a:rPr lang="en-US" altLang="zh-CN" sz="2000" b="1" dirty="0">
                          <a:latin typeface="仿宋_GB2312" panose="02010609030101010101" pitchFamily="49" charset="-122"/>
                          <a:ea typeface="仿宋_GB2312" panose="02010609030101010101" pitchFamily="49" charset="-122"/>
                        </a:rPr>
                        <a:t>3.5</a:t>
                      </a:r>
                      <a:r>
                        <a:rPr lang="zh-CN" altLang="en-US" sz="2000" b="1" dirty="0">
                          <a:latin typeface="仿宋_GB2312" panose="02010609030101010101" pitchFamily="49" charset="-122"/>
                          <a:ea typeface="仿宋_GB2312" panose="02010609030101010101" pitchFamily="49" charset="-122"/>
                        </a:rPr>
                        <a:t>万</a:t>
                      </a:r>
                      <a:endParaRPr lang="zh-CN" altLang="en-US" sz="2000" b="1" dirty="0">
                        <a:latin typeface="仿宋_GB2312" panose="02010609030101010101" pitchFamily="49" charset="-122"/>
                        <a:ea typeface="仿宋_GB2312" panose="02010609030101010101" pitchFamily="49" charset="-122"/>
                      </a:endParaRPr>
                    </a:p>
                  </a:txBody>
                  <a:tcPr anchor="ctr"/>
                </a:tc>
              </a:tr>
            </a:tbl>
          </a:graphicData>
        </a:graphic>
      </p:graphicFrame>
      <p:graphicFrame>
        <p:nvGraphicFramePr>
          <p:cNvPr id="2" name="表格 1"/>
          <p:cNvGraphicFramePr>
            <a:graphicFrameLocks noGrp="1"/>
          </p:cNvGraphicFramePr>
          <p:nvPr>
            <p:custDataLst>
              <p:tags r:id="rId2"/>
            </p:custDataLst>
          </p:nvPr>
        </p:nvGraphicFramePr>
        <p:xfrm>
          <a:off x="960970" y="1333481"/>
          <a:ext cx="9759595" cy="1122680"/>
        </p:xfrm>
        <a:graphic>
          <a:graphicData uri="http://schemas.openxmlformats.org/drawingml/2006/table">
            <a:tbl>
              <a:tblPr/>
              <a:tblGrid>
                <a:gridCol w="1747987"/>
                <a:gridCol w="1529489"/>
                <a:gridCol w="1092492"/>
                <a:gridCol w="1092492"/>
                <a:gridCol w="1796542"/>
                <a:gridCol w="1238158"/>
                <a:gridCol w="1262435"/>
              </a:tblGrid>
              <a:tr h="280670">
                <a:tc>
                  <a:txBody>
                    <a:bodyPr/>
                    <a:lstStyle/>
                    <a:p>
                      <a:pPr algn="l" fontAlgn="b"/>
                      <a:r>
                        <a:rPr lang="zh-CN" altLang="en-US" sz="1800" b="0" i="0" u="none" strike="noStrike">
                          <a:solidFill>
                            <a:srgbClr val="000000"/>
                          </a:solidFill>
                          <a:effectLst/>
                          <a:latin typeface="等线" panose="02010600030101010101" charset="-122"/>
                          <a:ea typeface="等线" panose="02010600030101010101" charset="-122"/>
                        </a:rPr>
                        <a:t>　</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zh-CN" altLang="en-US" sz="1800" b="0" i="0" u="none" strike="noStrike">
                          <a:solidFill>
                            <a:srgbClr val="000000"/>
                          </a:solidFill>
                          <a:effectLst/>
                          <a:latin typeface="等线" panose="02010600030101010101" charset="-122"/>
                          <a:ea typeface="等线" panose="02010600030101010101" charset="-122"/>
                        </a:rPr>
                        <a:t>项目合同额</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zh-CN" altLang="en-US" sz="1800" b="0" i="0" u="none" strike="noStrike">
                          <a:solidFill>
                            <a:srgbClr val="000000"/>
                          </a:solidFill>
                          <a:effectLst/>
                          <a:latin typeface="等线" panose="02010600030101010101" charset="-122"/>
                          <a:ea typeface="等线" panose="02010600030101010101" charset="-122"/>
                        </a:rPr>
                        <a:t>已支付</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zh-CN" altLang="en-US" sz="1800" b="0" i="0" u="none" strike="noStrike">
                          <a:solidFill>
                            <a:srgbClr val="000000"/>
                          </a:solidFill>
                          <a:effectLst/>
                          <a:latin typeface="等线" panose="02010600030101010101" charset="-122"/>
                          <a:ea typeface="等线" panose="02010600030101010101" charset="-122"/>
                        </a:rPr>
                        <a:t>尾款</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r>
                        <a:rPr lang="zh-CN" altLang="en-US" sz="1800" b="0" i="0" u="none" strike="noStrike">
                          <a:solidFill>
                            <a:srgbClr val="000000"/>
                          </a:solidFill>
                          <a:effectLst/>
                          <a:latin typeface="等线" panose="02010600030101010101" charset="-122"/>
                          <a:ea typeface="等线" panose="02010600030101010101" charset="-122"/>
                        </a:rPr>
                        <a:t>后面优化费用</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r>
                        <a:rPr lang="zh-CN" altLang="en-US" sz="1800" b="0" i="0" u="none" strike="noStrike">
                          <a:solidFill>
                            <a:srgbClr val="000000"/>
                          </a:solidFill>
                          <a:effectLst/>
                          <a:latin typeface="等线" panose="02010600030101010101" charset="-122"/>
                          <a:ea typeface="等线" panose="02010600030101010101" charset="-122"/>
                        </a:rPr>
                        <a:t>开模费用</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r>
                        <a:rPr lang="zh-CN" altLang="en-US" sz="1800" b="1" i="0" u="none" strike="noStrike">
                          <a:solidFill>
                            <a:srgbClr val="000000"/>
                          </a:solidFill>
                          <a:effectLst/>
                          <a:latin typeface="等线" panose="02010600030101010101" charset="-122"/>
                          <a:ea typeface="等线" panose="02010600030101010101" charset="-122"/>
                        </a:rPr>
                        <a:t>合计</a:t>
                      </a:r>
                      <a:endParaRPr lang="zh-CN" altLang="en-US" sz="1800" b="1"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800">
                <a:tc>
                  <a:txBody>
                    <a:bodyPr/>
                    <a:lstStyle/>
                    <a:p>
                      <a:pPr algn="ctr" fontAlgn="b"/>
                      <a:r>
                        <a:rPr lang="zh-CN" altLang="en-US" sz="1800" b="0" i="0" u="none" strike="noStrike">
                          <a:solidFill>
                            <a:srgbClr val="000000"/>
                          </a:solidFill>
                          <a:effectLst/>
                          <a:latin typeface="等线" panose="02010600030101010101" charset="-122"/>
                          <a:ea typeface="等线" panose="02010600030101010101" charset="-122"/>
                        </a:rPr>
                        <a:t>电子耳标</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0" i="0" u="none" strike="noStrike">
                          <a:solidFill>
                            <a:srgbClr val="000000"/>
                          </a:solidFill>
                          <a:effectLst/>
                          <a:latin typeface="等线" panose="02010600030101010101" charset="-122"/>
                          <a:ea typeface="等线" panose="02010600030101010101" charset="-122"/>
                        </a:rPr>
                        <a:t>12.56</a:t>
                      </a:r>
                      <a:r>
                        <a:rPr lang="zh-CN" altLang="en-US" sz="1800" b="0" i="0" u="none" strike="noStrike">
                          <a:solidFill>
                            <a:srgbClr val="000000"/>
                          </a:solidFill>
                          <a:effectLst/>
                          <a:latin typeface="等线" panose="02010600030101010101" charset="-122"/>
                          <a:ea typeface="等线" panose="02010600030101010101" charset="-122"/>
                        </a:rPr>
                        <a:t>万</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0" i="0" u="none" strike="noStrike">
                          <a:solidFill>
                            <a:srgbClr val="000000"/>
                          </a:solidFill>
                          <a:effectLst/>
                          <a:latin typeface="等线" panose="02010600030101010101" charset="-122"/>
                          <a:ea typeface="等线" panose="02010600030101010101" charset="-122"/>
                        </a:rPr>
                        <a:t>10.12</a:t>
                      </a:r>
                      <a:r>
                        <a:rPr lang="zh-CN" altLang="en-US" sz="1800" b="0" i="0" u="none" strike="noStrike">
                          <a:solidFill>
                            <a:srgbClr val="000000"/>
                          </a:solidFill>
                          <a:effectLst/>
                          <a:latin typeface="等线" panose="02010600030101010101" charset="-122"/>
                          <a:ea typeface="等线" panose="02010600030101010101" charset="-122"/>
                        </a:rPr>
                        <a:t>万</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0" i="0" u="none" strike="noStrike">
                          <a:solidFill>
                            <a:srgbClr val="000000"/>
                          </a:solidFill>
                          <a:effectLst/>
                          <a:latin typeface="等线" panose="02010600030101010101" charset="-122"/>
                          <a:ea typeface="等线" panose="02010600030101010101" charset="-122"/>
                        </a:rPr>
                        <a:t>2.44</a:t>
                      </a:r>
                      <a:r>
                        <a:rPr lang="zh-CN" altLang="en-US" sz="1800" b="0" i="0" u="none" strike="noStrike">
                          <a:solidFill>
                            <a:srgbClr val="000000"/>
                          </a:solidFill>
                          <a:effectLst/>
                          <a:latin typeface="等线" panose="02010600030101010101" charset="-122"/>
                          <a:ea typeface="等线" panose="02010600030101010101" charset="-122"/>
                        </a:rPr>
                        <a:t>万</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0" i="0" u="none" strike="noStrike">
                          <a:solidFill>
                            <a:srgbClr val="000000"/>
                          </a:solidFill>
                          <a:effectLst/>
                          <a:latin typeface="等线" panose="02010600030101010101" charset="-122"/>
                          <a:ea typeface="等线" panose="02010600030101010101" charset="-122"/>
                        </a:rPr>
                        <a:t>20</a:t>
                      </a:r>
                      <a:r>
                        <a:rPr lang="zh-CN" altLang="en-US" sz="1800" b="0" i="0" u="none" strike="noStrike">
                          <a:solidFill>
                            <a:srgbClr val="000000"/>
                          </a:solidFill>
                          <a:effectLst/>
                          <a:latin typeface="等线" panose="02010600030101010101" charset="-122"/>
                          <a:ea typeface="等线" panose="02010600030101010101" charset="-122"/>
                        </a:rPr>
                        <a:t>万</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0" i="0" u="none" strike="noStrike">
                          <a:solidFill>
                            <a:srgbClr val="000000"/>
                          </a:solidFill>
                          <a:effectLst/>
                          <a:latin typeface="等线" panose="02010600030101010101" charset="-122"/>
                          <a:ea typeface="等线" panose="02010600030101010101" charset="-122"/>
                        </a:rPr>
                        <a:t>21</a:t>
                      </a:r>
                      <a:r>
                        <a:rPr lang="zh-CN" altLang="en-US" sz="1800" b="0" i="0" u="none" strike="noStrike">
                          <a:solidFill>
                            <a:srgbClr val="000000"/>
                          </a:solidFill>
                          <a:effectLst/>
                          <a:latin typeface="等线" panose="02010600030101010101" charset="-122"/>
                          <a:ea typeface="等线" panose="02010600030101010101" charset="-122"/>
                        </a:rPr>
                        <a:t>万</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1">
                          <a:solidFill>
                            <a:srgbClr val="000000"/>
                          </a:solidFill>
                          <a:effectLst/>
                          <a:latin typeface="等线" panose="02010600030101010101" charset="-122"/>
                          <a:ea typeface="等线" panose="02010600030101010101" charset="-122"/>
                        </a:rPr>
                        <a:t>43</a:t>
                      </a:r>
                      <a:r>
                        <a:rPr lang="en-US" altLang="zh-CN" sz="1800" b="1" i="0" u="none" strike="noStrike">
                          <a:solidFill>
                            <a:srgbClr val="000000"/>
                          </a:solidFill>
                          <a:effectLst/>
                          <a:latin typeface="等线" panose="02010600030101010101" charset="-122"/>
                          <a:ea typeface="等线" panose="02010600030101010101" charset="-122"/>
                        </a:rPr>
                        <a:t>.44</a:t>
                      </a:r>
                      <a:r>
                        <a:rPr lang="zh-CN" altLang="en-US" sz="1800" b="1" i="0" u="none" strike="noStrike">
                          <a:solidFill>
                            <a:srgbClr val="000000"/>
                          </a:solidFill>
                          <a:effectLst/>
                          <a:latin typeface="等线" panose="02010600030101010101" charset="-122"/>
                          <a:ea typeface="等线" panose="02010600030101010101" charset="-122"/>
                        </a:rPr>
                        <a:t>万</a:t>
                      </a:r>
                      <a:endParaRPr lang="zh-CN" altLang="en-US" sz="1800" b="1"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800">
                <a:tc>
                  <a:txBody>
                    <a:bodyPr/>
                    <a:lstStyle/>
                    <a:p>
                      <a:pPr algn="ctr" fontAlgn="b"/>
                      <a:r>
                        <a:rPr lang="zh-CN" altLang="en-US" sz="1800" b="0" i="0" u="none" strike="noStrike">
                          <a:solidFill>
                            <a:srgbClr val="000000"/>
                          </a:solidFill>
                          <a:effectLst/>
                          <a:latin typeface="等线" panose="02010600030101010101" charset="-122"/>
                          <a:ea typeface="等线" panose="02010600030101010101" charset="-122"/>
                        </a:rPr>
                        <a:t>耳标钳</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0" i="0" u="none" strike="noStrike">
                          <a:solidFill>
                            <a:srgbClr val="000000"/>
                          </a:solidFill>
                          <a:effectLst/>
                          <a:latin typeface="等线" panose="02010600030101010101" charset="-122"/>
                          <a:ea typeface="等线" panose="02010600030101010101" charset="-122"/>
                        </a:rPr>
                        <a:t>60</a:t>
                      </a:r>
                      <a:r>
                        <a:rPr lang="zh-CN" altLang="en-US" sz="1800" b="0" i="0" u="none" strike="noStrike">
                          <a:solidFill>
                            <a:srgbClr val="000000"/>
                          </a:solidFill>
                          <a:effectLst/>
                          <a:latin typeface="等线" panose="02010600030101010101" charset="-122"/>
                          <a:ea typeface="等线" panose="02010600030101010101" charset="-122"/>
                        </a:rPr>
                        <a:t>万</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0" i="0" u="none" strike="noStrike">
                          <a:solidFill>
                            <a:srgbClr val="000000"/>
                          </a:solidFill>
                          <a:effectLst/>
                          <a:latin typeface="等线" panose="02010600030101010101" charset="-122"/>
                          <a:ea typeface="等线" panose="02010600030101010101" charset="-122"/>
                        </a:rPr>
                        <a:t>48</a:t>
                      </a:r>
                      <a:r>
                        <a:rPr lang="zh-CN" altLang="en-US" sz="1800" b="0" i="0" u="none" strike="noStrike">
                          <a:solidFill>
                            <a:srgbClr val="000000"/>
                          </a:solidFill>
                          <a:effectLst/>
                          <a:latin typeface="等线" panose="02010600030101010101" charset="-122"/>
                          <a:ea typeface="等线" panose="02010600030101010101" charset="-122"/>
                        </a:rPr>
                        <a:t>万</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0" i="0" u="none" strike="noStrike">
                          <a:solidFill>
                            <a:srgbClr val="000000"/>
                          </a:solidFill>
                          <a:effectLst/>
                          <a:latin typeface="等线" panose="02010600030101010101" charset="-122"/>
                          <a:ea typeface="等线" panose="02010600030101010101" charset="-122"/>
                        </a:rPr>
                        <a:t>12</a:t>
                      </a:r>
                      <a:r>
                        <a:rPr lang="zh-CN" altLang="en-US" sz="1800" b="0" i="0" u="none" strike="noStrike">
                          <a:solidFill>
                            <a:srgbClr val="000000"/>
                          </a:solidFill>
                          <a:effectLst/>
                          <a:latin typeface="等线" panose="02010600030101010101" charset="-122"/>
                          <a:ea typeface="等线" panose="02010600030101010101" charset="-122"/>
                        </a:rPr>
                        <a:t>万</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0" i="0" u="none" strike="noStrike">
                          <a:solidFill>
                            <a:srgbClr val="000000"/>
                          </a:solidFill>
                          <a:effectLst/>
                          <a:latin typeface="等线" panose="02010600030101010101" charset="-122"/>
                          <a:ea typeface="等线" panose="02010600030101010101" charset="-122"/>
                        </a:rPr>
                        <a:t>30</a:t>
                      </a:r>
                      <a:r>
                        <a:rPr lang="zh-CN" altLang="en-US" sz="1800" b="0" i="0" u="none" strike="noStrike">
                          <a:solidFill>
                            <a:srgbClr val="000000"/>
                          </a:solidFill>
                          <a:effectLst/>
                          <a:latin typeface="等线" panose="02010600030101010101" charset="-122"/>
                          <a:ea typeface="等线" panose="02010600030101010101" charset="-122"/>
                        </a:rPr>
                        <a:t>万</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0" i="0" u="none" strike="noStrike">
                          <a:solidFill>
                            <a:srgbClr val="000000"/>
                          </a:solidFill>
                          <a:effectLst/>
                          <a:latin typeface="等线" panose="02010600030101010101" charset="-122"/>
                          <a:ea typeface="等线" panose="02010600030101010101" charset="-122"/>
                        </a:rPr>
                        <a:t>101</a:t>
                      </a:r>
                      <a:r>
                        <a:rPr lang="zh-CN" altLang="en-US" sz="1800" b="0" i="0" u="none" strike="noStrike">
                          <a:solidFill>
                            <a:srgbClr val="000000"/>
                          </a:solidFill>
                          <a:effectLst/>
                          <a:latin typeface="等线" panose="02010600030101010101" charset="-122"/>
                          <a:ea typeface="等线" panose="02010600030101010101" charset="-122"/>
                        </a:rPr>
                        <a:t>万</a:t>
                      </a:r>
                      <a:endParaRPr lang="zh-CN" altLang="en-US" sz="1800" b="0"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1" i="0" u="none" strike="noStrike">
                          <a:solidFill>
                            <a:srgbClr val="000000"/>
                          </a:solidFill>
                          <a:effectLst/>
                          <a:latin typeface="等线" panose="02010600030101010101" charset="-122"/>
                          <a:ea typeface="等线" panose="02010600030101010101" charset="-122"/>
                        </a:rPr>
                        <a:t>143.00</a:t>
                      </a:r>
                      <a:r>
                        <a:rPr lang="zh-CN" altLang="en-US" sz="1800" b="1" i="0" u="none" strike="noStrike">
                          <a:solidFill>
                            <a:srgbClr val="000000"/>
                          </a:solidFill>
                          <a:effectLst/>
                          <a:latin typeface="等线" panose="02010600030101010101" charset="-122"/>
                          <a:ea typeface="等线" panose="02010600030101010101" charset="-122"/>
                        </a:rPr>
                        <a:t>万</a:t>
                      </a:r>
                      <a:endParaRPr lang="zh-CN" altLang="en-US" sz="1800" b="1"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7800">
                <a:tc>
                  <a:txBody>
                    <a:bodyPr/>
                    <a:lstStyle/>
                    <a:p>
                      <a:pPr algn="ctr" fontAlgn="b"/>
                      <a:r>
                        <a:rPr lang="zh-CN" altLang="en-US" sz="1800" b="1" i="0" u="none" strike="noStrike">
                          <a:solidFill>
                            <a:srgbClr val="000000"/>
                          </a:solidFill>
                          <a:effectLst/>
                          <a:latin typeface="等线" panose="02010600030101010101" charset="-122"/>
                          <a:ea typeface="等线" panose="02010600030101010101" charset="-122"/>
                        </a:rPr>
                        <a:t>合计</a:t>
                      </a:r>
                      <a:endParaRPr lang="zh-CN" altLang="en-US" sz="1800" b="1"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1" i="0" u="none" strike="noStrike">
                          <a:solidFill>
                            <a:srgbClr val="000000"/>
                          </a:solidFill>
                          <a:effectLst/>
                          <a:latin typeface="等线" panose="02010600030101010101" charset="-122"/>
                          <a:ea typeface="等线" panose="02010600030101010101" charset="-122"/>
                        </a:rPr>
                        <a:t>72.56</a:t>
                      </a:r>
                      <a:r>
                        <a:rPr lang="zh-CN" altLang="en-US" sz="1800" b="1" i="0" u="none" strike="noStrike">
                          <a:solidFill>
                            <a:srgbClr val="000000"/>
                          </a:solidFill>
                          <a:effectLst/>
                          <a:latin typeface="等线" panose="02010600030101010101" charset="-122"/>
                          <a:ea typeface="等线" panose="02010600030101010101" charset="-122"/>
                        </a:rPr>
                        <a:t>万</a:t>
                      </a:r>
                      <a:endParaRPr lang="zh-CN" altLang="en-US" sz="1800" b="1"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1" i="0" u="none" strike="noStrike">
                          <a:solidFill>
                            <a:srgbClr val="000000"/>
                          </a:solidFill>
                          <a:effectLst/>
                          <a:latin typeface="等线" panose="02010600030101010101" charset="-122"/>
                          <a:ea typeface="等线" panose="02010600030101010101" charset="-122"/>
                        </a:rPr>
                        <a:t>58.12</a:t>
                      </a:r>
                      <a:r>
                        <a:rPr lang="zh-CN" altLang="en-US" sz="1800" b="1" i="0" u="none" strike="noStrike">
                          <a:solidFill>
                            <a:srgbClr val="000000"/>
                          </a:solidFill>
                          <a:effectLst/>
                          <a:latin typeface="等线" panose="02010600030101010101" charset="-122"/>
                          <a:ea typeface="等线" panose="02010600030101010101" charset="-122"/>
                        </a:rPr>
                        <a:t>万</a:t>
                      </a:r>
                      <a:endParaRPr lang="zh-CN" altLang="en-US" sz="1800" b="1"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1" i="0" u="none" strike="noStrike" dirty="0">
                          <a:solidFill>
                            <a:srgbClr val="FF0000"/>
                          </a:solidFill>
                          <a:effectLst/>
                          <a:latin typeface="等线" panose="02010600030101010101" charset="-122"/>
                          <a:ea typeface="等线" panose="02010600030101010101" charset="-122"/>
                        </a:rPr>
                        <a:t>14.44</a:t>
                      </a:r>
                      <a:r>
                        <a:rPr lang="zh-CN" altLang="en-US" sz="1800" b="1" i="0" u="none" strike="noStrike" dirty="0">
                          <a:solidFill>
                            <a:srgbClr val="FF0000"/>
                          </a:solidFill>
                          <a:effectLst/>
                          <a:latin typeface="等线" panose="02010600030101010101" charset="-122"/>
                          <a:ea typeface="等线" panose="02010600030101010101" charset="-122"/>
                        </a:rPr>
                        <a:t>万</a:t>
                      </a:r>
                      <a:endParaRPr lang="zh-CN" altLang="en-US" sz="1800" b="1" i="0" u="none" strike="noStrike" dirty="0">
                        <a:solidFill>
                          <a:srgbClr val="FF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1" i="0" u="none" strike="noStrike">
                          <a:solidFill>
                            <a:srgbClr val="FF0000"/>
                          </a:solidFill>
                          <a:effectLst/>
                          <a:latin typeface="等线" panose="02010600030101010101" charset="-122"/>
                          <a:ea typeface="等线" panose="02010600030101010101" charset="-122"/>
                        </a:rPr>
                        <a:t>50.00</a:t>
                      </a:r>
                      <a:r>
                        <a:rPr lang="zh-CN" altLang="en-US" sz="1800" b="1" i="0" u="none" strike="noStrike">
                          <a:solidFill>
                            <a:srgbClr val="FF0000"/>
                          </a:solidFill>
                          <a:effectLst/>
                          <a:latin typeface="等线" panose="02010600030101010101" charset="-122"/>
                          <a:ea typeface="等线" panose="02010600030101010101" charset="-122"/>
                        </a:rPr>
                        <a:t>万</a:t>
                      </a:r>
                      <a:endParaRPr lang="zh-CN" altLang="en-US" sz="1800" b="1" i="0" u="none" strike="noStrike">
                        <a:solidFill>
                          <a:srgbClr val="FF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1" i="0" u="none" strike="noStrike">
                          <a:solidFill>
                            <a:srgbClr val="000000"/>
                          </a:solidFill>
                          <a:effectLst/>
                          <a:latin typeface="等线" panose="02010600030101010101" charset="-122"/>
                          <a:ea typeface="等线" panose="02010600030101010101" charset="-122"/>
                        </a:rPr>
                        <a:t>122.00</a:t>
                      </a:r>
                      <a:r>
                        <a:rPr lang="zh-CN" altLang="en-US" sz="1800" b="1" i="0" u="none" strike="noStrike">
                          <a:solidFill>
                            <a:srgbClr val="000000"/>
                          </a:solidFill>
                          <a:effectLst/>
                          <a:latin typeface="等线" panose="02010600030101010101" charset="-122"/>
                          <a:ea typeface="等线" panose="02010600030101010101" charset="-122"/>
                        </a:rPr>
                        <a:t>万</a:t>
                      </a:r>
                      <a:endParaRPr lang="zh-CN" altLang="en-US" sz="1800" b="1" i="0" u="none" strike="noStrike">
                        <a:solidFill>
                          <a:srgbClr val="000000"/>
                        </a:solidFill>
                        <a:effectLs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altLang="zh-CN" sz="1800" b="1" i="0" u="none" strike="noStrike" dirty="0">
                          <a:solidFill>
                            <a:srgbClr val="000000"/>
                          </a:solidFill>
                          <a:effectLst/>
                          <a:highlight>
                            <a:srgbClr val="FFFF00"/>
                          </a:highlight>
                          <a:latin typeface="等线" panose="02010600030101010101" charset="-122"/>
                          <a:ea typeface="等线" panose="02010600030101010101" charset="-122"/>
                        </a:rPr>
                        <a:t>186.44</a:t>
                      </a:r>
                      <a:r>
                        <a:rPr lang="zh-CN" altLang="en-US" sz="1800" b="1" i="0" u="none" strike="noStrike" dirty="0">
                          <a:solidFill>
                            <a:srgbClr val="000000"/>
                          </a:solidFill>
                          <a:effectLst/>
                          <a:highlight>
                            <a:srgbClr val="FFFF00"/>
                          </a:highlight>
                          <a:latin typeface="等线" panose="02010600030101010101" charset="-122"/>
                          <a:ea typeface="等线" panose="02010600030101010101" charset="-122"/>
                        </a:rPr>
                        <a:t>万</a:t>
                      </a:r>
                      <a:endParaRPr lang="zh-CN" altLang="en-US" sz="1800" b="1" i="0" u="none" strike="noStrike" dirty="0">
                        <a:solidFill>
                          <a:srgbClr val="000000"/>
                        </a:solidFill>
                        <a:effectLst/>
                        <a:highlight>
                          <a:srgbClr val="FFFF00"/>
                        </a:highlight>
                        <a:latin typeface="等线" panose="02010600030101010101" charset="-122"/>
                        <a:ea typeface="等线" panose="02010600030101010101" charset="-122"/>
                      </a:endParaRP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1530" y="412315"/>
            <a:ext cx="9726372" cy="460375"/>
          </a:xfrm>
          <a:prstGeom prst="rect">
            <a:avLst/>
          </a:prstGeom>
          <a:noFill/>
        </p:spPr>
        <p:txBody>
          <a:bodyPr wrap="square">
            <a:spAutoFit/>
          </a:bodyPr>
          <a:lstStyle/>
          <a:p>
            <a:r>
              <a:rPr lang="zh-CN" altLang="en-US" sz="2400" b="1" dirty="0">
                <a:solidFill>
                  <a:srgbClr val="0069DD"/>
                </a:solidFill>
                <a:latin typeface="微软雅黑" panose="020B0503020204020204" pitchFamily="34" charset="-122"/>
                <a:ea typeface="微软雅黑" panose="020B0503020204020204" pitchFamily="34" charset="-122"/>
              </a:rPr>
              <a:t>电子耳标及耳标钳项目计划</a:t>
            </a:r>
            <a:endParaRPr lang="zh-CN" altLang="en-US" sz="2400" b="1" dirty="0">
              <a:solidFill>
                <a:srgbClr val="0069DD"/>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custDataLst>
              <p:tags r:id="rId1"/>
            </p:custDataLst>
          </p:nvPr>
        </p:nvGraphicFramePr>
        <p:xfrm>
          <a:off x="590336" y="957983"/>
          <a:ext cx="5094605" cy="5290820"/>
        </p:xfrm>
        <a:graphic>
          <a:graphicData uri="http://schemas.openxmlformats.org/drawingml/2006/table">
            <a:tbl>
              <a:tblPr firstRow="1"/>
              <a:tblGrid>
                <a:gridCol w="417195"/>
                <a:gridCol w="1170305"/>
                <a:gridCol w="839470"/>
                <a:gridCol w="2667544"/>
              </a:tblGrid>
              <a:tr h="291185">
                <a:tc gridSpan="4">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600" b="1" dirty="0">
                          <a:latin typeface="微软雅黑" panose="020B0503020204020204" pitchFamily="34" charset="-122"/>
                          <a:ea typeface="微软雅黑" panose="020B0503020204020204" pitchFamily="34" charset="-122"/>
                        </a:rPr>
                        <a:t>电子耳标批量生产计划</a:t>
                      </a:r>
                      <a:endParaRPr lang="zh-CN" altLang="en-US" sz="1600" b="1" dirty="0">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a:noFill/>
                    </a:lnB>
                    <a:lnTlToBr w="12700" cmpd="sng">
                      <a:noFill/>
                      <a:prstDash val="solid"/>
                    </a:lnTlToBr>
                    <a:lnBlToTr w="12700" cmpd="sng">
                      <a:noFill/>
                      <a:prstDash val="solid"/>
                    </a:lnBlToTr>
                    <a:solidFill>
                      <a:srgbClr val="00B0F0"/>
                    </a:solidFill>
                  </a:tcPr>
                </a:tc>
                <a:tc hMerge="1">
                  <a:tcPr>
                    <a:lnB>
                      <a:noFill/>
                    </a:lnB>
                    <a:solidFill>
                      <a:srgbClr val="00B050"/>
                    </a:solidFill>
                  </a:tcPr>
                </a:tc>
                <a:tc hMerge="1">
                  <a:tcPr>
                    <a:lnB>
                      <a:noFill/>
                    </a:lnB>
                  </a:tcPr>
                </a:tc>
                <a:tc hMerge="1">
                  <a:tcPr anchor="ctr">
                    <a:lnB>
                      <a:noFill/>
                    </a:lnB>
                    <a:solidFill>
                      <a:srgbClr val="00B050"/>
                    </a:solidFill>
                  </a:tcPr>
                </a:tc>
              </a:tr>
              <a:tr h="485309">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buClrTx/>
                        <a:buSzTx/>
                        <a:buFontTx/>
                      </a:pPr>
                      <a:r>
                        <a:rPr lang="zh-CN" altLang="en-US" sz="1200" b="1" dirty="0">
                          <a:solidFill>
                            <a:schemeClr val="tx1"/>
                          </a:solidFill>
                          <a:latin typeface="微软雅黑" panose="020B0503020204020204" pitchFamily="34" charset="-122"/>
                          <a:ea typeface="微软雅黑" panose="020B0503020204020204" pitchFamily="34" charset="-122"/>
                        </a:rPr>
                        <a:t>序号</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lnL>
                      <a:noFill/>
                    </a:lnL>
                    <a:lnR>
                      <a:noFill/>
                    </a:lnR>
                    <a:lnT>
                      <a:noFill/>
                    </a:lnT>
                    <a:lnB>
                      <a:no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buClrTx/>
                        <a:buSzTx/>
                        <a:buFontTx/>
                      </a:pPr>
                      <a:r>
                        <a:rPr lang="zh-CN" altLang="en-US" sz="1200" b="1" dirty="0">
                          <a:solidFill>
                            <a:schemeClr val="tx1"/>
                          </a:solidFill>
                          <a:latin typeface="微软雅黑" panose="020B0503020204020204" pitchFamily="34" charset="-122"/>
                          <a:ea typeface="微软雅黑" panose="020B0503020204020204" pitchFamily="34" charset="-122"/>
                        </a:rPr>
                        <a:t>计划工作项</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lnL>
                      <a:noFill/>
                    </a:lnL>
                    <a:lnR>
                      <a:noFill/>
                    </a:lnR>
                    <a:lnT>
                      <a:noFill/>
                    </a:lnT>
                    <a:lnB>
                      <a:no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buClrTx/>
                        <a:buSzTx/>
                        <a:buFontTx/>
                      </a:pPr>
                      <a:r>
                        <a:rPr lang="zh-CN" altLang="en-US" sz="1200" b="1" dirty="0">
                          <a:solidFill>
                            <a:schemeClr val="tx1"/>
                          </a:solidFill>
                          <a:latin typeface="微软雅黑" panose="020B0503020204020204" pitchFamily="34" charset="-122"/>
                          <a:ea typeface="微软雅黑" panose="020B0503020204020204" pitchFamily="34" charset="-122"/>
                        </a:rPr>
                        <a:t>计划周期</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lnL>
                      <a:noFill/>
                    </a:lnL>
                    <a:lnR>
                      <a:noFill/>
                    </a:lnR>
                    <a:lnT>
                      <a:noFill/>
                    </a:lnT>
                    <a:lnB>
                      <a:no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buClrTx/>
                        <a:buSzTx/>
                        <a:buFontTx/>
                      </a:pPr>
                      <a:r>
                        <a:rPr lang="zh-CN" altLang="en-US" sz="1200" b="1" dirty="0">
                          <a:solidFill>
                            <a:schemeClr val="tx1"/>
                          </a:solidFill>
                          <a:latin typeface="微软雅黑" panose="020B0503020204020204" pitchFamily="34" charset="-122"/>
                          <a:ea typeface="微软雅黑" panose="020B0503020204020204" pitchFamily="34" charset="-122"/>
                        </a:rPr>
                        <a:t>计划生产包含内容</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lnL>
                      <a:noFill/>
                    </a:lnL>
                    <a:lnR>
                      <a:noFill/>
                    </a:lnR>
                    <a:lnT>
                      <a:noFill/>
                    </a:lnT>
                    <a:lnB>
                      <a:noFill/>
                    </a:lnB>
                    <a:lnTlToBr w="12700" cmpd="sng">
                      <a:noFill/>
                      <a:prstDash val="solid"/>
                    </a:lnTlToBr>
                    <a:lnBlToTr w="12700" cmpd="sng">
                      <a:noFill/>
                      <a:prstDash val="solid"/>
                    </a:lnBlToTr>
                    <a:solidFill>
                      <a:srgbClr val="00B0F0"/>
                    </a:solidFill>
                  </a:tcPr>
                </a:tc>
              </a:tr>
              <a:tr h="40513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1</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天线生产备料</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a:latin typeface="仿宋_GB2312" panose="02010609030101010101" pitchFamily="49" charset="-122"/>
                          <a:ea typeface="仿宋_GB2312" panose="02010609030101010101" pitchFamily="49" charset="-122"/>
                        </a:rPr>
                        <a:t>30</a:t>
                      </a:r>
                      <a:r>
                        <a:rPr lang="zh-CN" altLang="en-US" sz="1200" b="0">
                          <a:latin typeface="仿宋_GB2312" panose="02010609030101010101" pitchFamily="49" charset="-122"/>
                          <a:ea typeface="仿宋_GB2312" panose="02010609030101010101" pitchFamily="49" charset="-122"/>
                        </a:rPr>
                        <a:t>工作日</a:t>
                      </a:r>
                      <a:endParaRPr lang="zh-CN" altLang="en-US"/>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l"/>
                      <a:r>
                        <a:rPr lang="zh-CN" altLang="en-US" sz="1200" b="0" dirty="0">
                          <a:latin typeface="仿宋_GB2312" panose="02010609030101010101" pitchFamily="49" charset="-122"/>
                          <a:ea typeface="仿宋_GB2312" panose="02010609030101010101" pitchFamily="49" charset="-122"/>
                        </a:rPr>
                        <a:t>批量生产</a:t>
                      </a:r>
                      <a:r>
                        <a:rPr lang="en-US" altLang="zh-CN" sz="1200" b="0" dirty="0">
                          <a:latin typeface="仿宋_GB2312" panose="02010609030101010101" pitchFamily="49" charset="-122"/>
                          <a:ea typeface="仿宋_GB2312" panose="02010609030101010101" pitchFamily="49" charset="-122"/>
                        </a:rPr>
                        <a:t>inlay</a:t>
                      </a:r>
                      <a:r>
                        <a:rPr lang="zh-CN" altLang="en-US" sz="1200" b="0" dirty="0">
                          <a:latin typeface="仿宋_GB2312" panose="02010609030101010101" pitchFamily="49" charset="-122"/>
                          <a:ea typeface="仿宋_GB2312" panose="02010609030101010101" pitchFamily="49" charset="-122"/>
                        </a:rPr>
                        <a:t>天线备料</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40513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2</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晶圆生产备料</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dirty="0">
                          <a:latin typeface="仿宋_GB2312" panose="02010609030101010101" pitchFamily="49" charset="-122"/>
                          <a:ea typeface="仿宋_GB2312" panose="02010609030101010101" pitchFamily="49" charset="-122"/>
                        </a:rPr>
                        <a:t>15</a:t>
                      </a:r>
                      <a:r>
                        <a:rPr lang="zh-CN" altLang="en-US" sz="1200" b="0" dirty="0">
                          <a:latin typeface="仿宋_GB2312" panose="02010609030101010101" pitchFamily="49" charset="-122"/>
                          <a:ea typeface="仿宋_GB2312" panose="02010609030101010101" pitchFamily="49" charset="-122"/>
                        </a:rPr>
                        <a:t>工作日</a:t>
                      </a:r>
                      <a:endParaRPr lang="zh-CN" altLang="en-US"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批量晶圆芯片备料采购</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485309">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3</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dirty="0">
                          <a:latin typeface="仿宋_GB2312" panose="02010609030101010101" pitchFamily="49" charset="-122"/>
                          <a:ea typeface="仿宋_GB2312" panose="02010609030101010101" pitchFamily="49" charset="-122"/>
                        </a:rPr>
                        <a:t>Inlay</a:t>
                      </a:r>
                      <a:r>
                        <a:rPr lang="zh-CN" altLang="en-US" sz="1200" b="0" dirty="0">
                          <a:latin typeface="仿宋_GB2312" panose="02010609030101010101" pitchFamily="49" charset="-122"/>
                          <a:ea typeface="仿宋_GB2312" panose="02010609030101010101" pitchFamily="49" charset="-122"/>
                        </a:rPr>
                        <a:t>贴片封装</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a:latin typeface="仿宋_GB2312" panose="02010609030101010101" pitchFamily="49" charset="-122"/>
                          <a:ea typeface="仿宋_GB2312" panose="02010609030101010101" pitchFamily="49" charset="-122"/>
                        </a:rPr>
                        <a:t>20</a:t>
                      </a:r>
                      <a:r>
                        <a:rPr lang="zh-CN" altLang="en-US" sz="1200" b="0">
                          <a:latin typeface="仿宋_GB2312" panose="02010609030101010101" pitchFamily="49" charset="-122"/>
                          <a:ea typeface="仿宋_GB2312" panose="02010609030101010101" pitchFamily="49" charset="-122"/>
                        </a:rPr>
                        <a:t>工作日</a:t>
                      </a:r>
                      <a:endParaRPr lang="zh-CN" altLang="en-US"/>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l"/>
                      <a:r>
                        <a:rPr lang="zh-CN" altLang="en-US" sz="1200" b="0" dirty="0">
                          <a:latin typeface="仿宋_GB2312" panose="02010609030101010101" pitchFamily="49" charset="-122"/>
                          <a:ea typeface="仿宋_GB2312" panose="02010609030101010101" pitchFamily="49" charset="-122"/>
                        </a:rPr>
                        <a:t>量产开机调试产线、贴片封装、导电胶耗材、加工、测试费</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35433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4</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复合材料备料</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a:latin typeface="仿宋_GB2312" panose="02010609030101010101" pitchFamily="49" charset="-122"/>
                          <a:ea typeface="仿宋_GB2312" panose="02010609030101010101" pitchFamily="49" charset="-122"/>
                        </a:rPr>
                        <a:t>10</a:t>
                      </a:r>
                      <a:r>
                        <a:rPr lang="zh-CN" altLang="en-US" sz="1200" b="0">
                          <a:latin typeface="仿宋_GB2312" panose="02010609030101010101" pitchFamily="49" charset="-122"/>
                          <a:ea typeface="仿宋_GB2312" panose="02010609030101010101" pitchFamily="49" charset="-122"/>
                        </a:rPr>
                        <a:t>工作日</a:t>
                      </a:r>
                      <a:endParaRPr lang="zh-CN" altLang="en-US"/>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批量生产复合</a:t>
                      </a:r>
                      <a:r>
                        <a:rPr lang="en-US" altLang="zh-CN" sz="1200" b="0" dirty="0" err="1">
                          <a:latin typeface="仿宋_GB2312" panose="02010609030101010101" pitchFamily="49" charset="-122"/>
                          <a:ea typeface="仿宋_GB2312" panose="02010609030101010101" pitchFamily="49" charset="-122"/>
                        </a:rPr>
                        <a:t>tpu</a:t>
                      </a:r>
                      <a:r>
                        <a:rPr lang="zh-CN" altLang="en-US" sz="1200" b="0" dirty="0">
                          <a:latin typeface="仿宋_GB2312" panose="02010609030101010101" pitchFamily="49" charset="-122"/>
                          <a:ea typeface="仿宋_GB2312" panose="02010609030101010101" pitchFamily="49" charset="-122"/>
                        </a:rPr>
                        <a:t>材料及金属头备料</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42672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5</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标签批量复合</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dirty="0">
                          <a:latin typeface="仿宋_GB2312" panose="02010609030101010101" pitchFamily="49" charset="-122"/>
                          <a:ea typeface="仿宋_GB2312" panose="02010609030101010101" pitchFamily="49" charset="-122"/>
                        </a:rPr>
                        <a:t>30</a:t>
                      </a:r>
                      <a:r>
                        <a:rPr lang="zh-CN" altLang="en-US" sz="1200" b="0" dirty="0">
                          <a:latin typeface="仿宋_GB2312" panose="02010609030101010101" pitchFamily="49" charset="-122"/>
                          <a:ea typeface="仿宋_GB2312" panose="02010609030101010101" pitchFamily="49" charset="-122"/>
                        </a:rPr>
                        <a:t>工作日</a:t>
                      </a:r>
                      <a:endParaRPr lang="zh-CN" altLang="en-US"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批量复合注塑加工</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541655">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6</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dirty="0">
                          <a:latin typeface="仿宋_GB2312" panose="02010609030101010101" pitchFamily="49" charset="-122"/>
                          <a:ea typeface="仿宋_GB2312" panose="02010609030101010101" pitchFamily="49" charset="-122"/>
                        </a:rPr>
                        <a:t>批量生产备料</a:t>
                      </a:r>
                      <a:endParaRPr lang="zh-CN" altLang="en-US" sz="1200" b="1"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kern="1200" dirty="0">
                          <a:solidFill>
                            <a:schemeClr val="dk1"/>
                          </a:solidFill>
                          <a:latin typeface="仿宋_GB2312" panose="02010609030101010101" pitchFamily="49" charset="-122"/>
                          <a:ea typeface="仿宋_GB2312" panose="02010609030101010101" pitchFamily="49" charset="-122"/>
                          <a:cs typeface="+mn-cs"/>
                        </a:rPr>
                        <a:t>共需</a:t>
                      </a:r>
                      <a:r>
                        <a:rPr lang="en-US" altLang="zh-CN" sz="1200" b="1" kern="1200" dirty="0">
                          <a:solidFill>
                            <a:schemeClr val="dk1"/>
                          </a:solidFill>
                          <a:latin typeface="仿宋_GB2312" panose="02010609030101010101" pitchFamily="49" charset="-122"/>
                          <a:ea typeface="仿宋_GB2312" panose="02010609030101010101" pitchFamily="49" charset="-122"/>
                          <a:cs typeface="+mn-cs"/>
                        </a:rPr>
                        <a:t>30</a:t>
                      </a:r>
                      <a:r>
                        <a:rPr lang="zh-CN" altLang="en-US" sz="1200" b="1" kern="1200" dirty="0">
                          <a:solidFill>
                            <a:schemeClr val="dk1"/>
                          </a:solidFill>
                          <a:latin typeface="仿宋_GB2312" panose="02010609030101010101" pitchFamily="49" charset="-122"/>
                          <a:ea typeface="仿宋_GB2312" panose="02010609030101010101" pitchFamily="49" charset="-122"/>
                          <a:cs typeface="+mn-cs"/>
                        </a:rPr>
                        <a:t>工作日</a:t>
                      </a:r>
                      <a:endParaRPr lang="zh-CN" altLang="en-US" sz="1200" b="1" kern="1200" dirty="0">
                        <a:solidFill>
                          <a:schemeClr val="dk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latin typeface="仿宋_GB2312" panose="02010609030101010101" pitchFamily="49" charset="-122"/>
                          <a:ea typeface="仿宋_GB2312" panose="02010609030101010101" pitchFamily="49" charset="-122"/>
                        </a:rPr>
                        <a:t>备料周期内，多项同步进行，完成生产前全部耗材备料，并完全具备量产前提</a:t>
                      </a:r>
                      <a:endParaRPr lang="zh-CN" altLang="en-US" sz="1200" b="1"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r>
              <a:tr h="325755">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7</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加密编码雕刻</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dirty="0">
                          <a:latin typeface="仿宋_GB2312" panose="02010609030101010101" pitchFamily="49" charset="-122"/>
                          <a:ea typeface="仿宋_GB2312" panose="02010609030101010101" pitchFamily="49" charset="-122"/>
                        </a:rPr>
                        <a:t>30</a:t>
                      </a:r>
                      <a:r>
                        <a:rPr lang="zh-CN" altLang="en-US" sz="1200" b="0" dirty="0">
                          <a:latin typeface="仿宋_GB2312" panose="02010609030101010101" pitchFamily="49" charset="-122"/>
                          <a:ea typeface="仿宋_GB2312" panose="02010609030101010101" pitchFamily="49" charset="-122"/>
                        </a:rPr>
                        <a:t>工作日</a:t>
                      </a:r>
                      <a:endParaRPr lang="zh-CN" altLang="en-US"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批量加密电子码及激光明文生产</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44196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8</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kern="1200" dirty="0">
                          <a:solidFill>
                            <a:schemeClr val="dk1"/>
                          </a:solidFill>
                          <a:latin typeface="仿宋_GB2312" panose="02010609030101010101" pitchFamily="49" charset="-122"/>
                          <a:ea typeface="仿宋_GB2312" panose="02010609030101010101" pitchFamily="49" charset="-122"/>
                          <a:cs typeface="+mn-cs"/>
                        </a:rPr>
                        <a:t>二次加工</a:t>
                      </a:r>
                      <a:endParaRPr lang="zh-CN" altLang="en-US" sz="1200" b="1" kern="1200" dirty="0">
                        <a:solidFill>
                          <a:schemeClr val="dk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kern="1200" dirty="0">
                          <a:solidFill>
                            <a:schemeClr val="dk1"/>
                          </a:solidFill>
                          <a:latin typeface="仿宋_GB2312" panose="02010609030101010101" pitchFamily="49" charset="-122"/>
                          <a:ea typeface="仿宋_GB2312" panose="02010609030101010101" pitchFamily="49" charset="-122"/>
                          <a:cs typeface="+mn-cs"/>
                        </a:rPr>
                        <a:t>共需</a:t>
                      </a:r>
                      <a:r>
                        <a:rPr lang="en-US" altLang="zh-CN" sz="1200" b="1" kern="1200" dirty="0">
                          <a:solidFill>
                            <a:schemeClr val="dk1"/>
                          </a:solidFill>
                          <a:latin typeface="仿宋_GB2312" panose="02010609030101010101" pitchFamily="49" charset="-122"/>
                          <a:ea typeface="仿宋_GB2312" panose="02010609030101010101" pitchFamily="49" charset="-122"/>
                          <a:cs typeface="+mn-cs"/>
                        </a:rPr>
                        <a:t>30</a:t>
                      </a:r>
                      <a:r>
                        <a:rPr lang="zh-CN" altLang="en-US" sz="1200" b="1" kern="1200" dirty="0">
                          <a:solidFill>
                            <a:schemeClr val="dk1"/>
                          </a:solidFill>
                          <a:latin typeface="仿宋_GB2312" panose="02010609030101010101" pitchFamily="49" charset="-122"/>
                          <a:ea typeface="仿宋_GB2312" panose="02010609030101010101" pitchFamily="49" charset="-122"/>
                          <a:cs typeface="+mn-cs"/>
                        </a:rPr>
                        <a:t>工作日</a:t>
                      </a:r>
                      <a:endParaRPr lang="zh-CN" altLang="en-US" sz="1200" b="1" kern="1200" dirty="0">
                        <a:solidFill>
                          <a:schemeClr val="dk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l"/>
                      <a:r>
                        <a:rPr lang="zh-CN" altLang="en-US" sz="1200" b="1" kern="1200" dirty="0">
                          <a:solidFill>
                            <a:schemeClr val="dk1"/>
                          </a:solidFill>
                          <a:latin typeface="仿宋_GB2312" panose="02010609030101010101" pitchFamily="49" charset="-122"/>
                          <a:ea typeface="仿宋_GB2312" panose="02010609030101010101" pitchFamily="49" charset="-122"/>
                          <a:cs typeface="+mn-cs"/>
                        </a:rPr>
                        <a:t>完成批量生产，达到出货使用条件</a:t>
                      </a:r>
                      <a:endParaRPr lang="zh-CN" altLang="en-US" sz="1200" b="1" kern="1200" dirty="0">
                        <a:solidFill>
                          <a:schemeClr val="dk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r>
              <a:tr h="485309">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9</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小批量驻场测试</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dirty="0">
                          <a:latin typeface="仿宋_GB2312" panose="02010609030101010101" pitchFamily="49" charset="-122"/>
                          <a:ea typeface="仿宋_GB2312" panose="02010609030101010101" pitchFamily="49" charset="-122"/>
                        </a:rPr>
                        <a:t>10</a:t>
                      </a:r>
                      <a:r>
                        <a:rPr lang="zh-CN" altLang="en-US" sz="1200" b="0" dirty="0">
                          <a:latin typeface="仿宋_GB2312" panose="02010609030101010101" pitchFamily="49" charset="-122"/>
                          <a:ea typeface="仿宋_GB2312" panose="02010609030101010101" pitchFamily="49" charset="-122"/>
                        </a:rPr>
                        <a:t>日</a:t>
                      </a:r>
                      <a:endParaRPr lang="zh-CN" altLang="en-US"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l"/>
                      <a:r>
                        <a:rPr lang="zh-CN" altLang="en-US" sz="1200" b="0" dirty="0">
                          <a:latin typeface="仿宋_GB2312" panose="02010609030101010101" pitchFamily="49" charset="-122"/>
                          <a:ea typeface="仿宋_GB2312" panose="02010609030101010101" pitchFamily="49" charset="-122"/>
                        </a:rPr>
                        <a:t>进入猪场，小批量测试</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485309">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defTabSz="914400" rtl="0" eaLnBrk="1" latinLnBrk="0" hangingPunct="1">
                        <a:buFont typeface="+mj-lt"/>
                        <a:buNone/>
                      </a:pPr>
                      <a:r>
                        <a:rPr lang="en-US" altLang="zh-CN" sz="1200" b="0" kern="1200" dirty="0">
                          <a:solidFill>
                            <a:schemeClr val="tx1"/>
                          </a:solidFill>
                          <a:latin typeface="仿宋_GB2312" panose="02010609030101010101" pitchFamily="49" charset="-122"/>
                          <a:ea typeface="仿宋_GB2312" panose="02010609030101010101" pitchFamily="49" charset="-122"/>
                          <a:cs typeface="+mn-cs"/>
                        </a:rPr>
                        <a:t>10</a:t>
                      </a:r>
                      <a:endParaRPr lang="zh-CN" altLang="en-US" sz="1200" b="0" kern="1200" dirty="0">
                        <a:solidFill>
                          <a:schemeClr val="tx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dirty="0">
                          <a:latin typeface="仿宋_GB2312" panose="02010609030101010101" pitchFamily="49" charset="-122"/>
                          <a:ea typeface="仿宋_GB2312" panose="02010609030101010101" pitchFamily="49" charset="-122"/>
                        </a:rPr>
                        <a:t>完成生产测试</a:t>
                      </a:r>
                      <a:endParaRPr lang="zh-CN" altLang="en-US" sz="1200" b="1"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dirty="0">
                          <a:latin typeface="仿宋_GB2312" panose="02010609030101010101" pitchFamily="49" charset="-122"/>
                          <a:ea typeface="仿宋_GB2312" panose="02010609030101010101" pitchFamily="49" charset="-122"/>
                        </a:rPr>
                        <a:t>共需</a:t>
                      </a:r>
                      <a:r>
                        <a:rPr lang="en-US" altLang="zh-CN" sz="1200" b="1" dirty="0">
                          <a:latin typeface="仿宋_GB2312" panose="02010609030101010101" pitchFamily="49" charset="-122"/>
                          <a:ea typeface="仿宋_GB2312" panose="02010609030101010101" pitchFamily="49" charset="-122"/>
                        </a:rPr>
                        <a:t>70</a:t>
                      </a:r>
                      <a:r>
                        <a:rPr lang="zh-CN" altLang="en-US" sz="1200" b="1" dirty="0">
                          <a:latin typeface="仿宋_GB2312" panose="02010609030101010101" pitchFamily="49" charset="-122"/>
                          <a:ea typeface="仿宋_GB2312" panose="02010609030101010101" pitchFamily="49" charset="-122"/>
                        </a:rPr>
                        <a:t>工作日</a:t>
                      </a:r>
                      <a:endParaRPr lang="zh-CN" altLang="en-US" sz="1200" b="1"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l"/>
                      <a:r>
                        <a:rPr lang="zh-CN" altLang="en-US" sz="1200" b="1" dirty="0">
                          <a:latin typeface="仿宋_GB2312" panose="02010609030101010101" pitchFamily="49" charset="-122"/>
                          <a:ea typeface="仿宋_GB2312" panose="02010609030101010101" pitchFamily="49" charset="-122"/>
                        </a:rPr>
                        <a:t>自生产备料至完成施工测试全部周期</a:t>
                      </a:r>
                      <a:endParaRPr lang="zh-CN" altLang="en-US" sz="1200" b="1"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solidFill>
                      <a:srgbClr val="00B0F0"/>
                    </a:solidFill>
                  </a:tcPr>
                </a:tc>
              </a:tr>
            </a:tbl>
          </a:graphicData>
        </a:graphic>
      </p:graphicFrame>
      <p:graphicFrame>
        <p:nvGraphicFramePr>
          <p:cNvPr id="3" name="表格 4"/>
          <p:cNvGraphicFramePr>
            <a:graphicFrameLocks noGrp="1"/>
          </p:cNvGraphicFramePr>
          <p:nvPr>
            <p:custDataLst>
              <p:tags r:id="rId2"/>
            </p:custDataLst>
          </p:nvPr>
        </p:nvGraphicFramePr>
        <p:xfrm>
          <a:off x="6271895" y="654050"/>
          <a:ext cx="5382895" cy="5594985"/>
        </p:xfrm>
        <a:graphic>
          <a:graphicData uri="http://schemas.openxmlformats.org/drawingml/2006/table">
            <a:tbl>
              <a:tblPr firstRow="1" bandRow="1"/>
              <a:tblGrid>
                <a:gridCol w="380365"/>
                <a:gridCol w="1355725"/>
                <a:gridCol w="852805"/>
                <a:gridCol w="2794000"/>
              </a:tblGrid>
              <a:tr h="335280">
                <a:tc gridSpan="4">
                  <a:txBody>
                    <a:bodyPr/>
                    <a:lstStyle>
                      <a:lvl1pPr marL="0" algn="l" defTabSz="914400" rtl="0" eaLnBrk="1" latinLnBrk="0" hangingPunct="1">
                        <a:defRPr sz="1800" b="1" kern="1200">
                          <a:solidFill>
                            <a:schemeClr val="lt1"/>
                          </a:solidFill>
                          <a:latin typeface="Century Gothic" panose="020B0502020202020204"/>
                        </a:defRPr>
                      </a:lvl1pPr>
                      <a:lvl2pPr marL="457200" algn="l" defTabSz="914400" rtl="0" eaLnBrk="1" latinLnBrk="0" hangingPunct="1">
                        <a:defRPr sz="1800" b="1" kern="1200">
                          <a:solidFill>
                            <a:schemeClr val="lt1"/>
                          </a:solidFill>
                          <a:latin typeface="Century Gothic" panose="020B0502020202020204"/>
                        </a:defRPr>
                      </a:lvl2pPr>
                      <a:lvl3pPr marL="914400" algn="l" defTabSz="914400" rtl="0" eaLnBrk="1" latinLnBrk="0" hangingPunct="1">
                        <a:defRPr sz="1800" b="1" kern="1200">
                          <a:solidFill>
                            <a:schemeClr val="lt1"/>
                          </a:solidFill>
                          <a:latin typeface="Century Gothic" panose="020B0502020202020204"/>
                        </a:defRPr>
                      </a:lvl3pPr>
                      <a:lvl4pPr marL="1371600" algn="l" defTabSz="914400" rtl="0" eaLnBrk="1" latinLnBrk="0" hangingPunct="1">
                        <a:defRPr sz="1800" b="1" kern="1200">
                          <a:solidFill>
                            <a:schemeClr val="lt1"/>
                          </a:solidFill>
                          <a:latin typeface="Century Gothic" panose="020B0502020202020204"/>
                        </a:defRPr>
                      </a:lvl4pPr>
                      <a:lvl5pPr marL="1828800" algn="l" defTabSz="914400" rtl="0" eaLnBrk="1" latinLnBrk="0" hangingPunct="1">
                        <a:defRPr sz="1800" b="1" kern="1200">
                          <a:solidFill>
                            <a:schemeClr val="lt1"/>
                          </a:solidFill>
                          <a:latin typeface="Century Gothic" panose="020B0502020202020204"/>
                        </a:defRPr>
                      </a:lvl5pPr>
                      <a:lvl6pPr marL="2286000" algn="l" defTabSz="914400" rtl="0" eaLnBrk="1" latinLnBrk="0" hangingPunct="1">
                        <a:defRPr sz="1800" b="1" kern="1200">
                          <a:solidFill>
                            <a:schemeClr val="lt1"/>
                          </a:solidFill>
                          <a:latin typeface="Century Gothic" panose="020B0502020202020204"/>
                        </a:defRPr>
                      </a:lvl6pPr>
                      <a:lvl7pPr marL="2743200" algn="l" defTabSz="914400" rtl="0" eaLnBrk="1" latinLnBrk="0" hangingPunct="1">
                        <a:defRPr sz="1800" b="1" kern="1200">
                          <a:solidFill>
                            <a:schemeClr val="lt1"/>
                          </a:solidFill>
                          <a:latin typeface="Century Gothic" panose="020B0502020202020204"/>
                        </a:defRPr>
                      </a:lvl7pPr>
                      <a:lvl8pPr marL="3200400" algn="l" defTabSz="914400" rtl="0" eaLnBrk="1" latinLnBrk="0" hangingPunct="1">
                        <a:defRPr sz="1800" b="1" kern="1200">
                          <a:solidFill>
                            <a:schemeClr val="lt1"/>
                          </a:solidFill>
                          <a:latin typeface="Century Gothic" panose="020B0502020202020204"/>
                        </a:defRPr>
                      </a:lvl8pPr>
                      <a:lvl9pPr marL="3657600" algn="l" defTabSz="914400" rtl="0" eaLnBrk="1" latinLnBrk="0" hangingPunct="1">
                        <a:defRPr sz="1800" b="1" kern="1200">
                          <a:solidFill>
                            <a:schemeClr val="lt1"/>
                          </a:solidFill>
                          <a:latin typeface="Century Gothic" panose="020B0502020202020204"/>
                        </a:defRPr>
                      </a:lvl9pPr>
                    </a:lstStyle>
                    <a:p>
                      <a:pPr algn="ctr"/>
                      <a:r>
                        <a:rPr lang="zh-CN" altLang="en-US" sz="1600" b="1" dirty="0">
                          <a:latin typeface="微软雅黑" panose="020B0503020204020204" pitchFamily="34" charset="-122"/>
                          <a:ea typeface="微软雅黑" panose="020B0503020204020204" pitchFamily="34" charset="-122"/>
                        </a:rPr>
                        <a:t>电子耳标钳批量生产计划</a:t>
                      </a:r>
                      <a:endParaRPr lang="zh-CN" altLang="en-US" sz="1600" b="1" dirty="0">
                        <a:latin typeface="微软雅黑" panose="020B0503020204020204" pitchFamily="34" charset="-122"/>
                        <a:ea typeface="微软雅黑" panose="020B0503020204020204" pitchFamily="3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a:noFill/>
                    </a:lnB>
                    <a:lnTlToBr w="12700" cmpd="sng">
                      <a:noFill/>
                      <a:prstDash val="solid"/>
                    </a:lnTlToBr>
                    <a:lnBlToTr w="12700" cmpd="sng">
                      <a:noFill/>
                      <a:prstDash val="solid"/>
                    </a:lnBlToTr>
                    <a:solidFill>
                      <a:srgbClr val="00B0F0"/>
                    </a:solidFill>
                  </a:tcPr>
                </a:tc>
                <a:tc hMerge="1">
                  <a:tcPr anchor="ctr">
                    <a:lnB>
                      <a:noFill/>
                    </a:lnB>
                    <a:solidFill>
                      <a:srgbClr val="0070C0"/>
                    </a:solidFill>
                  </a:tcPr>
                </a:tc>
                <a:tc hMerge="1">
                  <a:tcPr anchor="ctr">
                    <a:lnB>
                      <a:noFill/>
                    </a:lnB>
                    <a:solidFill>
                      <a:srgbClr val="0070C0"/>
                    </a:solidFill>
                  </a:tcPr>
                </a:tc>
                <a:tc hMerge="1">
                  <a:tcPr anchor="ctr">
                    <a:lnB>
                      <a:noFill/>
                    </a:lnB>
                    <a:solidFill>
                      <a:srgbClr val="0070C0"/>
                    </a:solidFill>
                  </a:tcPr>
                </a:tc>
              </a:tr>
              <a:tr h="42672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100" b="0" dirty="0">
                          <a:solidFill>
                            <a:schemeClr val="tx1"/>
                          </a:solidFill>
                          <a:latin typeface="微软雅黑" panose="020B0503020204020204" pitchFamily="34" charset="-122"/>
                          <a:ea typeface="微软雅黑" panose="020B0503020204020204" pitchFamily="34" charset="-122"/>
                        </a:rPr>
                        <a:t>序号</a:t>
                      </a:r>
                      <a:endParaRPr lang="zh-CN" altLang="en-US" sz="1100" b="0" dirty="0">
                        <a:solidFill>
                          <a:schemeClr val="tx1"/>
                        </a:solidFill>
                        <a:latin typeface="微软雅黑" panose="020B0503020204020204" pitchFamily="34" charset="-122"/>
                        <a:ea typeface="微软雅黑" panose="020B0503020204020204" pitchFamily="34" charset="-122"/>
                      </a:endParaRPr>
                    </a:p>
                  </a:txBody>
                  <a:tcPr anchor="ctr">
                    <a:lnL>
                      <a:noFill/>
                    </a:lnL>
                    <a:lnR>
                      <a:noFill/>
                    </a:lnR>
                    <a:lnT>
                      <a:noFill/>
                    </a:lnT>
                    <a:lnB>
                      <a:no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100" b="1" dirty="0">
                          <a:solidFill>
                            <a:schemeClr val="tx1"/>
                          </a:solidFill>
                          <a:latin typeface="微软雅黑" panose="020B0503020204020204" pitchFamily="34" charset="-122"/>
                          <a:ea typeface="微软雅黑" panose="020B0503020204020204" pitchFamily="34" charset="-122"/>
                        </a:rPr>
                        <a:t>计划工作项</a:t>
                      </a:r>
                      <a:endParaRPr lang="zh-CN" altLang="en-US" sz="1100" b="1" dirty="0">
                        <a:solidFill>
                          <a:schemeClr val="tx1"/>
                        </a:solidFill>
                        <a:latin typeface="微软雅黑" panose="020B0503020204020204" pitchFamily="34" charset="-122"/>
                        <a:ea typeface="微软雅黑" panose="020B0503020204020204" pitchFamily="34" charset="-122"/>
                      </a:endParaRPr>
                    </a:p>
                  </a:txBody>
                  <a:tcPr anchor="ctr">
                    <a:lnL>
                      <a:noFill/>
                    </a:lnL>
                    <a:lnR>
                      <a:noFill/>
                    </a:lnR>
                    <a:lnT>
                      <a:noFill/>
                    </a:lnT>
                    <a:lnB>
                      <a:no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dirty="0">
                          <a:solidFill>
                            <a:schemeClr val="tx1"/>
                          </a:solidFill>
                          <a:latin typeface="微软雅黑" panose="020B0503020204020204" pitchFamily="34" charset="-122"/>
                          <a:ea typeface="微软雅黑" panose="020B0503020204020204" pitchFamily="34" charset="-122"/>
                        </a:rPr>
                        <a:t>计划周期</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a:noFill/>
                    </a:lnL>
                    <a:lnR>
                      <a:noFill/>
                    </a:lnR>
                    <a:lnT>
                      <a:noFill/>
                    </a:lnT>
                    <a:lnB>
                      <a:no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dirty="0">
                          <a:solidFill>
                            <a:schemeClr val="tx1"/>
                          </a:solidFill>
                          <a:latin typeface="微软雅黑" panose="020B0503020204020204" pitchFamily="34" charset="-122"/>
                          <a:ea typeface="微软雅黑" panose="020B0503020204020204" pitchFamily="34" charset="-122"/>
                        </a:rPr>
                        <a:t>计划生产包含内容</a:t>
                      </a:r>
                      <a:endParaRPr lang="zh-CN" altLang="en-US" sz="1200" b="1" dirty="0">
                        <a:solidFill>
                          <a:schemeClr val="tx1"/>
                        </a:solidFill>
                        <a:latin typeface="微软雅黑" panose="020B0503020204020204" pitchFamily="34" charset="-122"/>
                        <a:ea typeface="微软雅黑" panose="020B0503020204020204" pitchFamily="34" charset="-122"/>
                      </a:endParaRPr>
                    </a:p>
                  </a:txBody>
                  <a:tcPr anchor="ctr">
                    <a:lnL>
                      <a:noFill/>
                    </a:lnL>
                    <a:lnR>
                      <a:noFill/>
                    </a:lnR>
                    <a:lnT>
                      <a:noFill/>
                    </a:lnT>
                    <a:lnB>
                      <a:noFill/>
                    </a:lnB>
                    <a:lnTlToBr w="12700" cmpd="sng">
                      <a:noFill/>
                      <a:prstDash val="solid"/>
                    </a:lnTlToBr>
                    <a:lnBlToTr w="12700" cmpd="sng">
                      <a:noFill/>
                      <a:prstDash val="solid"/>
                    </a:lnBlToTr>
                    <a:solidFill>
                      <a:srgbClr val="00B0F0"/>
                    </a:solidFill>
                  </a:tcPr>
                </a:tc>
              </a:tr>
              <a:tr h="42799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1</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五金器件加工</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dirty="0">
                          <a:latin typeface="仿宋_GB2312" panose="02010609030101010101" pitchFamily="49" charset="-122"/>
                          <a:ea typeface="仿宋_GB2312" panose="02010609030101010101" pitchFamily="49" charset="-122"/>
                        </a:rPr>
                        <a:t>40</a:t>
                      </a:r>
                      <a:r>
                        <a:rPr lang="zh-CN" altLang="en-US" sz="1200" b="0" dirty="0">
                          <a:latin typeface="仿宋_GB2312" panose="02010609030101010101" pitchFamily="49" charset="-122"/>
                          <a:ea typeface="仿宋_GB2312" panose="02010609030101010101" pitchFamily="49" charset="-122"/>
                        </a:rPr>
                        <a:t>工作日</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l"/>
                      <a:r>
                        <a:rPr lang="zh-CN" altLang="en-US" sz="1200" b="0" dirty="0">
                          <a:latin typeface="仿宋_GB2312" panose="02010609030101010101" pitchFamily="49" charset="-122"/>
                          <a:ea typeface="仿宋_GB2312" panose="02010609030101010101" pitchFamily="49" charset="-122"/>
                        </a:rPr>
                        <a:t>套变速箱、推杆、骨架、五金件</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391795">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2</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电机及配件采购</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dirty="0">
                          <a:latin typeface="仿宋_GB2312" panose="02010609030101010101" pitchFamily="49" charset="-122"/>
                          <a:ea typeface="仿宋_GB2312" panose="02010609030101010101" pitchFamily="49" charset="-122"/>
                        </a:rPr>
                        <a:t>10</a:t>
                      </a:r>
                      <a:r>
                        <a:rPr lang="zh-CN" altLang="en-US" sz="1200" b="0" dirty="0">
                          <a:latin typeface="仿宋_GB2312" panose="02010609030101010101" pitchFamily="49" charset="-122"/>
                          <a:ea typeface="仿宋_GB2312" panose="02010609030101010101" pitchFamily="49" charset="-122"/>
                        </a:rPr>
                        <a:t>工作日</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无刷步进电机及小五金采购</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370205">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3</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辅件配件采购</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dirty="0">
                          <a:latin typeface="仿宋_GB2312" panose="02010609030101010101" pitchFamily="49" charset="-122"/>
                          <a:ea typeface="仿宋_GB2312" panose="02010609030101010101" pitchFamily="49" charset="-122"/>
                        </a:rPr>
                        <a:t>10</a:t>
                      </a:r>
                      <a:r>
                        <a:rPr lang="zh-CN" altLang="en-US" sz="1200" b="0" dirty="0">
                          <a:latin typeface="仿宋_GB2312" panose="02010609030101010101" pitchFamily="49" charset="-122"/>
                          <a:ea typeface="仿宋_GB2312" panose="02010609030101010101" pitchFamily="49" charset="-122"/>
                        </a:rPr>
                        <a:t>工作日</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l"/>
                      <a:r>
                        <a:rPr lang="zh-CN" altLang="en-US" sz="1200" b="0" dirty="0">
                          <a:latin typeface="仿宋_GB2312" panose="02010609030101010101" pitchFamily="49" charset="-122"/>
                          <a:ea typeface="仿宋_GB2312" panose="02010609030101010101" pitchFamily="49" charset="-122"/>
                        </a:rPr>
                        <a:t>电池、开关、馈线、螺丝等采购</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362585">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4</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主控板贴片生产</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dirty="0">
                          <a:latin typeface="仿宋_GB2312" panose="02010609030101010101" pitchFamily="49" charset="-122"/>
                          <a:ea typeface="仿宋_GB2312" panose="02010609030101010101" pitchFamily="49" charset="-122"/>
                        </a:rPr>
                        <a:t>30</a:t>
                      </a:r>
                      <a:r>
                        <a:rPr lang="zh-CN" altLang="en-US" sz="1200" b="0" dirty="0">
                          <a:latin typeface="仿宋_GB2312" panose="02010609030101010101" pitchFamily="49" charset="-122"/>
                          <a:ea typeface="仿宋_GB2312" panose="02010609030101010101" pitchFamily="49" charset="-122"/>
                        </a:rPr>
                        <a:t>工作日</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l"/>
                      <a:r>
                        <a:rPr lang="zh-CN" altLang="en-US" sz="1200" b="0" dirty="0">
                          <a:latin typeface="仿宋_GB2312" panose="02010609030101010101" pitchFamily="49" charset="-122"/>
                          <a:ea typeface="仿宋_GB2312" panose="02010609030101010101" pitchFamily="49" charset="-122"/>
                        </a:rPr>
                        <a:t>主控板制版、器件采购、贴片、灌码</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399415">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5</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逻辑板贴片生产</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dirty="0">
                          <a:latin typeface="仿宋_GB2312" panose="02010609030101010101" pitchFamily="49" charset="-122"/>
                          <a:ea typeface="仿宋_GB2312" panose="02010609030101010101" pitchFamily="49" charset="-122"/>
                        </a:rPr>
                        <a:t>30</a:t>
                      </a:r>
                      <a:r>
                        <a:rPr lang="zh-CN" altLang="en-US" sz="1200" b="0" dirty="0">
                          <a:latin typeface="仿宋_GB2312" panose="02010609030101010101" pitchFamily="49" charset="-122"/>
                          <a:ea typeface="仿宋_GB2312" panose="02010609030101010101" pitchFamily="49" charset="-122"/>
                        </a:rPr>
                        <a:t>工作日</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打标限位控制逻辑板生产、灌码</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362585">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6</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0" dirty="0">
                          <a:latin typeface="仿宋_GB2312" panose="02010609030101010101" pitchFamily="49" charset="-122"/>
                          <a:ea typeface="仿宋_GB2312" panose="02010609030101010101" pitchFamily="49" charset="-122"/>
                        </a:rPr>
                        <a:t>读取模块生产</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en-US" altLang="zh-CN" sz="1200" b="0" dirty="0">
                          <a:latin typeface="仿宋_GB2312" panose="02010609030101010101" pitchFamily="49" charset="-122"/>
                          <a:ea typeface="仿宋_GB2312" panose="02010609030101010101" pitchFamily="49" charset="-122"/>
                        </a:rPr>
                        <a:t>30</a:t>
                      </a:r>
                      <a:r>
                        <a:rPr lang="zh-CN" altLang="en-US" sz="1200" b="0" dirty="0">
                          <a:latin typeface="仿宋_GB2312" panose="02010609030101010101" pitchFamily="49" charset="-122"/>
                          <a:ea typeface="仿宋_GB2312" panose="02010609030101010101" pitchFamily="49" charset="-122"/>
                        </a:rPr>
                        <a:t>工作日</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读取模块、主板、天线采购、贴片生产</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32639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7</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整套外壳及附件</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0" dirty="0">
                          <a:latin typeface="仿宋_GB2312" panose="02010609030101010101" pitchFamily="49" charset="-122"/>
                          <a:ea typeface="仿宋_GB2312" panose="02010609030101010101" pitchFamily="49" charset="-122"/>
                        </a:rPr>
                        <a:t>50</a:t>
                      </a:r>
                      <a:r>
                        <a:rPr lang="zh-CN" altLang="en-US" sz="1200" b="0" dirty="0">
                          <a:latin typeface="仿宋_GB2312" panose="02010609030101010101" pitchFamily="49" charset="-122"/>
                          <a:ea typeface="仿宋_GB2312" panose="02010609030101010101" pitchFamily="49" charset="-122"/>
                        </a:rPr>
                        <a:t>工作日</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设备主体外壳、内部支架、标盒注塑生产</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53086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8</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dirty="0">
                          <a:latin typeface="仿宋_GB2312" panose="02010609030101010101" pitchFamily="49" charset="-122"/>
                          <a:ea typeface="仿宋_GB2312" panose="02010609030101010101" pitchFamily="49" charset="-122"/>
                        </a:rPr>
                        <a:t>批量生产备料</a:t>
                      </a:r>
                      <a:endParaRPr lang="zh-CN" altLang="en-US" sz="1200" b="1"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kern="1200" dirty="0">
                          <a:solidFill>
                            <a:schemeClr val="dk1"/>
                          </a:solidFill>
                          <a:latin typeface="仿宋_GB2312" panose="02010609030101010101" pitchFamily="49" charset="-122"/>
                          <a:ea typeface="仿宋_GB2312" panose="02010609030101010101" pitchFamily="49" charset="-122"/>
                          <a:cs typeface="+mn-cs"/>
                        </a:rPr>
                        <a:t>共需</a:t>
                      </a:r>
                      <a:r>
                        <a:rPr lang="en-US" altLang="zh-CN" sz="1200" b="1" kern="1200" dirty="0">
                          <a:solidFill>
                            <a:schemeClr val="dk1"/>
                          </a:solidFill>
                          <a:latin typeface="仿宋_GB2312" panose="02010609030101010101" pitchFamily="49" charset="-122"/>
                          <a:ea typeface="仿宋_GB2312" panose="02010609030101010101" pitchFamily="49" charset="-122"/>
                          <a:cs typeface="+mn-cs"/>
                        </a:rPr>
                        <a:t>50</a:t>
                      </a:r>
                      <a:r>
                        <a:rPr lang="zh-CN" altLang="en-US" sz="1200" b="1" kern="1200" dirty="0">
                          <a:solidFill>
                            <a:schemeClr val="dk1"/>
                          </a:solidFill>
                          <a:latin typeface="仿宋_GB2312" panose="02010609030101010101" pitchFamily="49" charset="-122"/>
                          <a:ea typeface="仿宋_GB2312" panose="02010609030101010101" pitchFamily="49" charset="-122"/>
                          <a:cs typeface="+mn-cs"/>
                        </a:rPr>
                        <a:t>工作日</a:t>
                      </a:r>
                      <a:endParaRPr lang="zh-CN" altLang="en-US" sz="1200" b="1" kern="1200" dirty="0">
                        <a:solidFill>
                          <a:schemeClr val="dk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latin typeface="仿宋_GB2312" panose="02010609030101010101" pitchFamily="49" charset="-122"/>
                          <a:ea typeface="仿宋_GB2312" panose="02010609030101010101" pitchFamily="49" charset="-122"/>
                        </a:rPr>
                        <a:t>备料周期内，多项同步进行，完成生产前全部耗材备料，并完全具备量产前提</a:t>
                      </a:r>
                      <a:endParaRPr lang="zh-CN" altLang="en-US" sz="1200" b="1"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r>
              <a:tr h="34163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a:buFont typeface="+mj-lt"/>
                        <a:buNone/>
                      </a:pPr>
                      <a:r>
                        <a:rPr lang="en-US" altLang="zh-CN" sz="1200" b="0" dirty="0">
                          <a:solidFill>
                            <a:schemeClr val="tx1"/>
                          </a:solidFill>
                          <a:latin typeface="仿宋_GB2312" panose="02010609030101010101" pitchFamily="49" charset="-122"/>
                          <a:ea typeface="仿宋_GB2312" panose="02010609030101010101" pitchFamily="49" charset="-122"/>
                        </a:rPr>
                        <a:t>9</a:t>
                      </a:r>
                      <a:endParaRPr lang="zh-CN" altLang="en-US" sz="1200" b="0" dirty="0">
                        <a:solidFill>
                          <a:schemeClr val="tx1"/>
                        </a:solidFill>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组装生产</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0" dirty="0">
                          <a:latin typeface="仿宋_GB2312" panose="02010609030101010101" pitchFamily="49" charset="-122"/>
                          <a:ea typeface="仿宋_GB2312" panose="02010609030101010101" pitchFamily="49" charset="-122"/>
                        </a:rPr>
                        <a:t>3</a:t>
                      </a:r>
                      <a:r>
                        <a:rPr lang="zh-CN" altLang="en-US" sz="1200" b="0" dirty="0">
                          <a:latin typeface="仿宋_GB2312" panose="02010609030101010101" pitchFamily="49" charset="-122"/>
                          <a:ea typeface="仿宋_GB2312" panose="02010609030101010101" pitchFamily="49" charset="-122"/>
                        </a:rPr>
                        <a:t>工作日</a:t>
                      </a:r>
                      <a:endParaRPr lang="zh-CN" altLang="en-US" sz="14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小批量设备组装、调试、疲劳及老化</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45720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defTabSz="914400" rtl="0" eaLnBrk="1" latinLnBrk="0" hangingPunct="1">
                        <a:buFont typeface="+mj-lt"/>
                        <a:buNone/>
                      </a:pPr>
                      <a:r>
                        <a:rPr lang="en-US" altLang="zh-CN" sz="1200" b="0" kern="1200" dirty="0">
                          <a:solidFill>
                            <a:schemeClr val="tx1"/>
                          </a:solidFill>
                          <a:latin typeface="仿宋_GB2312" panose="02010609030101010101" pitchFamily="49" charset="-122"/>
                          <a:ea typeface="仿宋_GB2312" panose="02010609030101010101" pitchFamily="49" charset="-122"/>
                          <a:cs typeface="+mn-cs"/>
                        </a:rPr>
                        <a:t>10</a:t>
                      </a:r>
                      <a:endParaRPr lang="zh-CN" altLang="en-US" sz="1200" b="0" kern="1200" dirty="0">
                        <a:solidFill>
                          <a:schemeClr val="tx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kern="1200" dirty="0">
                          <a:solidFill>
                            <a:schemeClr val="dk1"/>
                          </a:solidFill>
                          <a:latin typeface="仿宋_GB2312" panose="02010609030101010101" pitchFamily="49" charset="-122"/>
                          <a:ea typeface="仿宋_GB2312" panose="02010609030101010101" pitchFamily="49" charset="-122"/>
                          <a:cs typeface="+mn-cs"/>
                        </a:rPr>
                        <a:t>二次加工</a:t>
                      </a:r>
                      <a:endParaRPr lang="zh-CN" altLang="en-US" sz="1200" b="1" kern="1200" dirty="0">
                        <a:solidFill>
                          <a:schemeClr val="dk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kern="1200" dirty="0">
                          <a:solidFill>
                            <a:schemeClr val="dk1"/>
                          </a:solidFill>
                          <a:latin typeface="仿宋_GB2312" panose="02010609030101010101" pitchFamily="49" charset="-122"/>
                          <a:ea typeface="仿宋_GB2312" panose="02010609030101010101" pitchFamily="49" charset="-122"/>
                          <a:cs typeface="+mn-cs"/>
                        </a:rPr>
                        <a:t>共需</a:t>
                      </a:r>
                      <a:r>
                        <a:rPr lang="en-US" altLang="zh-CN" sz="1200" b="1" kern="1200" dirty="0">
                          <a:solidFill>
                            <a:schemeClr val="dk1"/>
                          </a:solidFill>
                          <a:latin typeface="仿宋_GB2312" panose="02010609030101010101" pitchFamily="49" charset="-122"/>
                          <a:ea typeface="仿宋_GB2312" panose="02010609030101010101" pitchFamily="49" charset="-122"/>
                          <a:cs typeface="+mn-cs"/>
                        </a:rPr>
                        <a:t>3</a:t>
                      </a:r>
                      <a:r>
                        <a:rPr lang="zh-CN" altLang="en-US" sz="1200" b="1" kern="1200" dirty="0">
                          <a:solidFill>
                            <a:schemeClr val="dk1"/>
                          </a:solidFill>
                          <a:latin typeface="仿宋_GB2312" panose="02010609030101010101" pitchFamily="49" charset="-122"/>
                          <a:ea typeface="仿宋_GB2312" panose="02010609030101010101" pitchFamily="49" charset="-122"/>
                          <a:cs typeface="+mn-cs"/>
                        </a:rPr>
                        <a:t>工作日</a:t>
                      </a:r>
                      <a:endParaRPr lang="zh-CN" altLang="en-US" sz="1200" b="1" kern="1200" dirty="0">
                        <a:solidFill>
                          <a:schemeClr val="dk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l"/>
                      <a:r>
                        <a:rPr lang="zh-CN" altLang="en-US" sz="1200" b="1" kern="1200" dirty="0">
                          <a:solidFill>
                            <a:schemeClr val="dk1"/>
                          </a:solidFill>
                          <a:latin typeface="仿宋_GB2312" panose="02010609030101010101" pitchFamily="49" charset="-122"/>
                          <a:ea typeface="仿宋_GB2312" panose="02010609030101010101" pitchFamily="49" charset="-122"/>
                          <a:cs typeface="+mn-cs"/>
                        </a:rPr>
                        <a:t>完成批量生产，达到出货使用条件</a:t>
                      </a:r>
                      <a:endParaRPr lang="zh-CN" altLang="en-US" sz="1200" b="1" kern="1200" dirty="0">
                        <a:solidFill>
                          <a:schemeClr val="dk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solidFill>
                      <a:schemeClr val="accent1">
                        <a:lumMod val="20000"/>
                        <a:lumOff val="80000"/>
                      </a:schemeClr>
                    </a:solidFill>
                  </a:tcPr>
                </a:tc>
              </a:tr>
              <a:tr h="27432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defTabSz="914400" rtl="0" eaLnBrk="1" latinLnBrk="0" hangingPunct="1">
                        <a:buFont typeface="+mj-lt"/>
                        <a:buNone/>
                      </a:pPr>
                      <a:r>
                        <a:rPr lang="en-US" altLang="zh-CN" sz="1200" b="0" kern="1200" dirty="0">
                          <a:solidFill>
                            <a:schemeClr val="tx1"/>
                          </a:solidFill>
                          <a:latin typeface="仿宋_GB2312" panose="02010609030101010101" pitchFamily="49" charset="-122"/>
                          <a:ea typeface="仿宋_GB2312" panose="02010609030101010101" pitchFamily="49" charset="-122"/>
                          <a:cs typeface="+mn-cs"/>
                        </a:rPr>
                        <a:t>11</a:t>
                      </a:r>
                      <a:endParaRPr lang="zh-CN" altLang="en-US" sz="1200" b="0" kern="1200" dirty="0">
                        <a:solidFill>
                          <a:schemeClr val="tx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驻场测试</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b="0" dirty="0">
                          <a:latin typeface="仿宋_GB2312" panose="02010609030101010101" pitchFamily="49" charset="-122"/>
                          <a:ea typeface="仿宋_GB2312" panose="02010609030101010101" pitchFamily="49" charset="-122"/>
                        </a:rPr>
                        <a:t>10</a:t>
                      </a:r>
                      <a:r>
                        <a:rPr lang="zh-CN" altLang="en-US" sz="1200" b="0" dirty="0">
                          <a:latin typeface="仿宋_GB2312" panose="02010609030101010101" pitchFamily="49" charset="-122"/>
                          <a:ea typeface="仿宋_GB2312" panose="02010609030101010101" pitchFamily="49" charset="-122"/>
                        </a:rPr>
                        <a:t>日</a:t>
                      </a:r>
                      <a:endParaRPr lang="zh-CN" altLang="en-US" sz="14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仿宋_GB2312" panose="02010609030101010101" pitchFamily="49" charset="-122"/>
                          <a:ea typeface="仿宋_GB2312" panose="02010609030101010101" pitchFamily="49" charset="-122"/>
                        </a:rPr>
                        <a:t>进入猪场，小批量测试、验证</a:t>
                      </a:r>
                      <a:endParaRPr lang="zh-CN" altLang="en-US" sz="1200" b="0"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noFill/>
                  </a:tcPr>
                </a:tc>
              </a:tr>
              <a:tr h="457200">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indent="0" algn="ctr" defTabSz="914400" rtl="0" eaLnBrk="1" latinLnBrk="0" hangingPunct="1">
                        <a:buFont typeface="+mj-lt"/>
                        <a:buNone/>
                      </a:pPr>
                      <a:r>
                        <a:rPr lang="en-US" altLang="zh-CN" sz="1200" b="0" kern="1200" dirty="0">
                          <a:solidFill>
                            <a:schemeClr val="tx1"/>
                          </a:solidFill>
                          <a:latin typeface="仿宋_GB2312" panose="02010609030101010101" pitchFamily="49" charset="-122"/>
                          <a:ea typeface="仿宋_GB2312" panose="02010609030101010101" pitchFamily="49" charset="-122"/>
                          <a:cs typeface="+mn-cs"/>
                        </a:rPr>
                        <a:t>12</a:t>
                      </a:r>
                      <a:endParaRPr lang="zh-CN" altLang="en-US" sz="1200" b="0" kern="1200" dirty="0">
                        <a:solidFill>
                          <a:schemeClr val="tx1"/>
                        </a:solidFill>
                        <a:latin typeface="仿宋_GB2312" panose="02010609030101010101" pitchFamily="49" charset="-122"/>
                        <a:ea typeface="仿宋_GB2312" panose="02010609030101010101" pitchFamily="49" charset="-122"/>
                        <a:cs typeface="+mn-cs"/>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dirty="0">
                          <a:latin typeface="仿宋_GB2312" panose="02010609030101010101" pitchFamily="49" charset="-122"/>
                          <a:ea typeface="仿宋_GB2312" panose="02010609030101010101" pitchFamily="49" charset="-122"/>
                        </a:rPr>
                        <a:t>完成生产测试</a:t>
                      </a:r>
                      <a:endParaRPr lang="zh-CN" altLang="en-US" sz="1200" b="1"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algn="ctr"/>
                      <a:r>
                        <a:rPr lang="zh-CN" altLang="en-US" sz="1200" b="1" dirty="0">
                          <a:latin typeface="仿宋_GB2312" panose="02010609030101010101" pitchFamily="49" charset="-122"/>
                          <a:ea typeface="仿宋_GB2312" panose="02010609030101010101" pitchFamily="49" charset="-122"/>
                        </a:rPr>
                        <a:t>共需</a:t>
                      </a:r>
                      <a:r>
                        <a:rPr lang="en-US" altLang="zh-CN" sz="1200" b="1" dirty="0">
                          <a:latin typeface="仿宋_GB2312" panose="02010609030101010101" pitchFamily="49" charset="-122"/>
                          <a:ea typeface="仿宋_GB2312" panose="02010609030101010101" pitchFamily="49" charset="-122"/>
                        </a:rPr>
                        <a:t>63</a:t>
                      </a:r>
                      <a:r>
                        <a:rPr lang="zh-CN" altLang="en-US" sz="1200" b="1" dirty="0">
                          <a:latin typeface="仿宋_GB2312" panose="02010609030101010101" pitchFamily="49" charset="-122"/>
                          <a:ea typeface="仿宋_GB2312" panose="02010609030101010101" pitchFamily="49" charset="-122"/>
                        </a:rPr>
                        <a:t>工作日</a:t>
                      </a:r>
                      <a:endParaRPr lang="zh-CN" altLang="en-US" sz="1200" b="1"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entury Gothic" panose="020B0502020202020204"/>
                        </a:defRPr>
                      </a:lvl1pPr>
                      <a:lvl2pPr marL="457200" algn="l" defTabSz="914400" rtl="0" eaLnBrk="1" latinLnBrk="0" hangingPunct="1">
                        <a:defRPr sz="1800" kern="1200">
                          <a:solidFill>
                            <a:schemeClr val="dk1"/>
                          </a:solidFill>
                          <a:latin typeface="Century Gothic" panose="020B0502020202020204"/>
                        </a:defRPr>
                      </a:lvl2pPr>
                      <a:lvl3pPr marL="914400" algn="l" defTabSz="914400" rtl="0" eaLnBrk="1" latinLnBrk="0" hangingPunct="1">
                        <a:defRPr sz="1800" kern="1200">
                          <a:solidFill>
                            <a:schemeClr val="dk1"/>
                          </a:solidFill>
                          <a:latin typeface="Century Gothic" panose="020B0502020202020204"/>
                        </a:defRPr>
                      </a:lvl3pPr>
                      <a:lvl4pPr marL="1371600" algn="l" defTabSz="914400" rtl="0" eaLnBrk="1" latinLnBrk="0" hangingPunct="1">
                        <a:defRPr sz="1800" kern="1200">
                          <a:solidFill>
                            <a:schemeClr val="dk1"/>
                          </a:solidFill>
                          <a:latin typeface="Century Gothic" panose="020B0502020202020204"/>
                        </a:defRPr>
                      </a:lvl4pPr>
                      <a:lvl5pPr marL="1828800" algn="l" defTabSz="914400" rtl="0" eaLnBrk="1" latinLnBrk="0" hangingPunct="1">
                        <a:defRPr sz="1800" kern="1200">
                          <a:solidFill>
                            <a:schemeClr val="dk1"/>
                          </a:solidFill>
                          <a:latin typeface="Century Gothic" panose="020B0502020202020204"/>
                        </a:defRPr>
                      </a:lvl5pPr>
                      <a:lvl6pPr marL="2286000" algn="l" defTabSz="914400" rtl="0" eaLnBrk="1" latinLnBrk="0" hangingPunct="1">
                        <a:defRPr sz="1800" kern="1200">
                          <a:solidFill>
                            <a:schemeClr val="dk1"/>
                          </a:solidFill>
                          <a:latin typeface="Century Gothic" panose="020B0502020202020204"/>
                        </a:defRPr>
                      </a:lvl6pPr>
                      <a:lvl7pPr marL="2743200" algn="l" defTabSz="914400" rtl="0" eaLnBrk="1" latinLnBrk="0" hangingPunct="1">
                        <a:defRPr sz="1800" kern="1200">
                          <a:solidFill>
                            <a:schemeClr val="dk1"/>
                          </a:solidFill>
                          <a:latin typeface="Century Gothic" panose="020B0502020202020204"/>
                        </a:defRPr>
                      </a:lvl7pPr>
                      <a:lvl8pPr marL="3200400" algn="l" defTabSz="914400" rtl="0" eaLnBrk="1" latinLnBrk="0" hangingPunct="1">
                        <a:defRPr sz="1800" kern="1200">
                          <a:solidFill>
                            <a:schemeClr val="dk1"/>
                          </a:solidFill>
                          <a:latin typeface="Century Gothic" panose="020B0502020202020204"/>
                        </a:defRPr>
                      </a:lvl8pPr>
                      <a:lvl9pPr marL="3657600" algn="l" defTabSz="914400" rtl="0" eaLnBrk="1" latinLnBrk="0" hangingPunct="1">
                        <a:defRPr sz="1800" kern="1200">
                          <a:solidFill>
                            <a:schemeClr val="dk1"/>
                          </a:solidFill>
                          <a:latin typeface="Century Gothic" panose="020B0502020202020204"/>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latin typeface="仿宋_GB2312" panose="02010609030101010101" pitchFamily="49" charset="-122"/>
                          <a:ea typeface="仿宋_GB2312" panose="02010609030101010101" pitchFamily="49" charset="-122"/>
                        </a:rPr>
                        <a:t>自生产备料至完成施工测试全部周期</a:t>
                      </a:r>
                      <a:endParaRPr lang="zh-CN" altLang="en-US" sz="1200" b="1" dirty="0">
                        <a:latin typeface="仿宋_GB2312" panose="02010609030101010101" pitchFamily="49" charset="-122"/>
                        <a:ea typeface="仿宋_GB2312" panose="02010609030101010101" pitchFamily="49" charset="-122"/>
                      </a:endParaRPr>
                    </a:p>
                  </a:txBody>
                  <a:tcPr anchor="ctr">
                    <a:lnL>
                      <a:noFill/>
                    </a:lnL>
                    <a:lnR>
                      <a:noFill/>
                    </a:lnR>
                    <a:lnT>
                      <a:noFill/>
                    </a:lnT>
                    <a:lnB>
                      <a:noFill/>
                    </a:lnB>
                    <a:lnTlToBr w="12700" cmpd="sng">
                      <a:noFill/>
                      <a:prstDash val="solid"/>
                    </a:lnTlToBr>
                    <a:lnBlToTr w="12700" cmpd="sng">
                      <a:noFill/>
                      <a:prstDash val="solid"/>
                    </a:lnBlToTr>
                    <a:solidFill>
                      <a:srgbClr val="00B0F0"/>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1530" y="412315"/>
            <a:ext cx="8526434" cy="460375"/>
          </a:xfrm>
          <a:prstGeom prst="rect">
            <a:avLst/>
          </a:prstGeom>
          <a:noFill/>
        </p:spPr>
        <p:txBody>
          <a:bodyPr wrap="square">
            <a:spAutoFit/>
          </a:bodyPr>
          <a:lstStyle/>
          <a:p>
            <a:r>
              <a:rPr lang="en-US" altLang="zh-CN" sz="2400" b="1" dirty="0">
                <a:solidFill>
                  <a:srgbClr val="0069DD"/>
                </a:solidFill>
                <a:latin typeface="微软雅黑" panose="020B0503020204020204" pitchFamily="34" charset="-122"/>
                <a:ea typeface="微软雅黑" panose="020B0503020204020204" pitchFamily="34" charset="-122"/>
              </a:rPr>
              <a:t>5</a:t>
            </a:r>
            <a:r>
              <a:rPr lang="zh-CN" altLang="en-US" sz="2400" b="1" dirty="0">
                <a:solidFill>
                  <a:srgbClr val="0069DD"/>
                </a:solidFill>
                <a:latin typeface="微软雅黑" panose="020B0503020204020204" pitchFamily="34" charset="-122"/>
                <a:ea typeface="微软雅黑" panose="020B0503020204020204" pitchFamily="34" charset="-122"/>
              </a:rPr>
              <a:t>、猪场元宇宙概念的落地</a:t>
            </a:r>
            <a:endParaRPr lang="zh-CN" altLang="en-US" sz="2400" b="1" dirty="0">
              <a:solidFill>
                <a:srgbClr val="0069D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44262" y="1159726"/>
            <a:ext cx="10337181" cy="4523105"/>
          </a:xfrm>
          <a:prstGeom prst="rect">
            <a:avLst/>
          </a:prstGeom>
          <a:noFill/>
        </p:spPr>
        <p:txBody>
          <a:bodyPr wrap="square">
            <a:spAutoFit/>
          </a:bodyPr>
          <a:lstStyle/>
          <a:p>
            <a:r>
              <a:rPr lang="zh-CN" altLang="en-US" sz="2400" b="1" dirty="0">
                <a:effectLst/>
                <a:latin typeface="楷体" panose="02010609060101010101" charset="-122"/>
                <a:ea typeface="楷体" panose="02010609060101010101" charset="-122"/>
                <a:cs typeface="楷体" panose="02010609060101010101" charset="-122"/>
              </a:rPr>
              <a:t>定义</a:t>
            </a:r>
            <a:r>
              <a:rPr lang="en-US" altLang="zh-CN" sz="2400" b="1" dirty="0">
                <a:effectLst/>
                <a:latin typeface="楷体" panose="02010609060101010101" charset="-122"/>
                <a:ea typeface="楷体" panose="02010609060101010101" charset="-122"/>
                <a:cs typeface="楷体" panose="02010609060101010101" charset="-122"/>
              </a:rPr>
              <a:t>(</a:t>
            </a:r>
            <a:r>
              <a:rPr lang="zh-CN" altLang="en-US" sz="2400" b="1" dirty="0">
                <a:effectLst/>
                <a:latin typeface="楷体" panose="02010609060101010101" charset="-122"/>
                <a:ea typeface="楷体" panose="02010609060101010101" charset="-122"/>
                <a:cs typeface="楷体" panose="02010609060101010101" charset="-122"/>
              </a:rPr>
              <a:t>内涵</a:t>
            </a:r>
            <a:r>
              <a:rPr lang="en-US" altLang="zh-CN" sz="2400" b="1" dirty="0">
                <a:effectLst/>
                <a:latin typeface="楷体" panose="02010609060101010101" charset="-122"/>
                <a:ea typeface="楷体" panose="02010609060101010101" charset="-122"/>
                <a:cs typeface="楷体" panose="02010609060101010101" charset="-122"/>
              </a:rPr>
              <a:t>)</a:t>
            </a:r>
            <a:r>
              <a:rPr lang="zh-CN" altLang="en-US" sz="2400" b="1" dirty="0">
                <a:effectLst/>
                <a:latin typeface="楷体" panose="02010609060101010101" charset="-122"/>
                <a:ea typeface="楷体" panose="02010609060101010101" charset="-122"/>
                <a:cs typeface="楷体" panose="02010609060101010101" charset="-122"/>
              </a:rPr>
              <a:t>：</a:t>
            </a:r>
            <a:r>
              <a:rPr lang="zh-CN" altLang="en-US" sz="2400" b="0" dirty="0">
                <a:effectLst/>
                <a:latin typeface="楷体" panose="02010609060101010101" charset="-122"/>
                <a:ea typeface="楷体" panose="02010609060101010101" charset="-122"/>
                <a:cs typeface="楷体" panose="02010609060101010101" charset="-122"/>
              </a:rPr>
              <a:t>工业元宇宙是指在</a:t>
            </a:r>
            <a:r>
              <a:rPr lang="zh-CN" altLang="en-US" sz="2400" b="1" dirty="0">
                <a:effectLst/>
                <a:latin typeface="楷体" panose="02010609060101010101" charset="-122"/>
                <a:ea typeface="楷体" panose="02010609060101010101" charset="-122"/>
                <a:cs typeface="楷体" panose="02010609060101010101" charset="-122"/>
              </a:rPr>
              <a:t>新发展理念指引</a:t>
            </a:r>
            <a:r>
              <a:rPr lang="zh-CN" altLang="en-US" sz="2400" b="0" dirty="0">
                <a:effectLst/>
                <a:latin typeface="楷体" panose="02010609060101010101" charset="-122"/>
                <a:ea typeface="楷体" panose="02010609060101010101" charset="-122"/>
                <a:cs typeface="楷体" panose="02010609060101010101" charset="-122"/>
              </a:rPr>
              <a:t>下，在</a:t>
            </a:r>
            <a:r>
              <a:rPr lang="zh-CN" altLang="en-US" sz="2400" b="1" dirty="0">
                <a:effectLst/>
                <a:latin typeface="楷体" panose="02010609060101010101" charset="-122"/>
                <a:ea typeface="楷体" panose="02010609060101010101" charset="-122"/>
                <a:cs typeface="楷体" panose="02010609060101010101" charset="-122"/>
              </a:rPr>
              <a:t>新一代人工智能技术引领</a:t>
            </a:r>
            <a:r>
              <a:rPr lang="zh-CN" altLang="en-US" sz="2400" b="0" dirty="0">
                <a:effectLst/>
                <a:latin typeface="楷体" panose="02010609060101010101" charset="-122"/>
                <a:ea typeface="楷体" panose="02010609060101010101" charset="-122"/>
                <a:cs typeface="楷体" panose="02010609060101010101" charset="-122"/>
              </a:rPr>
              <a:t>下，</a:t>
            </a:r>
            <a:r>
              <a:rPr lang="zh-CN" altLang="en-US" sz="2400" b="1" dirty="0">
                <a:effectLst/>
                <a:latin typeface="楷体" panose="02010609060101010101" charset="-122"/>
                <a:ea typeface="楷体" panose="02010609060101010101" charset="-122"/>
                <a:cs typeface="楷体" panose="02010609060101010101" charset="-122"/>
              </a:rPr>
              <a:t>借助新时代各类新技术群跨界融合，</a:t>
            </a:r>
            <a:r>
              <a:rPr lang="zh-CN" altLang="en-US" sz="2400" b="0" dirty="0">
                <a:effectLst/>
                <a:latin typeface="楷体" panose="02010609060101010101" charset="-122"/>
                <a:ea typeface="楷体" panose="02010609060101010101" charset="-122"/>
                <a:cs typeface="楷体" panose="02010609060101010101" charset="-122"/>
              </a:rPr>
              <a:t>实现</a:t>
            </a:r>
            <a:r>
              <a:rPr lang="zh-CN" altLang="en-US" sz="2400" b="1" dirty="0">
                <a:effectLst/>
                <a:latin typeface="楷体" panose="02010609060101010101" charset="-122"/>
                <a:ea typeface="楷体" panose="02010609060101010101" charset="-122"/>
                <a:cs typeface="楷体" panose="02010609060101010101" charset="-122"/>
              </a:rPr>
              <a:t>工农业领域中“人、虚拟空间与现实空间”</a:t>
            </a:r>
            <a:r>
              <a:rPr lang="zh-CN" altLang="en-US" sz="2400" b="0" dirty="0">
                <a:effectLst/>
                <a:latin typeface="楷体" panose="02010609060101010101" charset="-122"/>
                <a:ea typeface="楷体" panose="02010609060101010101" charset="-122"/>
                <a:cs typeface="楷体" panose="02010609060101010101" charset="-122"/>
              </a:rPr>
              <a:t>虚实映射</a:t>
            </a:r>
            <a:r>
              <a:rPr lang="en-US" altLang="zh-CN" sz="2400" b="0" dirty="0">
                <a:effectLst/>
                <a:latin typeface="楷体" panose="02010609060101010101" charset="-122"/>
                <a:ea typeface="楷体" panose="02010609060101010101" charset="-122"/>
                <a:cs typeface="楷体" panose="02010609060101010101" charset="-122"/>
              </a:rPr>
              <a:t>/</a:t>
            </a:r>
            <a:r>
              <a:rPr lang="zh-CN" altLang="en-US" sz="2400" b="0" dirty="0">
                <a:effectLst/>
                <a:latin typeface="楷体" panose="02010609060101010101" charset="-122"/>
                <a:ea typeface="楷体" panose="02010609060101010101" charset="-122"/>
                <a:cs typeface="楷体" panose="02010609060101010101" charset="-122"/>
              </a:rPr>
              <a:t>交互</a:t>
            </a:r>
            <a:r>
              <a:rPr lang="en-US" altLang="zh-CN" sz="2400" b="0" dirty="0">
                <a:effectLst/>
                <a:latin typeface="楷体" panose="02010609060101010101" charset="-122"/>
                <a:ea typeface="楷体" panose="02010609060101010101" charset="-122"/>
                <a:cs typeface="楷体" panose="02010609060101010101" charset="-122"/>
              </a:rPr>
              <a:t>/</a:t>
            </a:r>
            <a:r>
              <a:rPr lang="zh-CN" altLang="en-US" sz="2400" b="0" dirty="0">
                <a:effectLst/>
                <a:latin typeface="楷体" panose="02010609060101010101" charset="-122"/>
                <a:ea typeface="楷体" panose="02010609060101010101" charset="-122"/>
                <a:cs typeface="楷体" panose="02010609060101010101" charset="-122"/>
              </a:rPr>
              <a:t>融合、</a:t>
            </a:r>
            <a:r>
              <a:rPr lang="zh-CN" altLang="en-US" sz="2400" b="1" dirty="0">
                <a:effectLst/>
                <a:latin typeface="楷体" panose="02010609060101010101" charset="-122"/>
                <a:ea typeface="楷体" panose="02010609060101010101" charset="-122"/>
                <a:cs typeface="楷体" panose="02010609060101010101" charset="-122"/>
              </a:rPr>
              <a:t>以虚促实、以虚强实</a:t>
            </a:r>
            <a:r>
              <a:rPr lang="zh-CN" altLang="en-US" sz="2400" b="0" dirty="0">
                <a:effectLst/>
                <a:latin typeface="楷体" panose="02010609060101010101" charset="-122"/>
                <a:ea typeface="楷体" panose="02010609060101010101" charset="-122"/>
                <a:cs typeface="楷体" panose="02010609060101010101" charset="-122"/>
              </a:rPr>
              <a:t>的</a:t>
            </a:r>
            <a:r>
              <a:rPr lang="zh-CN" altLang="en-US" sz="2400" b="1" dirty="0">
                <a:effectLst/>
                <a:latin typeface="楷体" panose="02010609060101010101" charset="-122"/>
                <a:ea typeface="楷体" panose="02010609060101010101" charset="-122"/>
                <a:cs typeface="楷体" panose="02010609060101010101" charset="-122"/>
              </a:rPr>
              <a:t>全要素链、全产业链、全价值链</a:t>
            </a:r>
            <a:r>
              <a:rPr lang="en-US" altLang="zh-CN" sz="2400" b="1" dirty="0">
                <a:effectLst/>
                <a:latin typeface="楷体" panose="02010609060101010101" charset="-122"/>
                <a:ea typeface="楷体" panose="02010609060101010101" charset="-122"/>
                <a:cs typeface="楷体" panose="02010609060101010101" charset="-122"/>
              </a:rPr>
              <a:t>(</a:t>
            </a:r>
            <a:r>
              <a:rPr lang="zh-CN" altLang="en-US" sz="2400" b="1" dirty="0">
                <a:effectLst/>
                <a:latin typeface="楷体" panose="02010609060101010101" charset="-122"/>
                <a:ea typeface="楷体" panose="02010609060101010101" charset="-122"/>
                <a:cs typeface="楷体" panose="02010609060101010101" charset="-122"/>
              </a:rPr>
              <a:t>三链</a:t>
            </a:r>
            <a:r>
              <a:rPr lang="en-US" altLang="zh-CN" sz="2400" b="1" dirty="0">
                <a:effectLst/>
                <a:latin typeface="楷体" panose="02010609060101010101" charset="-122"/>
                <a:ea typeface="楷体" panose="02010609060101010101" charset="-122"/>
                <a:cs typeface="楷体" panose="02010609060101010101" charset="-122"/>
              </a:rPr>
              <a:t>)</a:t>
            </a:r>
            <a:r>
              <a:rPr lang="zh-CN" altLang="en-US" sz="2400" b="0" dirty="0">
                <a:effectLst/>
                <a:latin typeface="楷体" panose="02010609060101010101" charset="-122"/>
                <a:ea typeface="楷体" panose="02010609060101010101" charset="-122"/>
                <a:cs typeface="楷体" panose="02010609060101010101" charset="-122"/>
              </a:rPr>
              <a:t>智慧、协同、开放、 服务、互联的</a:t>
            </a:r>
            <a:r>
              <a:rPr lang="zh-CN" altLang="en-US" sz="2400" b="1" dirty="0">
                <a:effectLst/>
                <a:latin typeface="楷体" panose="02010609060101010101" charset="-122"/>
                <a:ea typeface="楷体" panose="02010609060101010101" charset="-122"/>
                <a:cs typeface="楷体" panose="02010609060101010101" charset="-122"/>
              </a:rPr>
              <a:t>复杂数字工业经济系统</a:t>
            </a:r>
            <a:r>
              <a:rPr lang="zh-CN" altLang="en-US" sz="2400" b="0" dirty="0">
                <a:effectLst/>
                <a:latin typeface="楷体" panose="02010609060101010101" charset="-122"/>
                <a:ea typeface="楷体" panose="02010609060101010101" charset="-122"/>
                <a:cs typeface="楷体" panose="02010609060101010101" charset="-122"/>
              </a:rPr>
              <a:t>。 </a:t>
            </a:r>
            <a:endParaRPr lang="en-US" altLang="zh-CN" sz="2400" b="0" dirty="0">
              <a:effectLst/>
              <a:latin typeface="楷体" panose="02010609060101010101" charset="-122"/>
              <a:ea typeface="楷体" panose="02010609060101010101" charset="-122"/>
              <a:cs typeface="楷体" panose="02010609060101010101" charset="-122"/>
            </a:endParaRPr>
          </a:p>
          <a:p>
            <a:endParaRPr lang="en-US" altLang="zh-CN" sz="2400" dirty="0">
              <a:latin typeface="楷体" panose="02010609060101010101" charset="-122"/>
              <a:ea typeface="楷体" panose="02010609060101010101" charset="-122"/>
              <a:cs typeface="楷体" panose="02010609060101010101" charset="-122"/>
            </a:endParaRPr>
          </a:p>
          <a:p>
            <a:r>
              <a:rPr lang="en-US" altLang="zh-CN" sz="2400" dirty="0">
                <a:latin typeface="楷体" panose="02010609060101010101" charset="-122"/>
                <a:ea typeface="楷体" panose="02010609060101010101" charset="-122"/>
                <a:cs typeface="楷体" panose="02010609060101010101" charset="-122"/>
              </a:rPr>
              <a:t>1</a:t>
            </a:r>
            <a:r>
              <a:rPr lang="zh-CN" altLang="en-US" sz="2400" dirty="0">
                <a:latin typeface="楷体" panose="02010609060101010101" charset="-122"/>
                <a:ea typeface="楷体" panose="02010609060101010101" charset="-122"/>
                <a:cs typeface="楷体" panose="02010609060101010101" charset="-122"/>
              </a:rPr>
              <a:t>、猪场全局及舍内</a:t>
            </a:r>
            <a:r>
              <a:rPr lang="en-US" altLang="zh-CN" sz="2400" dirty="0">
                <a:latin typeface="楷体" panose="02010609060101010101" charset="-122"/>
                <a:ea typeface="楷体" panose="02010609060101010101" charset="-122"/>
                <a:cs typeface="楷体" panose="02010609060101010101" charset="-122"/>
              </a:rPr>
              <a:t>3D</a:t>
            </a:r>
            <a:r>
              <a:rPr lang="zh-CN" altLang="en-US" sz="2400" dirty="0">
                <a:latin typeface="楷体" panose="02010609060101010101" charset="-122"/>
                <a:ea typeface="楷体" panose="02010609060101010101" charset="-122"/>
                <a:cs typeface="楷体" panose="02010609060101010101" charset="-122"/>
              </a:rPr>
              <a:t>构建</a:t>
            </a:r>
            <a:endParaRPr lang="en-US" altLang="zh-CN" sz="2400" dirty="0">
              <a:latin typeface="楷体" panose="02010609060101010101" charset="-122"/>
              <a:ea typeface="楷体" panose="02010609060101010101" charset="-122"/>
              <a:cs typeface="楷体" panose="02010609060101010101" charset="-122"/>
            </a:endParaRPr>
          </a:p>
          <a:p>
            <a:r>
              <a:rPr lang="en-US" altLang="zh-CN" sz="2400" dirty="0">
                <a:latin typeface="楷体" panose="02010609060101010101" charset="-122"/>
                <a:ea typeface="楷体" panose="02010609060101010101" charset="-122"/>
                <a:cs typeface="楷体" panose="02010609060101010101" charset="-122"/>
              </a:rPr>
              <a:t>2</a:t>
            </a:r>
            <a:r>
              <a:rPr lang="zh-CN" altLang="en-US" sz="2400" dirty="0">
                <a:latin typeface="楷体" panose="02010609060101010101" charset="-122"/>
                <a:ea typeface="楷体" panose="02010609060101010101" charset="-122"/>
                <a:cs typeface="楷体" panose="02010609060101010101" charset="-122"/>
              </a:rPr>
              <a:t>、舍内环境信息以虚促实</a:t>
            </a:r>
            <a:endParaRPr lang="en-US" altLang="zh-CN" sz="2400" dirty="0">
              <a:latin typeface="楷体" panose="02010609060101010101" charset="-122"/>
              <a:ea typeface="楷体" panose="02010609060101010101" charset="-122"/>
              <a:cs typeface="楷体" panose="02010609060101010101" charset="-122"/>
            </a:endParaRPr>
          </a:p>
          <a:p>
            <a:r>
              <a:rPr lang="en-US" altLang="zh-CN" sz="2400" dirty="0">
                <a:latin typeface="楷体" panose="02010609060101010101" charset="-122"/>
                <a:ea typeface="楷体" panose="02010609060101010101" charset="-122"/>
                <a:cs typeface="楷体" panose="02010609060101010101" charset="-122"/>
              </a:rPr>
              <a:t>3</a:t>
            </a:r>
            <a:r>
              <a:rPr lang="zh-CN" altLang="en-US" sz="2400" dirty="0">
                <a:latin typeface="楷体" panose="02010609060101010101" charset="-122"/>
                <a:ea typeface="楷体" panose="02010609060101010101" charset="-122"/>
                <a:cs typeface="楷体" panose="02010609060101010101" charset="-122"/>
              </a:rPr>
              <a:t>、猪、人位置数字化再现</a:t>
            </a:r>
            <a:endParaRPr lang="en-US" altLang="zh-CN" sz="2400" dirty="0">
              <a:latin typeface="楷体" panose="02010609060101010101" charset="-122"/>
              <a:ea typeface="楷体" panose="02010609060101010101" charset="-122"/>
              <a:cs typeface="楷体" panose="02010609060101010101" charset="-122"/>
            </a:endParaRPr>
          </a:p>
          <a:p>
            <a:r>
              <a:rPr lang="en-US" altLang="zh-CN" sz="2400" dirty="0">
                <a:latin typeface="楷体" panose="02010609060101010101" charset="-122"/>
                <a:ea typeface="楷体" panose="02010609060101010101" charset="-122"/>
                <a:cs typeface="楷体" panose="02010609060101010101" charset="-122"/>
              </a:rPr>
              <a:t>4</a:t>
            </a:r>
            <a:r>
              <a:rPr lang="zh-CN" altLang="en-US" sz="2400" dirty="0">
                <a:latin typeface="楷体" panose="02010609060101010101" charset="-122"/>
                <a:ea typeface="楷体" panose="02010609060101010101" charset="-122"/>
                <a:cs typeface="楷体" panose="02010609060101010101" charset="-122"/>
              </a:rPr>
              <a:t>、猪群信息虚实映射，完成猪只资产确权</a:t>
            </a:r>
            <a:endParaRPr lang="zh-CN" altLang="en-US" sz="2400" dirty="0">
              <a:latin typeface="楷体" panose="02010609060101010101" charset="-122"/>
              <a:ea typeface="楷体" panose="02010609060101010101" charset="-122"/>
              <a:cs typeface="楷体" panose="02010609060101010101" charset="-122"/>
            </a:endParaRPr>
          </a:p>
          <a:p>
            <a:r>
              <a:rPr lang="en-US" altLang="zh-CN" sz="2400" dirty="0">
                <a:latin typeface="楷体" panose="02010609060101010101" charset="-122"/>
                <a:ea typeface="楷体" panose="02010609060101010101" charset="-122"/>
                <a:cs typeface="楷体" panose="02010609060101010101" charset="-122"/>
              </a:rPr>
              <a:t>5</a:t>
            </a:r>
            <a:r>
              <a:rPr lang="zh-CN" altLang="en-US" sz="2400" dirty="0">
                <a:latin typeface="楷体" panose="02010609060101010101" charset="-122"/>
                <a:ea typeface="楷体" panose="02010609060101010101" charset="-122"/>
                <a:cs typeface="楷体" panose="02010609060101010101" charset="-122"/>
              </a:rPr>
              <a:t>、虚拟教学</a:t>
            </a:r>
            <a:endParaRPr lang="en-US" altLang="zh-CN" sz="2400" dirty="0">
              <a:latin typeface="楷体" panose="02010609060101010101" charset="-122"/>
              <a:ea typeface="楷体" panose="02010609060101010101" charset="-122"/>
              <a:cs typeface="楷体" panose="02010609060101010101" charset="-122"/>
            </a:endParaRPr>
          </a:p>
          <a:p>
            <a:endParaRPr lang="zh-CN" altLang="en-US" sz="2400" dirty="0">
              <a:latin typeface="楷体" panose="02010609060101010101" charset="-122"/>
              <a:ea typeface="楷体" panose="02010609060101010101" charset="-122"/>
              <a:cs typeface="楷体" panose="02010609060101010101" charset="-122"/>
            </a:endParaRPr>
          </a:p>
        </p:txBody>
      </p:sp>
      <p:pic>
        <p:nvPicPr>
          <p:cNvPr id="7" name="图片 6"/>
          <p:cNvPicPr>
            <a:picLocks noChangeAspect="1"/>
          </p:cNvPicPr>
          <p:nvPr/>
        </p:nvPicPr>
        <p:blipFill rotWithShape="1">
          <a:blip r:embed="rId1"/>
          <a:srcRect t="19319"/>
          <a:stretch>
            <a:fillRect/>
          </a:stretch>
        </p:blipFill>
        <p:spPr>
          <a:xfrm>
            <a:off x="6832391" y="3429000"/>
            <a:ext cx="5359609" cy="284861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1530" y="412315"/>
            <a:ext cx="8526434" cy="460375"/>
          </a:xfrm>
          <a:prstGeom prst="rect">
            <a:avLst/>
          </a:prstGeom>
          <a:noFill/>
        </p:spPr>
        <p:txBody>
          <a:bodyPr wrap="square">
            <a:spAutoFit/>
          </a:bodyPr>
          <a:lstStyle/>
          <a:p>
            <a:r>
              <a:rPr lang="en-US" altLang="zh-CN" sz="2400" b="1" dirty="0">
                <a:solidFill>
                  <a:srgbClr val="0069DD"/>
                </a:solidFill>
                <a:latin typeface="微软雅黑" panose="020B0503020204020204" pitchFamily="34" charset="-122"/>
                <a:ea typeface="微软雅黑" panose="020B0503020204020204" pitchFamily="34" charset="-122"/>
              </a:rPr>
              <a:t>5</a:t>
            </a:r>
            <a:r>
              <a:rPr lang="zh-CN" altLang="en-US" sz="2400" b="1" dirty="0">
                <a:solidFill>
                  <a:srgbClr val="0069DD"/>
                </a:solidFill>
                <a:latin typeface="微软雅黑" panose="020B0503020204020204" pitchFamily="34" charset="-122"/>
                <a:ea typeface="微软雅黑" panose="020B0503020204020204" pitchFamily="34" charset="-122"/>
              </a:rPr>
              <a:t>、猪场元宇宙概念的落地</a:t>
            </a:r>
            <a:endParaRPr lang="zh-CN" altLang="en-US" sz="2400" b="1" dirty="0">
              <a:solidFill>
                <a:srgbClr val="0069D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185029" y="724789"/>
            <a:ext cx="3331464" cy="2971800"/>
          </a:xfrm>
          <a:prstGeom prst="rect">
            <a:avLst/>
          </a:prstGeom>
        </p:spPr>
      </p:pic>
      <p:pic>
        <p:nvPicPr>
          <p:cNvPr id="5" name="图片 4"/>
          <p:cNvPicPr>
            <a:picLocks noChangeAspect="1"/>
          </p:cNvPicPr>
          <p:nvPr/>
        </p:nvPicPr>
        <p:blipFill>
          <a:blip r:embed="rId2"/>
          <a:stretch>
            <a:fillRect/>
          </a:stretch>
        </p:blipFill>
        <p:spPr>
          <a:xfrm>
            <a:off x="8732012" y="727329"/>
            <a:ext cx="3313176" cy="2968752"/>
          </a:xfrm>
          <a:prstGeom prst="rect">
            <a:avLst/>
          </a:prstGeom>
        </p:spPr>
      </p:pic>
      <p:pic>
        <p:nvPicPr>
          <p:cNvPr id="3" name="图片 2"/>
          <p:cNvPicPr>
            <a:picLocks noChangeAspect="1"/>
          </p:cNvPicPr>
          <p:nvPr/>
        </p:nvPicPr>
        <p:blipFill>
          <a:blip r:embed="rId3"/>
          <a:stretch>
            <a:fillRect/>
          </a:stretch>
        </p:blipFill>
        <p:spPr>
          <a:xfrm>
            <a:off x="3009900" y="3744595"/>
            <a:ext cx="4152265" cy="2620645"/>
          </a:xfrm>
          <a:prstGeom prst="rect">
            <a:avLst/>
          </a:prstGeom>
        </p:spPr>
      </p:pic>
      <p:pic>
        <p:nvPicPr>
          <p:cNvPr id="9" name="图片 8"/>
          <p:cNvPicPr>
            <a:picLocks noChangeAspect="1"/>
          </p:cNvPicPr>
          <p:nvPr/>
        </p:nvPicPr>
        <p:blipFill>
          <a:blip r:embed="rId4"/>
          <a:stretch>
            <a:fillRect/>
          </a:stretch>
        </p:blipFill>
        <p:spPr>
          <a:xfrm>
            <a:off x="7332345" y="3744595"/>
            <a:ext cx="4611370" cy="26435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1530" y="412315"/>
            <a:ext cx="8526434" cy="460375"/>
          </a:xfrm>
          <a:prstGeom prst="rect">
            <a:avLst/>
          </a:prstGeom>
          <a:noFill/>
        </p:spPr>
        <p:txBody>
          <a:bodyPr wrap="square">
            <a:spAutoFit/>
          </a:bodyPr>
          <a:lstStyle/>
          <a:p>
            <a:r>
              <a:rPr lang="zh-CN" altLang="en-US" sz="2400" b="1" dirty="0">
                <a:solidFill>
                  <a:srgbClr val="0069DD"/>
                </a:solidFill>
                <a:latin typeface="微软雅黑" panose="020B0503020204020204" pitchFamily="34" charset="-122"/>
                <a:ea typeface="微软雅黑" panose="020B0503020204020204" pitchFamily="34" charset="-122"/>
              </a:rPr>
              <a:t>猪场元宇宙概念落地功能和计划</a:t>
            </a:r>
            <a:endParaRPr lang="zh-CN" altLang="en-US" sz="2400" b="1" dirty="0">
              <a:solidFill>
                <a:srgbClr val="0069DD"/>
              </a:solidFill>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616157" y="3429000"/>
          <a:ext cx="10959686" cy="28923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4" name="图示 3"/>
          <p:cNvGraphicFramePr/>
          <p:nvPr/>
        </p:nvGraphicFramePr>
        <p:xfrm>
          <a:off x="-47584" y="1683653"/>
          <a:ext cx="11261035" cy="11389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1530" y="412315"/>
            <a:ext cx="8526434" cy="460375"/>
          </a:xfrm>
          <a:prstGeom prst="rect">
            <a:avLst/>
          </a:prstGeom>
          <a:noFill/>
        </p:spPr>
        <p:txBody>
          <a:bodyPr wrap="square">
            <a:spAutoFit/>
          </a:bodyPr>
          <a:lstStyle/>
          <a:p>
            <a:r>
              <a:rPr lang="en-US" altLang="zh-CN" sz="2400" b="1" dirty="0">
                <a:solidFill>
                  <a:srgbClr val="0069DD"/>
                </a:solidFill>
                <a:latin typeface="微软雅黑" panose="020B0503020204020204" pitchFamily="34" charset="-122"/>
                <a:ea typeface="微软雅黑" panose="020B0503020204020204" pitchFamily="34" charset="-122"/>
              </a:rPr>
              <a:t>6</a:t>
            </a:r>
            <a:r>
              <a:rPr lang="zh-CN" altLang="en-US" sz="2400" b="1" dirty="0">
                <a:solidFill>
                  <a:srgbClr val="0069DD"/>
                </a:solidFill>
                <a:latin typeface="微软雅黑" panose="020B0503020204020204" pitchFamily="34" charset="-122"/>
                <a:ea typeface="微软雅黑" panose="020B0503020204020204" pitchFamily="34" charset="-122"/>
              </a:rPr>
              <a:t>、算法研究</a:t>
            </a:r>
            <a:endParaRPr lang="zh-CN" altLang="en-US" sz="2400" b="1" dirty="0">
              <a:solidFill>
                <a:srgbClr val="0069D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438910" y="2098040"/>
            <a:ext cx="9625965" cy="3415030"/>
          </a:xfrm>
          <a:prstGeom prst="rect">
            <a:avLst/>
          </a:prstGeom>
          <a:noFill/>
        </p:spPr>
        <p:txBody>
          <a:bodyPr wrap="square" rtlCol="0">
            <a:spAutoFit/>
          </a:bodyPr>
          <a:p>
            <a:pPr marL="342900" indent="-342900">
              <a:buAutoNum type="arabicPeriod"/>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两个中国农业大学畜牧环境与工程相关专业的硕士已经签订</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OFFER</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即将开展对环控算法、饲喂算法方面科技文献、专利的搜索、翻译、分类整理；</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即将开展</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CFD</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计算机流体力学仿真的工作；</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准备与南京农业大学动科学院、江苏省农科院在猪环控方面进行合作；</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AutoNum type="arabicPeriod"/>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准备与宁波大学在猪场元宇宙方面进行合作；</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p>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2480" y="412315"/>
            <a:ext cx="8526434" cy="460375"/>
          </a:xfrm>
          <a:prstGeom prst="rect">
            <a:avLst/>
          </a:prstGeom>
          <a:noFill/>
        </p:spPr>
        <p:txBody>
          <a:bodyPr wrap="square">
            <a:spAutoFit/>
          </a:bodyPr>
          <a:lstStyle/>
          <a:p>
            <a:r>
              <a:rPr lang="en-US" altLang="zh-CN" sz="2400" b="1" dirty="0">
                <a:solidFill>
                  <a:srgbClr val="0069DD"/>
                </a:solidFill>
                <a:latin typeface="微软雅黑" panose="020B0503020204020204" pitchFamily="34" charset="-122"/>
                <a:ea typeface="微软雅黑" panose="020B0503020204020204" pitchFamily="34" charset="-122"/>
              </a:rPr>
              <a:t>7</a:t>
            </a:r>
            <a:r>
              <a:rPr lang="zh-CN" altLang="en-US" sz="2400" b="1" dirty="0">
                <a:solidFill>
                  <a:srgbClr val="0069DD"/>
                </a:solidFill>
                <a:latin typeface="微软雅黑" panose="020B0503020204020204" pitchFamily="34" charset="-122"/>
                <a:ea typeface="微软雅黑" panose="020B0503020204020204" pitchFamily="34" charset="-122"/>
              </a:rPr>
              <a:t>、研发项目管理</a:t>
            </a:r>
            <a:endParaRPr lang="zh-CN" altLang="en-US" sz="2400" b="1" dirty="0">
              <a:solidFill>
                <a:srgbClr val="0069D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747520" y="2053590"/>
            <a:ext cx="9751060" cy="2861310"/>
          </a:xfrm>
          <a:prstGeom prst="rect">
            <a:avLst/>
          </a:prstGeom>
          <a:noFill/>
        </p:spPr>
        <p:txBody>
          <a:bodyPr wrap="square" rtlCol="0">
            <a:spAutoFit/>
          </a:bodyPr>
          <a:p>
            <a:r>
              <a:rPr lang="en-US" altLang="zh-CN" sz="2000">
                <a:latin typeface="楷体" panose="02010609060101010101" charset="-122"/>
                <a:ea typeface="楷体" panose="02010609060101010101" charset="-122"/>
                <a:cs typeface="楷体" panose="02010609060101010101" charset="-122"/>
              </a:rPr>
              <a:t>1</a:t>
            </a:r>
            <a:r>
              <a:rPr lang="zh-CN" altLang="en-US" sz="2000">
                <a:latin typeface="楷体" panose="02010609060101010101" charset="-122"/>
                <a:ea typeface="楷体" panose="02010609060101010101" charset="-122"/>
                <a:cs typeface="楷体" panose="02010609060101010101" charset="-122"/>
              </a:rPr>
              <a:t>、</a:t>
            </a:r>
            <a:r>
              <a:rPr lang="zh-CN" sz="2000">
                <a:latin typeface="微软雅黑" panose="020B0503020204020204" pitchFamily="34" charset="-122"/>
                <a:ea typeface="微软雅黑" panose="020B0503020204020204" pitchFamily="34" charset="-122"/>
                <a:cs typeface="微软雅黑" panose="020B0503020204020204" pitchFamily="34" charset="-122"/>
              </a:rPr>
              <a:t>找到一个比较理想的研发项目负责人；</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、逐步发育适合自己的研发管理模式，尤其是引入华为科研管理中的立项</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Charter</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理念，科学、慎重启动产品研发研发立项；</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、做好自身研发的知识产权确权与保护，</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将智能化方面的知识产权，逐步收入到史记智能名下；</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、配合产品研发做好</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ISO9001</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CE</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产品认证，为对外市场推广销售做好准备。</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82894" y="400029"/>
            <a:ext cx="4028440" cy="423545"/>
          </a:xfrm>
          <a:prstGeom prst="rect">
            <a:avLst/>
          </a:prstGeom>
        </p:spPr>
        <p:txBody>
          <a:bodyPr wrap="none">
            <a:spAutoFit/>
          </a:bodyPr>
          <a:lstStyle/>
          <a:p>
            <a:pPr marL="0" lvl="1" algn="l" defTabSz="710565">
              <a:lnSpc>
                <a:spcPct val="90000"/>
              </a:lnSpc>
              <a:spcBef>
                <a:spcPct val="0"/>
              </a:spcBef>
              <a:spcAft>
                <a:spcPct val="15000"/>
              </a:spcAft>
              <a:defRPr/>
            </a:pPr>
            <a:r>
              <a:rPr lang="en-US" altLang="zh-CN" sz="2400" b="1" noProof="1">
                <a:solidFill>
                  <a:srgbClr val="0069DD"/>
                </a:solidFill>
                <a:latin typeface="微软雅黑" panose="020B0503020204020204" pitchFamily="34" charset="-122"/>
                <a:ea typeface="微软雅黑" panose="020B0503020204020204" pitchFamily="34" charset="-122"/>
              </a:rPr>
              <a:t>8</a:t>
            </a:r>
            <a:r>
              <a:rPr lang="zh-CN" altLang="en-US" sz="2400" b="1" noProof="1">
                <a:solidFill>
                  <a:srgbClr val="0069DD"/>
                </a:solidFill>
                <a:latin typeface="微软雅黑" panose="020B0503020204020204" pitchFamily="34" charset="-122"/>
                <a:ea typeface="微软雅黑" panose="020B0503020204020204" pitchFamily="34" charset="-122"/>
              </a:rPr>
              <a:t>、设备管理现状及管理目标</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1"/>
            </p:custDataLst>
          </p:nvPr>
        </p:nvGraphicFramePr>
        <p:xfrm>
          <a:off x="928159" y="1147443"/>
          <a:ext cx="9736455" cy="5179695"/>
        </p:xfrm>
        <a:graphic>
          <a:graphicData uri="http://schemas.openxmlformats.org/drawingml/2006/table">
            <a:tbl>
              <a:tblPr firstRow="1" bandRow="1">
                <a:tableStyleId>{5C22544A-7EE6-4342-B048-85BDC9FD1C3A}</a:tableStyleId>
              </a:tblPr>
              <a:tblGrid>
                <a:gridCol w="1134666"/>
                <a:gridCol w="4106200"/>
                <a:gridCol w="4495800"/>
              </a:tblGrid>
              <a:tr h="616776">
                <a:tc>
                  <a:txBody>
                    <a:bodyPr/>
                    <a:lstStyle/>
                    <a:p>
                      <a:pPr algn="ctr"/>
                      <a:r>
                        <a:rPr lang="zh-CN" altLang="en-US" sz="1600" b="0" dirty="0">
                          <a:solidFill>
                            <a:schemeClr val="tx1"/>
                          </a:solidFill>
                          <a:latin typeface="微软雅黑" panose="020B0503020204020204" pitchFamily="34" charset="-122"/>
                          <a:ea typeface="微软雅黑" panose="020B0503020204020204" pitchFamily="34" charset="-122"/>
                        </a:rPr>
                        <a:t>序号</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zh-CN" altLang="en-US" sz="1600" b="0" dirty="0">
                          <a:solidFill>
                            <a:schemeClr val="tx1"/>
                          </a:solidFill>
                          <a:latin typeface="微软雅黑" panose="020B0503020204020204" pitchFamily="34" charset="-122"/>
                          <a:ea typeface="微软雅黑" panose="020B0503020204020204" pitchFamily="34" charset="-122"/>
                        </a:rPr>
                        <a:t>现     状</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zh-CN" altLang="en-US" sz="1600" b="0" dirty="0">
                          <a:solidFill>
                            <a:schemeClr val="tx1"/>
                          </a:solidFill>
                          <a:latin typeface="微软雅黑" panose="020B0503020204020204" pitchFamily="34" charset="-122"/>
                          <a:ea typeface="微软雅黑" panose="020B0503020204020204" pitchFamily="34" charset="-122"/>
                        </a:rPr>
                        <a:t>目     标</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534692">
                <a:tc>
                  <a:txBody>
                    <a:bodyPr/>
                    <a:lstStyle/>
                    <a:p>
                      <a:pPr algn="ctr"/>
                      <a:r>
                        <a:rPr lang="en-US" altLang="zh-CN" sz="1600" b="0" dirty="0">
                          <a:solidFill>
                            <a:schemeClr val="tx1"/>
                          </a:solidFill>
                          <a:latin typeface="微软雅黑" panose="020B0503020204020204" pitchFamily="34" charset="-122"/>
                          <a:ea typeface="微软雅黑" panose="020B0503020204020204" pitchFamily="34" charset="-122"/>
                        </a:rPr>
                        <a:t>1</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a:latin typeface="微软雅黑" panose="020B0503020204020204" pitchFamily="34" charset="-122"/>
                          <a:ea typeface="微软雅黑" panose="020B0503020204020204" pitchFamily="34" charset="-122"/>
                        </a:rPr>
                        <a:t>设备运行状态不好，缺少日常维护保养和巡检，设备带病工作或不能工作（主要集中在环控系统、发电机、料线等常用设备。）</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b="0" dirty="0">
                          <a:solidFill>
                            <a:schemeClr val="tx1"/>
                          </a:solidFill>
                          <a:latin typeface="微软雅黑" panose="020B0503020204020204" pitchFamily="34" charset="-122"/>
                          <a:ea typeface="微软雅黑" panose="020B0503020204020204" pitchFamily="34" charset="-122"/>
                        </a:rPr>
                        <a:t>设备台帐</a:t>
                      </a:r>
                      <a:r>
                        <a:rPr lang="en-US" altLang="zh-CN" sz="1600" b="0" dirty="0">
                          <a:solidFill>
                            <a:schemeClr val="tx1"/>
                          </a:solidFill>
                          <a:latin typeface="微软雅黑" panose="020B0503020204020204" pitchFamily="34" charset="-122"/>
                          <a:ea typeface="微软雅黑" panose="020B0503020204020204" pitchFamily="34" charset="-122"/>
                        </a:rPr>
                        <a:t>100%</a:t>
                      </a:r>
                      <a:r>
                        <a:rPr lang="zh-CN" altLang="en-US" sz="1600" b="0" dirty="0">
                          <a:solidFill>
                            <a:schemeClr val="tx1"/>
                          </a:solidFill>
                          <a:latin typeface="微软雅黑" panose="020B0503020204020204" pitchFamily="34" charset="-122"/>
                          <a:ea typeface="微软雅黑" panose="020B0503020204020204" pitchFamily="34" charset="-122"/>
                        </a:rPr>
                        <a:t>完备；设备点检达标率</a:t>
                      </a:r>
                      <a:r>
                        <a:rPr lang="en-US" altLang="zh-CN" sz="1600" b="0" dirty="0">
                          <a:solidFill>
                            <a:schemeClr val="tx1"/>
                          </a:solidFill>
                          <a:latin typeface="微软雅黑" panose="020B0503020204020204" pitchFamily="34" charset="-122"/>
                          <a:ea typeface="微软雅黑" panose="020B0503020204020204" pitchFamily="34" charset="-122"/>
                        </a:rPr>
                        <a:t>90%</a:t>
                      </a:r>
                      <a:r>
                        <a:rPr lang="zh-CN" altLang="en-US" sz="1600" b="0" dirty="0">
                          <a:solidFill>
                            <a:schemeClr val="tx1"/>
                          </a:solidFill>
                          <a:latin typeface="微软雅黑" panose="020B0503020204020204" pitchFamily="34" charset="-122"/>
                          <a:ea typeface="微软雅黑" panose="020B0503020204020204" pitchFamily="34" charset="-122"/>
                        </a:rPr>
                        <a:t>；设备保养达标率</a:t>
                      </a:r>
                      <a:r>
                        <a:rPr lang="en-US" altLang="zh-CN" sz="1600" b="0" dirty="0">
                          <a:solidFill>
                            <a:schemeClr val="tx1"/>
                          </a:solidFill>
                          <a:latin typeface="微软雅黑" panose="020B0503020204020204" pitchFamily="34" charset="-122"/>
                          <a:ea typeface="微软雅黑" panose="020B0503020204020204" pitchFamily="34" charset="-122"/>
                        </a:rPr>
                        <a:t>90%</a:t>
                      </a:r>
                      <a:r>
                        <a:rPr lang="zh-CN" altLang="en-US" sz="1600" b="0" dirty="0">
                          <a:solidFill>
                            <a:schemeClr val="tx1"/>
                          </a:solidFill>
                          <a:latin typeface="微软雅黑" panose="020B0503020204020204" pitchFamily="34" charset="-122"/>
                          <a:ea typeface="微软雅黑" panose="020B0503020204020204" pitchFamily="34" charset="-122"/>
                        </a:rPr>
                        <a:t>。</a:t>
                      </a:r>
                      <a:endParaRPr lang="en-US" altLang="zh-CN" sz="1600" b="0" dirty="0">
                        <a:solidFill>
                          <a:schemeClr val="tx1"/>
                        </a:solidFill>
                        <a:latin typeface="微软雅黑" panose="020B0503020204020204" pitchFamily="34" charset="-122"/>
                        <a:ea typeface="微软雅黑" panose="020B0503020204020204" pitchFamily="34" charset="-122"/>
                      </a:endParaRPr>
                    </a:p>
                    <a:p>
                      <a:pPr algn="l"/>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16776">
                <a:tc>
                  <a:txBody>
                    <a:bodyPr/>
                    <a:lstStyle/>
                    <a:p>
                      <a:pPr algn="ctr"/>
                      <a:r>
                        <a:rPr lang="en-US" altLang="zh-CN" sz="1600" b="0" dirty="0">
                          <a:solidFill>
                            <a:schemeClr val="tx1"/>
                          </a:solidFill>
                          <a:latin typeface="微软雅黑" panose="020B0503020204020204" pitchFamily="34" charset="-122"/>
                          <a:ea typeface="微软雅黑" panose="020B0503020204020204" pitchFamily="34" charset="-122"/>
                        </a:rPr>
                        <a:t>2</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a:latin typeface="微软雅黑" panose="020B0503020204020204" pitchFamily="34" charset="-122"/>
                          <a:ea typeface="微软雅黑" panose="020B0503020204020204" pitchFamily="34" charset="-122"/>
                        </a:rPr>
                        <a:t>人不会用设备。一线操作工对设备操作熟练度不足，培训对象未覆盖直接使用人。人员在年龄、学历、证书方面不达标；</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b="0" dirty="0">
                          <a:solidFill>
                            <a:schemeClr val="tx1"/>
                          </a:solidFill>
                          <a:latin typeface="微软雅黑" panose="020B0503020204020204" pitchFamily="34" charset="-122"/>
                          <a:ea typeface="微软雅黑" panose="020B0503020204020204" pitchFamily="34" charset="-122"/>
                        </a:rPr>
                        <a:t>有计划组织机电工程师对场内进行设备培训，达到</a:t>
                      </a:r>
                      <a:r>
                        <a:rPr lang="en-US" altLang="zh-CN" sz="1600" b="0" dirty="0">
                          <a:solidFill>
                            <a:schemeClr val="tx1"/>
                          </a:solidFill>
                          <a:latin typeface="微软雅黑" panose="020B0503020204020204" pitchFamily="34" charset="-122"/>
                          <a:ea typeface="微软雅黑" panose="020B0503020204020204" pitchFamily="34" charset="-122"/>
                        </a:rPr>
                        <a:t>100%</a:t>
                      </a:r>
                      <a:r>
                        <a:rPr lang="zh-CN" altLang="en-US" sz="1600" b="0" dirty="0">
                          <a:solidFill>
                            <a:schemeClr val="tx1"/>
                          </a:solidFill>
                          <a:latin typeface="微软雅黑" panose="020B0503020204020204" pitchFamily="34" charset="-122"/>
                          <a:ea typeface="微软雅黑" panose="020B0503020204020204" pitchFamily="34" charset="-122"/>
                        </a:rPr>
                        <a:t>操作人员会使用设备。逐步实现人员的优化。</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16776">
                <a:tc>
                  <a:txBody>
                    <a:bodyPr/>
                    <a:lstStyle/>
                    <a:p>
                      <a:pPr algn="ctr"/>
                      <a:r>
                        <a:rPr lang="en-US" altLang="zh-CN" sz="1600" b="0" dirty="0">
                          <a:solidFill>
                            <a:schemeClr val="tx1"/>
                          </a:solidFill>
                          <a:latin typeface="微软雅黑" panose="020B0503020204020204" pitchFamily="34" charset="-122"/>
                          <a:ea typeface="微软雅黑" panose="020B0503020204020204" pitchFamily="34" charset="-122"/>
                        </a:rPr>
                        <a:t>3</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a:latin typeface="微软雅黑" panose="020B0503020204020204" pitchFamily="34" charset="-122"/>
                          <a:ea typeface="微软雅黑" panose="020B0503020204020204" pitchFamily="34" charset="-122"/>
                        </a:rPr>
                        <a:t>设备管理标准落地执行不到位，检查流于形式</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b="0" dirty="0">
                          <a:solidFill>
                            <a:schemeClr val="tx1"/>
                          </a:solidFill>
                          <a:latin typeface="微软雅黑" panose="020B0503020204020204" pitchFamily="34" charset="-122"/>
                          <a:ea typeface="微软雅黑" panose="020B0503020204020204" pitchFamily="34" charset="-122"/>
                        </a:rPr>
                        <a:t>制订可检查可量化标准和流程，按计划每天执行并检查，月底集中考评。（目前占</a:t>
                      </a:r>
                      <a:r>
                        <a:rPr lang="en-US" altLang="zh-CN" sz="1600" b="0" dirty="0">
                          <a:solidFill>
                            <a:schemeClr val="tx1"/>
                          </a:solidFill>
                          <a:latin typeface="微软雅黑" panose="020B0503020204020204" pitchFamily="34" charset="-122"/>
                          <a:ea typeface="微软雅黑" panose="020B0503020204020204" pitchFamily="34" charset="-122"/>
                        </a:rPr>
                        <a:t>30%</a:t>
                      </a:r>
                      <a:r>
                        <a:rPr lang="zh-CN" altLang="en-US" sz="1600" b="0" dirty="0">
                          <a:solidFill>
                            <a:schemeClr val="tx1"/>
                          </a:solidFill>
                          <a:latin typeface="微软雅黑" panose="020B0503020204020204" pitchFamily="34" charset="-122"/>
                          <a:ea typeface="微软雅黑" panose="020B0503020204020204" pitchFamily="34" charset="-122"/>
                        </a:rPr>
                        <a:t>考评权重）</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16776">
                <a:tc>
                  <a:txBody>
                    <a:bodyPr/>
                    <a:lstStyle/>
                    <a:p>
                      <a:pPr algn="ctr"/>
                      <a:r>
                        <a:rPr lang="en-US" altLang="zh-CN" sz="1600" b="0" dirty="0">
                          <a:solidFill>
                            <a:schemeClr val="tx1"/>
                          </a:solidFill>
                          <a:latin typeface="微软雅黑" panose="020B0503020204020204" pitchFamily="34" charset="-122"/>
                          <a:ea typeface="微软雅黑" panose="020B0503020204020204" pitchFamily="34" charset="-122"/>
                        </a:rPr>
                        <a:t>4</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dirty="0">
                          <a:latin typeface="微软雅黑" panose="020B0503020204020204" pitchFamily="34" charset="-122"/>
                          <a:ea typeface="微软雅黑" panose="020B0503020204020204" pitchFamily="34" charset="-122"/>
                        </a:rPr>
                        <a:t>“人养设备、设备养猪”观念淡薄，机电工干杂活比较多。</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a:r>
                        <a:rPr lang="zh-CN" altLang="en-US" sz="1600" b="0" dirty="0">
                          <a:solidFill>
                            <a:schemeClr val="tx1"/>
                          </a:solidFill>
                          <a:latin typeface="微软雅黑" panose="020B0503020204020204" pitchFamily="34" charset="-122"/>
                          <a:ea typeface="微软雅黑" panose="020B0503020204020204" pitchFamily="34" charset="-122"/>
                        </a:rPr>
                        <a:t>由水电工单独维护转变为联合场内各岗位协同；设备管理由“救火式维修”转变为预防性巡检保养。</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16776">
                <a:tc>
                  <a:txBody>
                    <a:bodyPr/>
                    <a:p>
                      <a:pPr algn="ctr">
                        <a:buNone/>
                      </a:pPr>
                      <a:r>
                        <a:rPr lang="en-US" altLang="zh-CN" sz="1600" b="0" dirty="0">
                          <a:solidFill>
                            <a:schemeClr val="tx1"/>
                          </a:solidFill>
                          <a:latin typeface="微软雅黑" panose="020B0503020204020204" pitchFamily="34" charset="-122"/>
                          <a:ea typeface="微软雅黑" panose="020B0503020204020204" pitchFamily="34" charset="-122"/>
                        </a:rPr>
                        <a:t>5</a:t>
                      </a:r>
                      <a:endParaRPr lang="en-US" altLang="zh-CN"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p>
                      <a:pPr algn="l">
                        <a:buNone/>
                      </a:pPr>
                      <a:r>
                        <a:rPr lang="zh-CN" altLang="en-US" sz="1600" b="0" dirty="0">
                          <a:solidFill>
                            <a:schemeClr val="tx1"/>
                          </a:solidFill>
                          <a:latin typeface="微软雅黑" panose="020B0503020204020204" pitchFamily="34" charset="-122"/>
                          <a:ea typeface="微软雅黑" panose="020B0503020204020204" pitchFamily="34" charset="-122"/>
                        </a:rPr>
                        <a:t>水电、机修、安全、环保、安装、土建等各自为战，分散管理</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p>
                      <a:pPr algn="l">
                        <a:buNone/>
                      </a:pPr>
                      <a:r>
                        <a:rPr lang="zh-CN" altLang="en-US" sz="1600" dirty="0">
                          <a:solidFill>
                            <a:schemeClr val="tx1"/>
                          </a:solidFill>
                          <a:latin typeface="微软雅黑" panose="020B0503020204020204" pitchFamily="34" charset="-122"/>
                          <a:ea typeface="微软雅黑" panose="020B0503020204020204" pitchFamily="34" charset="-122"/>
                          <a:sym typeface="+mn-ea"/>
                        </a:rPr>
                        <a:t>设备管理向安全与环保、猪舍结构维护、安装与施工等方向发育，最终整合在一起。</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616776">
                <a:tc>
                  <a:txBody>
                    <a:bodyPr/>
                    <a:p>
                      <a:pPr algn="ctr">
                        <a:buNone/>
                      </a:pPr>
                      <a:r>
                        <a:rPr lang="en-US" altLang="zh-CN" sz="1600" b="0" dirty="0">
                          <a:solidFill>
                            <a:schemeClr val="tx1"/>
                          </a:solidFill>
                          <a:latin typeface="微软雅黑" panose="020B0503020204020204" pitchFamily="34" charset="-122"/>
                          <a:ea typeface="微软雅黑" panose="020B0503020204020204" pitchFamily="34" charset="-122"/>
                        </a:rPr>
                        <a:t>6</a:t>
                      </a:r>
                      <a:endParaRPr lang="en-US" altLang="zh-CN"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p>
                      <a:pPr algn="l">
                        <a:buNone/>
                      </a:pPr>
                      <a:r>
                        <a:rPr lang="zh-CN" altLang="en-US" sz="1600" b="0" dirty="0">
                          <a:solidFill>
                            <a:schemeClr val="tx1"/>
                          </a:solidFill>
                          <a:latin typeface="微软雅黑" panose="020B0503020204020204" pitchFamily="34" charset="-122"/>
                          <a:ea typeface="微软雅黑" panose="020B0503020204020204" pitchFamily="34" charset="-122"/>
                        </a:rPr>
                        <a:t>设备管理、设备台账、维护保养、维修均采用手账，人员离职后数据和记录丢失；</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p>
                      <a:pPr algn="l">
                        <a:buNone/>
                      </a:pPr>
                      <a:r>
                        <a:rPr lang="zh-CN" altLang="en-US" sz="1600" dirty="0">
                          <a:solidFill>
                            <a:schemeClr val="tx1"/>
                          </a:solidFill>
                          <a:latin typeface="微软雅黑" panose="020B0503020204020204" pitchFamily="34" charset="-122"/>
                          <a:ea typeface="微软雅黑" panose="020B0503020204020204" pitchFamily="34" charset="-122"/>
                          <a:sym typeface="+mn-ea"/>
                        </a:rPr>
                        <a:t>引入设备管理软件（前期采购，后期自主开发），</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82894" y="400029"/>
            <a:ext cx="2031325" cy="424732"/>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设备管理思路</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91555" y="1103843"/>
            <a:ext cx="227226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、设备安全管理</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263411" y="1681214"/>
            <a:ext cx="3400029"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安全大于天，安全事故一票否决。</a:t>
            </a:r>
            <a:endParaRPr lang="zh-CN" altLang="en-US" sz="1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272555" y="2145091"/>
            <a:ext cx="3400029"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不能死人，不能死猪，不能着火。</a:t>
            </a:r>
            <a:endParaRPr lang="zh-CN" altLang="en-US" sz="16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1272540" y="2611120"/>
            <a:ext cx="5504815"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建立制度，责任到人，强化培训，监督检查。</a:t>
            </a:r>
            <a:endParaRPr lang="zh-CN" altLang="en-US" sz="1600" dirty="0">
              <a:latin typeface="微软雅黑" panose="020B0503020204020204" pitchFamily="34" charset="-122"/>
              <a:ea typeface="微软雅黑" panose="020B0503020204020204" pitchFamily="34" charset="-122"/>
            </a:endParaRPr>
          </a:p>
        </p:txBody>
      </p:sp>
      <p:graphicFrame>
        <p:nvGraphicFramePr>
          <p:cNvPr id="16" name="对象 15"/>
          <p:cNvGraphicFramePr>
            <a:graphicFrameLocks noChangeAspect="1"/>
          </p:cNvGraphicFramePr>
          <p:nvPr/>
        </p:nvGraphicFramePr>
        <p:xfrm>
          <a:off x="6541770" y="1103843"/>
          <a:ext cx="4458462" cy="3982893"/>
        </p:xfrm>
        <a:graphic>
          <a:graphicData uri="http://schemas.openxmlformats.org/presentationml/2006/ole">
            <mc:AlternateContent xmlns:mc="http://schemas.openxmlformats.org/markup-compatibility/2006">
              <mc:Choice xmlns:v="urn:schemas-microsoft-com:vml" Requires="v">
                <p:oleObj spid="_x0000_s1026" name="Visio" r:id="rId1" imgW="3931920" imgH="3514090" progId="Visio.Drawing.15">
                  <p:embed/>
                </p:oleObj>
              </mc:Choice>
              <mc:Fallback>
                <p:oleObj name="Visio" r:id="rId1" imgW="3931920" imgH="3514090" progId="Visio.Drawing.15">
                  <p:embed/>
                  <p:pic>
                    <p:nvPicPr>
                      <p:cNvPr id="0" name="对象 15"/>
                      <p:cNvPicPr/>
                      <p:nvPr/>
                    </p:nvPicPr>
                    <p:blipFill>
                      <a:blip r:embed="rId2"/>
                      <a:stretch>
                        <a:fillRect/>
                      </a:stretch>
                    </p:blipFill>
                    <p:spPr>
                      <a:xfrm>
                        <a:off x="6541770" y="1103843"/>
                        <a:ext cx="4458462" cy="3982893"/>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61695" y="365125"/>
            <a:ext cx="2803525" cy="459740"/>
          </a:xfrm>
        </p:spPr>
        <p:txBody>
          <a:bodyPr/>
          <a:p>
            <a:r>
              <a:rPr sz="2400" b="0" spc="-10" dirty="0">
                <a:sym typeface="+mn-ea"/>
              </a:rPr>
              <a:t>智能</a:t>
            </a:r>
            <a:r>
              <a:rPr sz="2400" b="0" dirty="0">
                <a:sym typeface="+mn-ea"/>
              </a:rPr>
              <a:t>化</a:t>
            </a:r>
            <a:r>
              <a:rPr sz="2400" b="0" spc="-10" dirty="0">
                <a:sym typeface="+mn-ea"/>
              </a:rPr>
              <a:t>养猪</a:t>
            </a:r>
            <a:r>
              <a:rPr sz="2400" b="0" dirty="0">
                <a:sym typeface="+mn-ea"/>
              </a:rPr>
              <a:t>的</a:t>
            </a:r>
            <a:r>
              <a:rPr sz="2400" b="0" spc="-10" dirty="0">
                <a:sym typeface="+mn-ea"/>
              </a:rPr>
              <a:t>概念</a:t>
            </a:r>
            <a:endParaRPr lang="zh-CN" altLang="en-US" sz="2400" b="0" spc="-10" dirty="0">
              <a:sym typeface="+mn-ea"/>
            </a:endParaRPr>
          </a:p>
        </p:txBody>
      </p:sp>
      <p:sp>
        <p:nvSpPr>
          <p:cNvPr id="3" name="object 2"/>
          <p:cNvSpPr/>
          <p:nvPr/>
        </p:nvSpPr>
        <p:spPr>
          <a:xfrm>
            <a:off x="2156713" y="1688973"/>
            <a:ext cx="6097905" cy="2857500"/>
          </a:xfrm>
          <a:custGeom>
            <a:avLst/>
            <a:gdLst/>
            <a:ahLst/>
            <a:cxnLst/>
            <a:rect l="l" t="t" r="r" b="b"/>
            <a:pathLst>
              <a:path w="6097905" h="2857500">
                <a:moveTo>
                  <a:pt x="5342890" y="0"/>
                </a:moveTo>
                <a:lnTo>
                  <a:pt x="5383149" y="357250"/>
                </a:lnTo>
                <a:lnTo>
                  <a:pt x="5244268" y="376636"/>
                </a:lnTo>
                <a:lnTo>
                  <a:pt x="4904571" y="428032"/>
                </a:lnTo>
                <a:lnTo>
                  <a:pt x="4575595" y="483619"/>
                </a:lnTo>
                <a:lnTo>
                  <a:pt x="4257341" y="543396"/>
                </a:lnTo>
                <a:lnTo>
                  <a:pt x="4010458" y="594235"/>
                </a:lnTo>
                <a:lnTo>
                  <a:pt x="3770436" y="647756"/>
                </a:lnTo>
                <a:lnTo>
                  <a:pt x="3537277" y="703959"/>
                </a:lnTo>
                <a:lnTo>
                  <a:pt x="3310979" y="762845"/>
                </a:lnTo>
                <a:lnTo>
                  <a:pt x="3145759" y="808768"/>
                </a:lnTo>
                <a:lnTo>
                  <a:pt x="2984398" y="856201"/>
                </a:lnTo>
                <a:lnTo>
                  <a:pt x="2826897" y="905142"/>
                </a:lnTo>
                <a:lnTo>
                  <a:pt x="2673256" y="955592"/>
                </a:lnTo>
                <a:lnTo>
                  <a:pt x="2523475" y="1007551"/>
                </a:lnTo>
                <a:lnTo>
                  <a:pt x="2377554" y="1061018"/>
                </a:lnTo>
                <a:lnTo>
                  <a:pt x="2282417" y="1097501"/>
                </a:lnTo>
                <a:lnTo>
                  <a:pt x="2188996" y="1134655"/>
                </a:lnTo>
                <a:lnTo>
                  <a:pt x="2097291" y="1172479"/>
                </a:lnTo>
                <a:lnTo>
                  <a:pt x="2007300" y="1210974"/>
                </a:lnTo>
                <a:lnTo>
                  <a:pt x="1919026" y="1250139"/>
                </a:lnTo>
                <a:lnTo>
                  <a:pt x="1832467" y="1289975"/>
                </a:lnTo>
                <a:lnTo>
                  <a:pt x="1747623" y="1330481"/>
                </a:lnTo>
                <a:lnTo>
                  <a:pt x="1664494" y="1371658"/>
                </a:lnTo>
                <a:lnTo>
                  <a:pt x="1583082" y="1413506"/>
                </a:lnTo>
                <a:lnTo>
                  <a:pt x="1503384" y="1456024"/>
                </a:lnTo>
                <a:lnTo>
                  <a:pt x="1464179" y="1477534"/>
                </a:lnTo>
                <a:lnTo>
                  <a:pt x="1425402" y="1499213"/>
                </a:lnTo>
                <a:lnTo>
                  <a:pt x="1387055" y="1521058"/>
                </a:lnTo>
                <a:lnTo>
                  <a:pt x="1349136" y="1543072"/>
                </a:lnTo>
                <a:lnTo>
                  <a:pt x="1311646" y="1565253"/>
                </a:lnTo>
                <a:lnTo>
                  <a:pt x="1274585" y="1587602"/>
                </a:lnTo>
                <a:lnTo>
                  <a:pt x="1237953" y="1610118"/>
                </a:lnTo>
                <a:lnTo>
                  <a:pt x="1201749" y="1632802"/>
                </a:lnTo>
                <a:lnTo>
                  <a:pt x="1165975" y="1655654"/>
                </a:lnTo>
                <a:lnTo>
                  <a:pt x="1130629" y="1678673"/>
                </a:lnTo>
                <a:lnTo>
                  <a:pt x="1095712" y="1701860"/>
                </a:lnTo>
                <a:lnTo>
                  <a:pt x="1061224" y="1725215"/>
                </a:lnTo>
                <a:lnTo>
                  <a:pt x="1027165" y="1748737"/>
                </a:lnTo>
                <a:lnTo>
                  <a:pt x="993535" y="1772427"/>
                </a:lnTo>
                <a:lnTo>
                  <a:pt x="960334" y="1796284"/>
                </a:lnTo>
                <a:lnTo>
                  <a:pt x="927562" y="1820310"/>
                </a:lnTo>
                <a:lnTo>
                  <a:pt x="895218" y="1844502"/>
                </a:lnTo>
                <a:lnTo>
                  <a:pt x="863303" y="1868863"/>
                </a:lnTo>
                <a:lnTo>
                  <a:pt x="831818" y="1893391"/>
                </a:lnTo>
                <a:lnTo>
                  <a:pt x="800761" y="1918087"/>
                </a:lnTo>
                <a:lnTo>
                  <a:pt x="770133" y="1942950"/>
                </a:lnTo>
                <a:lnTo>
                  <a:pt x="739933" y="1967982"/>
                </a:lnTo>
                <a:lnTo>
                  <a:pt x="710163" y="1993180"/>
                </a:lnTo>
                <a:lnTo>
                  <a:pt x="680822" y="2018547"/>
                </a:lnTo>
                <a:lnTo>
                  <a:pt x="651909" y="2044081"/>
                </a:lnTo>
                <a:lnTo>
                  <a:pt x="623425" y="2069783"/>
                </a:lnTo>
                <a:lnTo>
                  <a:pt x="595370" y="2095652"/>
                </a:lnTo>
                <a:lnTo>
                  <a:pt x="540547" y="2147894"/>
                </a:lnTo>
                <a:lnTo>
                  <a:pt x="487439" y="2200806"/>
                </a:lnTo>
                <a:lnTo>
                  <a:pt x="436047" y="2254389"/>
                </a:lnTo>
                <a:lnTo>
                  <a:pt x="386370" y="2308642"/>
                </a:lnTo>
                <a:lnTo>
                  <a:pt x="338409" y="2363567"/>
                </a:lnTo>
                <a:lnTo>
                  <a:pt x="292163" y="2419162"/>
                </a:lnTo>
                <a:lnTo>
                  <a:pt x="247633" y="2475427"/>
                </a:lnTo>
                <a:lnTo>
                  <a:pt x="204818" y="2532363"/>
                </a:lnTo>
                <a:lnTo>
                  <a:pt x="163718" y="2589970"/>
                </a:lnTo>
                <a:lnTo>
                  <a:pt x="124334" y="2648247"/>
                </a:lnTo>
                <a:lnTo>
                  <a:pt x="86666" y="2707195"/>
                </a:lnTo>
                <a:lnTo>
                  <a:pt x="50713" y="2766814"/>
                </a:lnTo>
                <a:lnTo>
                  <a:pt x="16475" y="2827103"/>
                </a:lnTo>
                <a:lnTo>
                  <a:pt x="0" y="2857500"/>
                </a:lnTo>
                <a:lnTo>
                  <a:pt x="26010" y="2831359"/>
                </a:lnTo>
                <a:lnTo>
                  <a:pt x="52367" y="2805408"/>
                </a:lnTo>
                <a:lnTo>
                  <a:pt x="106122" y="2754068"/>
                </a:lnTo>
                <a:lnTo>
                  <a:pt x="161265" y="2703481"/>
                </a:lnTo>
                <a:lnTo>
                  <a:pt x="217795" y="2653647"/>
                </a:lnTo>
                <a:lnTo>
                  <a:pt x="275712" y="2604566"/>
                </a:lnTo>
                <a:lnTo>
                  <a:pt x="305191" y="2580307"/>
                </a:lnTo>
                <a:lnTo>
                  <a:pt x="335017" y="2556237"/>
                </a:lnTo>
                <a:lnTo>
                  <a:pt x="365189" y="2532354"/>
                </a:lnTo>
                <a:lnTo>
                  <a:pt x="395709" y="2508660"/>
                </a:lnTo>
                <a:lnTo>
                  <a:pt x="426575" y="2485154"/>
                </a:lnTo>
                <a:lnTo>
                  <a:pt x="457788" y="2461836"/>
                </a:lnTo>
                <a:lnTo>
                  <a:pt x="489348" y="2438706"/>
                </a:lnTo>
                <a:lnTo>
                  <a:pt x="521255" y="2415765"/>
                </a:lnTo>
                <a:lnTo>
                  <a:pt x="553509" y="2393011"/>
                </a:lnTo>
                <a:lnTo>
                  <a:pt x="586110" y="2370446"/>
                </a:lnTo>
                <a:lnTo>
                  <a:pt x="619057" y="2348069"/>
                </a:lnTo>
                <a:lnTo>
                  <a:pt x="652352" y="2325880"/>
                </a:lnTo>
                <a:lnTo>
                  <a:pt x="685993" y="2303879"/>
                </a:lnTo>
                <a:lnTo>
                  <a:pt x="719981" y="2282066"/>
                </a:lnTo>
                <a:lnTo>
                  <a:pt x="754316" y="2260441"/>
                </a:lnTo>
                <a:lnTo>
                  <a:pt x="788998" y="2239005"/>
                </a:lnTo>
                <a:lnTo>
                  <a:pt x="824026" y="2217757"/>
                </a:lnTo>
                <a:lnTo>
                  <a:pt x="859402" y="2196696"/>
                </a:lnTo>
                <a:lnTo>
                  <a:pt x="895124" y="2175824"/>
                </a:lnTo>
                <a:lnTo>
                  <a:pt x="931194" y="2155140"/>
                </a:lnTo>
                <a:lnTo>
                  <a:pt x="967610" y="2134644"/>
                </a:lnTo>
                <a:lnTo>
                  <a:pt x="1004373" y="2114337"/>
                </a:lnTo>
                <a:lnTo>
                  <a:pt x="1041483" y="2094217"/>
                </a:lnTo>
                <a:lnTo>
                  <a:pt x="1116743" y="2054542"/>
                </a:lnTo>
                <a:lnTo>
                  <a:pt x="1193391" y="2015620"/>
                </a:lnTo>
                <a:lnTo>
                  <a:pt x="1271426" y="1977450"/>
                </a:lnTo>
                <a:lnTo>
                  <a:pt x="1350849" y="1940033"/>
                </a:lnTo>
                <a:lnTo>
                  <a:pt x="1431659" y="1903368"/>
                </a:lnTo>
                <a:lnTo>
                  <a:pt x="1513857" y="1867456"/>
                </a:lnTo>
                <a:lnTo>
                  <a:pt x="1597442" y="1832296"/>
                </a:lnTo>
                <a:lnTo>
                  <a:pt x="1682415" y="1797889"/>
                </a:lnTo>
                <a:lnTo>
                  <a:pt x="1768775" y="1764235"/>
                </a:lnTo>
                <a:lnTo>
                  <a:pt x="1856523" y="1731332"/>
                </a:lnTo>
                <a:lnTo>
                  <a:pt x="1945658" y="1699183"/>
                </a:lnTo>
                <a:lnTo>
                  <a:pt x="2036181" y="1667785"/>
                </a:lnTo>
                <a:lnTo>
                  <a:pt x="2174566" y="1622100"/>
                </a:lnTo>
                <a:lnTo>
                  <a:pt x="2316074" y="1578109"/>
                </a:lnTo>
                <a:lnTo>
                  <a:pt x="2460703" y="1535810"/>
                </a:lnTo>
                <a:lnTo>
                  <a:pt x="2608455" y="1495204"/>
                </a:lnTo>
                <a:lnTo>
                  <a:pt x="2759328" y="1456291"/>
                </a:lnTo>
                <a:lnTo>
                  <a:pt x="2913324" y="1419071"/>
                </a:lnTo>
                <a:lnTo>
                  <a:pt x="3070441" y="1383545"/>
                </a:lnTo>
                <a:lnTo>
                  <a:pt x="3284787" y="1338809"/>
                </a:lnTo>
                <a:lnTo>
                  <a:pt x="3504683" y="1297084"/>
                </a:lnTo>
                <a:lnTo>
                  <a:pt x="3730130" y="1258368"/>
                </a:lnTo>
                <a:lnTo>
                  <a:pt x="3961127" y="1222661"/>
                </a:lnTo>
                <a:lnTo>
                  <a:pt x="4257678" y="1182261"/>
                </a:lnTo>
                <a:lnTo>
                  <a:pt x="4562902" y="1146563"/>
                </a:lnTo>
                <a:lnTo>
                  <a:pt x="4876798" y="1115567"/>
                </a:lnTo>
                <a:lnTo>
                  <a:pt x="5264922" y="1084580"/>
                </a:lnTo>
                <a:lnTo>
                  <a:pt x="5463667" y="1071626"/>
                </a:lnTo>
                <a:lnTo>
                  <a:pt x="5751214" y="1071626"/>
                </a:lnTo>
                <a:lnTo>
                  <a:pt x="6097524" y="571500"/>
                </a:lnTo>
                <a:lnTo>
                  <a:pt x="5342890" y="0"/>
                </a:lnTo>
                <a:close/>
              </a:path>
              <a:path w="6097905" h="2857500">
                <a:moveTo>
                  <a:pt x="5751214" y="1071626"/>
                </a:moveTo>
                <a:lnTo>
                  <a:pt x="5463667" y="1071626"/>
                </a:lnTo>
                <a:lnTo>
                  <a:pt x="5503926" y="1428750"/>
                </a:lnTo>
                <a:lnTo>
                  <a:pt x="5751214" y="1071626"/>
                </a:lnTo>
                <a:close/>
              </a:path>
            </a:pathLst>
          </a:custGeom>
          <a:solidFill>
            <a:srgbClr val="CFD4EA"/>
          </a:solidFill>
        </p:spPr>
        <p:txBody>
          <a:bodyPr wrap="square" lIns="0" tIns="0" rIns="0" bIns="0" rtlCol="0"/>
          <a:p/>
        </p:txBody>
      </p:sp>
      <p:sp>
        <p:nvSpPr>
          <p:cNvPr id="4" name="object 3"/>
          <p:cNvSpPr/>
          <p:nvPr/>
        </p:nvSpPr>
        <p:spPr>
          <a:xfrm>
            <a:off x="2758440" y="3815080"/>
            <a:ext cx="154305" cy="116205"/>
          </a:xfrm>
          <a:prstGeom prst="rect">
            <a:avLst/>
          </a:prstGeom>
          <a:blipFill>
            <a:blip r:embed="rId1" cstate="print"/>
            <a:stretch>
              <a:fillRect/>
            </a:stretch>
          </a:blipFill>
        </p:spPr>
        <p:txBody>
          <a:bodyPr wrap="square" lIns="0" tIns="0" rIns="0" bIns="0" rtlCol="0"/>
          <a:p/>
        </p:txBody>
      </p:sp>
      <p:sp>
        <p:nvSpPr>
          <p:cNvPr id="5" name="object 4"/>
          <p:cNvSpPr/>
          <p:nvPr/>
        </p:nvSpPr>
        <p:spPr>
          <a:xfrm>
            <a:off x="3749040" y="3148965"/>
            <a:ext cx="199390" cy="182880"/>
          </a:xfrm>
          <a:prstGeom prst="rect">
            <a:avLst/>
          </a:prstGeom>
          <a:blipFill>
            <a:blip r:embed="rId2" cstate="print"/>
            <a:stretch>
              <a:fillRect/>
            </a:stretch>
          </a:blipFill>
        </p:spPr>
        <p:txBody>
          <a:bodyPr wrap="square" lIns="0" tIns="0" rIns="0" bIns="0" rtlCol="0"/>
          <a:p/>
        </p:txBody>
      </p:sp>
      <p:sp>
        <p:nvSpPr>
          <p:cNvPr id="6" name="object 5"/>
          <p:cNvSpPr/>
          <p:nvPr/>
        </p:nvSpPr>
        <p:spPr>
          <a:xfrm>
            <a:off x="5013960" y="2660015"/>
            <a:ext cx="271780" cy="242570"/>
          </a:xfrm>
          <a:prstGeom prst="rect">
            <a:avLst/>
          </a:prstGeom>
          <a:blipFill>
            <a:blip r:embed="rId3" cstate="print"/>
            <a:stretch>
              <a:fillRect/>
            </a:stretch>
          </a:blipFill>
        </p:spPr>
        <p:txBody>
          <a:bodyPr wrap="square" lIns="0" tIns="0" rIns="0" bIns="0" rtlCol="0"/>
          <a:p/>
        </p:txBody>
      </p:sp>
      <p:sp>
        <p:nvSpPr>
          <p:cNvPr id="7" name="object 6"/>
          <p:cNvSpPr/>
          <p:nvPr/>
        </p:nvSpPr>
        <p:spPr>
          <a:xfrm>
            <a:off x="6391910" y="2336800"/>
            <a:ext cx="331470" cy="323215"/>
          </a:xfrm>
          <a:prstGeom prst="rect">
            <a:avLst/>
          </a:prstGeom>
          <a:blipFill>
            <a:blip r:embed="rId4" cstate="print"/>
            <a:stretch>
              <a:fillRect/>
            </a:stretch>
          </a:blipFill>
        </p:spPr>
        <p:txBody>
          <a:bodyPr wrap="square" lIns="0" tIns="0" rIns="0" bIns="0" rtlCol="0"/>
          <a:p/>
        </p:txBody>
      </p:sp>
      <p:sp>
        <p:nvSpPr>
          <p:cNvPr id="8" name="object 7"/>
          <p:cNvSpPr txBox="1"/>
          <p:nvPr/>
        </p:nvSpPr>
        <p:spPr>
          <a:xfrm>
            <a:off x="4769230" y="3243580"/>
            <a:ext cx="789940" cy="320040"/>
          </a:xfrm>
          <a:prstGeom prst="rect">
            <a:avLst/>
          </a:prstGeom>
        </p:spPr>
        <p:txBody>
          <a:bodyPr vert="horz" wrap="square" lIns="0" tIns="12700" rIns="0" bIns="0" rtlCol="0">
            <a:spAutoFit/>
          </a:bodyPr>
          <a:p>
            <a:pPr marL="12700">
              <a:lnSpc>
                <a:spcPct val="100000"/>
              </a:lnSpc>
              <a:spcBef>
                <a:spcPts val="100"/>
              </a:spcBef>
            </a:pPr>
            <a:r>
              <a:rPr sz="2000" b="1" i="1" dirty="0">
                <a:solidFill>
                  <a:srgbClr val="2E5496"/>
                </a:solidFill>
                <a:latin typeface="微软雅黑" panose="020B0503020204020204" pitchFamily="34" charset="-122"/>
                <a:ea typeface="微软雅黑" panose="020B0503020204020204" pitchFamily="34" charset="-122"/>
                <a:cs typeface="微软雅黑" panose="020B0503020204020204" pitchFamily="34" charset="-122"/>
              </a:rPr>
              <a:t>智慧化</a:t>
            </a:r>
            <a:endParaRPr sz="2000" i="1" dirty="0">
              <a:solidFill>
                <a:srgbClr val="2E549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object 8"/>
          <p:cNvSpPr txBox="1"/>
          <p:nvPr/>
        </p:nvSpPr>
        <p:spPr>
          <a:xfrm>
            <a:off x="2167534" y="3814952"/>
            <a:ext cx="789305" cy="579120"/>
          </a:xfrm>
          <a:prstGeom prst="rect">
            <a:avLst/>
          </a:prstGeom>
        </p:spPr>
        <p:txBody>
          <a:bodyPr vert="horz" wrap="square" lIns="0" tIns="12700" rIns="0" bIns="0" rtlCol="0">
            <a:spAutoFit/>
          </a:bodyPr>
          <a:p>
            <a:pPr marR="55245" algn="ctr">
              <a:lnSpc>
                <a:spcPts val="2210"/>
              </a:lnSpc>
              <a:spcBef>
                <a:spcPts val="100"/>
              </a:spcBef>
            </a:pPr>
            <a:r>
              <a:rPr sz="2000" b="1" dirty="0">
                <a:solidFill>
                  <a:srgbClr val="FF0000"/>
                </a:solidFill>
                <a:latin typeface="Times New Roman" panose="02020603050405020304"/>
                <a:cs typeface="Times New Roman" panose="02020603050405020304"/>
              </a:rPr>
              <a:t>1.0</a:t>
            </a:r>
            <a:endParaRPr sz="2000">
              <a:latin typeface="Times New Roman" panose="02020603050405020304"/>
              <a:cs typeface="Times New Roman" panose="02020603050405020304"/>
            </a:endParaRPr>
          </a:p>
          <a:p>
            <a:pPr algn="ctr">
              <a:lnSpc>
                <a:spcPts val="2210"/>
              </a:lnSpc>
            </a:pPr>
            <a:r>
              <a:rPr sz="2000" b="1" i="1" dirty="0">
                <a:solidFill>
                  <a:srgbClr val="2E5496"/>
                </a:solidFill>
                <a:latin typeface="微软雅黑" panose="020B0503020204020204" pitchFamily="34" charset="-122"/>
                <a:ea typeface="微软雅黑" panose="020B0503020204020204" pitchFamily="34" charset="-122"/>
                <a:cs typeface="微软雅黑" panose="020B0503020204020204" pitchFamily="34" charset="-122"/>
              </a:rPr>
              <a:t>数字化</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object 9"/>
          <p:cNvSpPr txBox="1"/>
          <p:nvPr/>
        </p:nvSpPr>
        <p:spPr>
          <a:xfrm>
            <a:off x="6170168" y="2863291"/>
            <a:ext cx="1043940" cy="1221105"/>
          </a:xfrm>
          <a:prstGeom prst="rect">
            <a:avLst/>
          </a:prstGeom>
        </p:spPr>
        <p:txBody>
          <a:bodyPr vert="horz" wrap="square" lIns="0" tIns="13335" rIns="0" bIns="0" rtlCol="0">
            <a:spAutoFit/>
          </a:bodyPr>
          <a:p>
            <a:pPr marL="91440">
              <a:lnSpc>
                <a:spcPts val="2310"/>
              </a:lnSpc>
            </a:pPr>
            <a:r>
              <a:rPr sz="2000" b="1" i="1" dirty="0">
                <a:solidFill>
                  <a:srgbClr val="2E5496"/>
                </a:solidFill>
                <a:latin typeface="微软雅黑" panose="020B0503020204020204" pitchFamily="34" charset="-122"/>
                <a:ea typeface="微软雅黑" panose="020B0503020204020204" pitchFamily="34" charset="-122"/>
                <a:cs typeface="微软雅黑" panose="020B0503020204020204" pitchFamily="34" charset="-122"/>
              </a:rPr>
              <a:t>智能化</a:t>
            </a:r>
            <a:endParaRPr sz="2000" b="1" i="1" dirty="0">
              <a:solidFill>
                <a:srgbClr val="2E5496"/>
              </a:solidFill>
              <a:latin typeface="微软雅黑" panose="020B0503020204020204" pitchFamily="34" charset="-122"/>
              <a:ea typeface="微软雅黑" panose="020B0503020204020204" pitchFamily="34" charset="-122"/>
              <a:cs typeface="微软雅黑" panose="020B0503020204020204" pitchFamily="34" charset="-122"/>
            </a:endParaRPr>
          </a:p>
          <a:p>
            <a:pPr marL="91440">
              <a:lnSpc>
                <a:spcPts val="2310"/>
              </a:lnSpc>
            </a:pPr>
            <a:endParaRPr sz="2000">
              <a:latin typeface="微软雅黑" panose="020B0503020204020204" pitchFamily="34" charset="-122"/>
              <a:cs typeface="微软雅黑" panose="020B0503020204020204" pitchFamily="34" charset="-122"/>
            </a:endParaRPr>
          </a:p>
          <a:p>
            <a:pPr marL="12700">
              <a:lnSpc>
                <a:spcPct val="100000"/>
              </a:lnSpc>
              <a:spcBef>
                <a:spcPts val="0"/>
              </a:spcBef>
              <a:spcAft>
                <a:spcPts val="0"/>
              </a:spcAft>
            </a:pPr>
            <a:r>
              <a:rPr sz="2000" b="1" dirty="0">
                <a:solidFill>
                  <a:srgbClr val="FF0000"/>
                </a:solidFill>
                <a:latin typeface="汉仪旗黑Y3-35简" panose="00020600040101010101" charset="-122"/>
                <a:ea typeface="汉仪旗黑Y3-35简" panose="00020600040101010101" charset="-122"/>
                <a:cs typeface="微软雅黑" panose="020B0503020204020204" pitchFamily="34" charset="-122"/>
              </a:rPr>
              <a:t>人工智能</a:t>
            </a:r>
            <a:endParaRPr sz="2000" b="1" dirty="0">
              <a:solidFill>
                <a:srgbClr val="FF0000"/>
              </a:solidFill>
              <a:latin typeface="汉仪旗黑Y3-35简" panose="00020600040101010101" charset="-122"/>
              <a:ea typeface="汉仪旗黑Y3-35简" panose="00020600040101010101" charset="-122"/>
              <a:cs typeface="微软雅黑" panose="020B0503020204020204" pitchFamily="34" charset="-122"/>
            </a:endParaRPr>
          </a:p>
          <a:p>
            <a:pPr marL="12700">
              <a:lnSpc>
                <a:spcPct val="100000"/>
              </a:lnSpc>
              <a:spcBef>
                <a:spcPts val="0"/>
              </a:spcBef>
              <a:spcAft>
                <a:spcPts val="0"/>
              </a:spcAft>
            </a:pPr>
            <a:r>
              <a:rPr sz="2000" b="1" dirty="0">
                <a:solidFill>
                  <a:srgbClr val="FF0000"/>
                </a:solidFill>
                <a:latin typeface="汉仪旗黑Y3-35简" panose="00020600040101010101" charset="-122"/>
                <a:ea typeface="汉仪旗黑Y3-35简" panose="00020600040101010101" charset="-122"/>
                <a:cs typeface="微软雅黑" panose="020B0503020204020204" pitchFamily="34" charset="-122"/>
              </a:rPr>
              <a:t>智能装备</a:t>
            </a:r>
            <a:endParaRPr sz="2000" b="1" dirty="0">
              <a:solidFill>
                <a:srgbClr val="FF0000"/>
              </a:solidFill>
              <a:latin typeface="汉仪旗黑Y3-35简" panose="00020600040101010101" charset="-122"/>
              <a:ea typeface="汉仪旗黑Y3-35简" panose="00020600040101010101" charset="-122"/>
              <a:cs typeface="微软雅黑" panose="020B0503020204020204" pitchFamily="34" charset="-122"/>
            </a:endParaRPr>
          </a:p>
        </p:txBody>
      </p:sp>
      <p:sp>
        <p:nvSpPr>
          <p:cNvPr id="11" name="object 10"/>
          <p:cNvSpPr txBox="1"/>
          <p:nvPr/>
        </p:nvSpPr>
        <p:spPr>
          <a:xfrm>
            <a:off x="1919681" y="4633757"/>
            <a:ext cx="1552575" cy="713740"/>
          </a:xfrm>
          <a:prstGeom prst="rect">
            <a:avLst/>
          </a:prstGeom>
        </p:spPr>
        <p:txBody>
          <a:bodyPr vert="horz" wrap="square" lIns="0" tIns="55879" rIns="0" bIns="0" rtlCol="0">
            <a:spAutoFit/>
          </a:bodyPr>
          <a:p>
            <a:pPr marL="12700">
              <a:lnSpc>
                <a:spcPct val="100000"/>
              </a:lnSpc>
              <a:spcBef>
                <a:spcPts val="440"/>
              </a:spcBef>
            </a:pPr>
            <a:r>
              <a:rPr sz="2000" b="1" dirty="0">
                <a:solidFill>
                  <a:schemeClr val="accent1"/>
                </a:solidFill>
                <a:latin typeface="汉仪旗黑Y3-35简" panose="00020600040101010101" charset="-122"/>
                <a:ea typeface="汉仪旗黑Y3-35简" panose="00020600040101010101" charset="-122"/>
                <a:cs typeface="微软雅黑" panose="020B0503020204020204" pitchFamily="34" charset="-122"/>
              </a:rPr>
              <a:t>畜禽设施设备</a:t>
            </a:r>
            <a:endParaRPr sz="2000" b="1">
              <a:solidFill>
                <a:schemeClr val="accent1"/>
              </a:solidFill>
              <a:latin typeface="汉仪旗黑Y3-35简" panose="00020600040101010101" charset="-122"/>
              <a:ea typeface="汉仪旗黑Y3-35简" panose="00020600040101010101" charset="-122"/>
              <a:cs typeface="微软雅黑" panose="020B0503020204020204" pitchFamily="34" charset="-122"/>
            </a:endParaRPr>
          </a:p>
          <a:p>
            <a:pPr marL="12700">
              <a:lnSpc>
                <a:spcPct val="100000"/>
              </a:lnSpc>
              <a:spcBef>
                <a:spcPts val="335"/>
              </a:spcBef>
            </a:pPr>
            <a:r>
              <a:rPr sz="2000" b="1" dirty="0">
                <a:solidFill>
                  <a:schemeClr val="accent1"/>
                </a:solidFill>
                <a:latin typeface="汉仪旗黑Y3-35简" panose="00020600040101010101" charset="-122"/>
                <a:ea typeface="汉仪旗黑Y3-35简" panose="00020600040101010101" charset="-122"/>
                <a:cs typeface="微软雅黑" panose="020B0503020204020204" pitchFamily="34" charset="-122"/>
              </a:rPr>
              <a:t>信息资源采集</a:t>
            </a:r>
            <a:endParaRPr sz="2000" b="1" dirty="0">
              <a:solidFill>
                <a:schemeClr val="accent1"/>
              </a:solidFill>
              <a:latin typeface="汉仪旗黑Y3-35简" panose="00020600040101010101" charset="-122"/>
              <a:ea typeface="汉仪旗黑Y3-35简" panose="00020600040101010101" charset="-122"/>
              <a:cs typeface="微软雅黑" panose="020B0503020204020204" pitchFamily="34" charset="-122"/>
            </a:endParaRPr>
          </a:p>
        </p:txBody>
      </p:sp>
      <p:sp>
        <p:nvSpPr>
          <p:cNvPr id="12" name="object 11"/>
          <p:cNvSpPr txBox="1"/>
          <p:nvPr/>
        </p:nvSpPr>
        <p:spPr>
          <a:xfrm>
            <a:off x="3431540" y="3644265"/>
            <a:ext cx="1043940" cy="766445"/>
          </a:xfrm>
          <a:prstGeom prst="rect">
            <a:avLst/>
          </a:prstGeom>
        </p:spPr>
        <p:txBody>
          <a:bodyPr vert="horz" wrap="square" lIns="0" tIns="12700" rIns="0" bIns="0" rtlCol="0">
            <a:spAutoFit/>
          </a:bodyPr>
          <a:p>
            <a:pPr marL="128905">
              <a:lnSpc>
                <a:spcPts val="2295"/>
              </a:lnSpc>
            </a:pPr>
            <a:r>
              <a:rPr sz="2000" b="1" i="1" dirty="0">
                <a:solidFill>
                  <a:srgbClr val="2E5496"/>
                </a:solidFill>
                <a:latin typeface="微软雅黑" panose="020B0503020204020204" pitchFamily="34" charset="-122"/>
                <a:ea typeface="微软雅黑" panose="020B0503020204020204" pitchFamily="34" charset="-122"/>
                <a:cs typeface="微软雅黑" panose="020B0503020204020204" pitchFamily="34" charset="-122"/>
              </a:rPr>
              <a:t>网络化</a:t>
            </a:r>
            <a:endParaRPr sz="2000">
              <a:latin typeface="微软雅黑" panose="020B0503020204020204" pitchFamily="34" charset="-122"/>
              <a:cs typeface="微软雅黑" panose="020B0503020204020204" pitchFamily="34" charset="-122"/>
            </a:endParaRPr>
          </a:p>
          <a:p>
            <a:pPr marL="12700">
              <a:lnSpc>
                <a:spcPct val="100000"/>
              </a:lnSpc>
              <a:spcBef>
                <a:spcPts val="1185"/>
              </a:spcBef>
            </a:pPr>
            <a:r>
              <a:rPr sz="2000" b="1" dirty="0">
                <a:solidFill>
                  <a:schemeClr val="accent1"/>
                </a:solidFill>
                <a:latin typeface="汉仪旗黑Y3-35简" panose="00020600040101010101" charset="-122"/>
                <a:ea typeface="汉仪旗黑Y3-35简" panose="00020600040101010101" charset="-122"/>
                <a:cs typeface="微软雅黑" panose="020B0503020204020204" pitchFamily="34" charset="-122"/>
              </a:rPr>
              <a:t>信息资源</a:t>
            </a:r>
            <a:endParaRPr sz="2000">
              <a:latin typeface="微软雅黑" panose="020B0503020204020204" pitchFamily="34" charset="-122"/>
              <a:cs typeface="微软雅黑" panose="020B0503020204020204" pitchFamily="34" charset="-122"/>
            </a:endParaRPr>
          </a:p>
        </p:txBody>
      </p:sp>
      <p:sp>
        <p:nvSpPr>
          <p:cNvPr id="13" name="object 12"/>
          <p:cNvSpPr txBox="1"/>
          <p:nvPr/>
        </p:nvSpPr>
        <p:spPr>
          <a:xfrm>
            <a:off x="3429000" y="4447158"/>
            <a:ext cx="1043940" cy="320040"/>
          </a:xfrm>
          <a:prstGeom prst="rect">
            <a:avLst/>
          </a:prstGeom>
        </p:spPr>
        <p:txBody>
          <a:bodyPr vert="horz" wrap="square" lIns="0" tIns="12700" rIns="0" bIns="0" rtlCol="0">
            <a:spAutoFit/>
          </a:bodyPr>
          <a:p>
            <a:pPr marL="12700">
              <a:lnSpc>
                <a:spcPct val="100000"/>
              </a:lnSpc>
              <a:spcBef>
                <a:spcPts val="100"/>
              </a:spcBef>
            </a:pPr>
            <a:r>
              <a:rPr sz="2000" b="1" dirty="0">
                <a:solidFill>
                  <a:schemeClr val="accent1"/>
                </a:solidFill>
                <a:latin typeface="汉仪旗黑Y3-35简" panose="00020600040101010101" charset="-122"/>
                <a:ea typeface="汉仪旗黑Y3-35简" panose="00020600040101010101" charset="-122"/>
                <a:cs typeface="微软雅黑" panose="020B0503020204020204" pitchFamily="34" charset="-122"/>
              </a:rPr>
              <a:t>远程整合</a:t>
            </a:r>
            <a:endParaRPr sz="2000">
              <a:latin typeface="微软雅黑" panose="020B0503020204020204" pitchFamily="34" charset="-122"/>
              <a:cs typeface="微软雅黑" panose="020B0503020204020204" pitchFamily="34" charset="-122"/>
            </a:endParaRPr>
          </a:p>
        </p:txBody>
      </p:sp>
      <p:sp>
        <p:nvSpPr>
          <p:cNvPr id="14" name="object 13"/>
          <p:cNvSpPr txBox="1"/>
          <p:nvPr/>
        </p:nvSpPr>
        <p:spPr>
          <a:xfrm>
            <a:off x="4708270" y="3715131"/>
            <a:ext cx="1043940" cy="628015"/>
          </a:xfrm>
          <a:prstGeom prst="rect">
            <a:avLst/>
          </a:prstGeom>
        </p:spPr>
        <p:txBody>
          <a:bodyPr vert="horz" wrap="square" lIns="0" tIns="12700" rIns="0" bIns="0" rtlCol="0">
            <a:spAutoFit/>
          </a:bodyPr>
          <a:p>
            <a:pPr marL="12700">
              <a:lnSpc>
                <a:spcPct val="100000"/>
              </a:lnSpc>
              <a:spcBef>
                <a:spcPts val="100"/>
              </a:spcBef>
            </a:pPr>
            <a:r>
              <a:rPr sz="2000" b="1" dirty="0">
                <a:solidFill>
                  <a:schemeClr val="accent1"/>
                </a:solidFill>
                <a:latin typeface="汉仪旗黑Y3-35简" panose="00020600040101010101" charset="-122"/>
                <a:ea typeface="汉仪旗黑Y3-35简" panose="00020600040101010101" charset="-122"/>
                <a:cs typeface="微软雅黑" panose="020B0503020204020204" pitchFamily="34" charset="-122"/>
              </a:rPr>
              <a:t>数据挖掘</a:t>
            </a:r>
            <a:endParaRPr sz="2000" b="1" dirty="0">
              <a:solidFill>
                <a:schemeClr val="accent1"/>
              </a:solidFill>
              <a:latin typeface="汉仪旗黑Y3-35简" panose="00020600040101010101" charset="-122"/>
              <a:ea typeface="汉仪旗黑Y3-35简" panose="00020600040101010101" charset="-122"/>
              <a:cs typeface="微软雅黑" panose="020B0503020204020204" pitchFamily="34" charset="-122"/>
            </a:endParaRPr>
          </a:p>
          <a:p>
            <a:pPr marL="12700">
              <a:lnSpc>
                <a:spcPct val="100000"/>
              </a:lnSpc>
            </a:pPr>
            <a:r>
              <a:rPr sz="2000" b="1" dirty="0">
                <a:solidFill>
                  <a:schemeClr val="accent1"/>
                </a:solidFill>
                <a:latin typeface="汉仪旗黑Y3-35简" panose="00020600040101010101" charset="-122"/>
                <a:ea typeface="汉仪旗黑Y3-35简" panose="00020600040101010101" charset="-122"/>
                <a:cs typeface="微软雅黑" panose="020B0503020204020204" pitchFamily="34" charset="-122"/>
              </a:rPr>
              <a:t>智慧管理</a:t>
            </a:r>
            <a:endParaRPr sz="2000">
              <a:latin typeface="黑体" panose="02010609060101010101" charset="-122"/>
              <a:cs typeface="黑体" panose="02010609060101010101" charset="-122"/>
            </a:endParaRPr>
          </a:p>
        </p:txBody>
      </p:sp>
      <p:sp>
        <p:nvSpPr>
          <p:cNvPr id="15" name="object 14"/>
          <p:cNvSpPr/>
          <p:nvPr/>
        </p:nvSpPr>
        <p:spPr>
          <a:xfrm>
            <a:off x="4950205" y="3561969"/>
            <a:ext cx="336041" cy="188213"/>
          </a:xfrm>
          <a:prstGeom prst="rect">
            <a:avLst/>
          </a:prstGeom>
          <a:blipFill>
            <a:blip r:embed="rId5" cstate="print"/>
            <a:stretch>
              <a:fillRect/>
            </a:stretch>
          </a:blipFill>
        </p:spPr>
        <p:txBody>
          <a:bodyPr wrap="square" lIns="0" tIns="0" rIns="0" bIns="0" rtlCol="0"/>
          <a:p/>
        </p:txBody>
      </p:sp>
      <p:sp>
        <p:nvSpPr>
          <p:cNvPr id="16" name="object 15"/>
          <p:cNvSpPr txBox="1"/>
          <p:nvPr/>
        </p:nvSpPr>
        <p:spPr>
          <a:xfrm>
            <a:off x="817245" y="1219835"/>
            <a:ext cx="6521450" cy="1638300"/>
          </a:xfrm>
          <a:prstGeom prst="rect">
            <a:avLst/>
          </a:prstGeom>
        </p:spPr>
        <p:txBody>
          <a:bodyPr vert="horz" wrap="square" lIns="0" tIns="131445" rIns="0" bIns="0" rtlCol="0">
            <a:spAutoFit/>
          </a:bodyPr>
          <a:p>
            <a:pPr marL="354965" indent="-342900">
              <a:lnSpc>
                <a:spcPct val="100000"/>
              </a:lnSpc>
              <a:spcBef>
                <a:spcPts val="1035"/>
              </a:spcBef>
              <a:buClr>
                <a:srgbClr val="0053AB"/>
              </a:buClr>
              <a:buFont typeface="Wingdings" panose="05000000000000000000" charset="0"/>
              <a:buChar char="p"/>
              <a:tabLst>
                <a:tab pos="371475" algn="l"/>
              </a:tabLst>
            </a:pPr>
            <a:r>
              <a:rPr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数字化是智能养猪的基础</a:t>
            </a:r>
            <a:r>
              <a:rPr 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，目前合称</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数智化</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endParaRPr sz="200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354965" indent="-342900">
              <a:lnSpc>
                <a:spcPct val="100000"/>
              </a:lnSpc>
              <a:spcBef>
                <a:spcPts val="935"/>
              </a:spcBef>
              <a:buClr>
                <a:srgbClr val="0053AB"/>
              </a:buClr>
              <a:buFont typeface="Wingdings" panose="05000000000000000000" charset="0"/>
              <a:buChar char="p"/>
              <a:tabLst>
                <a:tab pos="371475" algn="l"/>
              </a:tabLst>
            </a:pPr>
            <a:r>
              <a:rPr 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智能化涉及到的技术：云</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大</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智</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物</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移</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区</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元</a:t>
            </a:r>
            <a:endParaRPr 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354965" indent="-342900">
              <a:lnSpc>
                <a:spcPct val="100000"/>
              </a:lnSpc>
              <a:spcBef>
                <a:spcPts val="935"/>
              </a:spcBef>
              <a:buClr>
                <a:srgbClr val="0053AB"/>
              </a:buClr>
              <a:buFont typeface="Wingdings" panose="05000000000000000000" charset="0"/>
              <a:buChar char="p"/>
              <a:tabLst>
                <a:tab pos="371475" algn="l"/>
              </a:tabLst>
            </a:pPr>
            <a:r>
              <a:rPr lang="zh-CN" sz="200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从事后控制过渡到事中</a:t>
            </a:r>
            <a:r>
              <a:rPr lang="en-US" altLang="zh-CN" sz="200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事前控制</a:t>
            </a:r>
            <a:endParaRPr sz="200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marR="5080" indent="-342900" algn="r">
              <a:lnSpc>
                <a:spcPct val="100000"/>
              </a:lnSpc>
              <a:spcBef>
                <a:spcPts val="280"/>
              </a:spcBef>
              <a:buNone/>
            </a:pPr>
            <a:endParaRPr sz="2000">
              <a:latin typeface="Times New Roman" panose="02020603050405020304"/>
              <a:cs typeface="Times New Roman" panose="02020603050405020304"/>
            </a:endParaRPr>
          </a:p>
        </p:txBody>
      </p:sp>
      <p:sp>
        <p:nvSpPr>
          <p:cNvPr id="17" name="object 16"/>
          <p:cNvSpPr/>
          <p:nvPr/>
        </p:nvSpPr>
        <p:spPr>
          <a:xfrm>
            <a:off x="8766683" y="1548257"/>
            <a:ext cx="1525524" cy="1296924"/>
          </a:xfrm>
          <a:prstGeom prst="rect">
            <a:avLst/>
          </a:prstGeom>
          <a:blipFill>
            <a:blip r:embed="rId6" cstate="print"/>
            <a:stretch>
              <a:fillRect/>
            </a:stretch>
          </a:blipFill>
        </p:spPr>
        <p:txBody>
          <a:bodyPr wrap="square" lIns="0" tIns="0" rIns="0" bIns="0" rtlCol="0"/>
          <a:p/>
        </p:txBody>
      </p:sp>
      <p:sp>
        <p:nvSpPr>
          <p:cNvPr id="18" name="object 17"/>
          <p:cNvSpPr/>
          <p:nvPr/>
        </p:nvSpPr>
        <p:spPr>
          <a:xfrm>
            <a:off x="7562341" y="4181220"/>
            <a:ext cx="3180587" cy="1379219"/>
          </a:xfrm>
          <a:prstGeom prst="rect">
            <a:avLst/>
          </a:prstGeom>
          <a:blipFill>
            <a:blip r:embed="rId7" cstate="print"/>
            <a:stretch>
              <a:fillRect/>
            </a:stretch>
          </a:blipFill>
        </p:spPr>
        <p:txBody>
          <a:bodyPr wrap="square" lIns="0" tIns="0" rIns="0" bIns="0" rtlCol="0"/>
          <a:p/>
        </p:txBody>
      </p:sp>
      <p:sp>
        <p:nvSpPr>
          <p:cNvPr id="19" name="object 18"/>
          <p:cNvSpPr txBox="1"/>
          <p:nvPr/>
        </p:nvSpPr>
        <p:spPr>
          <a:xfrm>
            <a:off x="8487918" y="3148965"/>
            <a:ext cx="2082800" cy="650240"/>
          </a:xfrm>
          <a:prstGeom prst="rect">
            <a:avLst/>
          </a:prstGeom>
        </p:spPr>
        <p:txBody>
          <a:bodyPr vert="horz" wrap="square" lIns="0" tIns="50800" rIns="0" bIns="0" rtlCol="0">
            <a:spAutoFit/>
          </a:bodyPr>
          <a:p>
            <a:pPr algn="ctr">
              <a:lnSpc>
                <a:spcPct val="100000"/>
              </a:lnSpc>
              <a:spcBef>
                <a:spcPts val="400"/>
              </a:spcBef>
            </a:pPr>
            <a:r>
              <a:rPr sz="1800" b="1" i="1" dirty="0">
                <a:solidFill>
                  <a:srgbClr val="1F487C"/>
                </a:solidFill>
                <a:latin typeface="微软雅黑" panose="020B0503020204020204" pitchFamily="34" charset="-122"/>
                <a:cs typeface="微软雅黑" panose="020B0503020204020204" pitchFamily="34" charset="-122"/>
              </a:rPr>
              <a:t>基于营养需要的个体</a:t>
            </a:r>
            <a:endParaRPr sz="1800">
              <a:latin typeface="微软雅黑" panose="020B0503020204020204" pitchFamily="34" charset="-122"/>
              <a:cs typeface="微软雅黑" panose="020B0503020204020204" pitchFamily="34" charset="-122"/>
            </a:endParaRPr>
          </a:p>
          <a:p>
            <a:pPr marL="1270" algn="ctr">
              <a:lnSpc>
                <a:spcPct val="100000"/>
              </a:lnSpc>
              <a:spcBef>
                <a:spcPts val="300"/>
              </a:spcBef>
            </a:pPr>
            <a:r>
              <a:rPr sz="1800" b="1" dirty="0">
                <a:solidFill>
                  <a:srgbClr val="1F487C"/>
                </a:solidFill>
                <a:latin typeface="微软雅黑" panose="020B0503020204020204" pitchFamily="34" charset="-122"/>
                <a:cs typeface="微软雅黑" panose="020B0503020204020204" pitchFamily="34" charset="-122"/>
              </a:rPr>
              <a:t>/</a:t>
            </a:r>
            <a:r>
              <a:rPr sz="1800" b="1" i="1" dirty="0">
                <a:solidFill>
                  <a:srgbClr val="1F487C"/>
                </a:solidFill>
                <a:latin typeface="微软雅黑" panose="020B0503020204020204" pitchFamily="34" charset="-122"/>
                <a:cs typeface="微软雅黑" panose="020B0503020204020204" pitchFamily="34" charset="-122"/>
              </a:rPr>
              <a:t>群体精准饲喂</a:t>
            </a:r>
            <a:endParaRPr sz="1800">
              <a:latin typeface="微软雅黑" panose="020B0503020204020204" pitchFamily="34" charset="-122"/>
              <a:cs typeface="微软雅黑" panose="020B0503020204020204" pitchFamily="34" charset="-122"/>
            </a:endParaRPr>
          </a:p>
        </p:txBody>
      </p:sp>
      <p:sp>
        <p:nvSpPr>
          <p:cNvPr id="20" name="object 19"/>
          <p:cNvSpPr txBox="1"/>
          <p:nvPr/>
        </p:nvSpPr>
        <p:spPr>
          <a:xfrm>
            <a:off x="7947279" y="5744235"/>
            <a:ext cx="2543810" cy="299720"/>
          </a:xfrm>
          <a:prstGeom prst="rect">
            <a:avLst/>
          </a:prstGeom>
        </p:spPr>
        <p:txBody>
          <a:bodyPr vert="horz" wrap="square" lIns="0" tIns="12700" rIns="0" bIns="0" rtlCol="0">
            <a:spAutoFit/>
          </a:bodyPr>
          <a:p>
            <a:pPr marL="12700">
              <a:lnSpc>
                <a:spcPct val="100000"/>
              </a:lnSpc>
              <a:spcBef>
                <a:spcPts val="100"/>
              </a:spcBef>
            </a:pPr>
            <a:r>
              <a:rPr sz="1800" b="1" i="1" dirty="0">
                <a:solidFill>
                  <a:srgbClr val="1F487C"/>
                </a:solidFill>
                <a:latin typeface="微软雅黑" panose="020B0503020204020204" pitchFamily="34" charset="-122"/>
                <a:cs typeface="微软雅黑" panose="020B0503020204020204" pitchFamily="34" charset="-122"/>
              </a:rPr>
              <a:t>基于健康需求的智慧管控</a:t>
            </a:r>
            <a:endParaRPr sz="1800">
              <a:latin typeface="微软雅黑" panose="020B0503020204020204" pitchFamily="34" charset="-122"/>
              <a:cs typeface="微软雅黑" panose="020B0503020204020204" pitchFamily="34" charset="-122"/>
            </a:endParaRPr>
          </a:p>
        </p:txBody>
      </p:sp>
      <p:sp>
        <p:nvSpPr>
          <p:cNvPr id="22" name="object 21"/>
          <p:cNvSpPr/>
          <p:nvPr/>
        </p:nvSpPr>
        <p:spPr>
          <a:xfrm>
            <a:off x="6442710" y="3113405"/>
            <a:ext cx="342265" cy="283210"/>
          </a:xfrm>
          <a:prstGeom prst="rect">
            <a:avLst/>
          </a:prstGeom>
          <a:blipFill>
            <a:blip r:embed="rId5" cstate="print"/>
            <a:stretch>
              <a:fillRect/>
            </a:stretch>
          </a:blipFill>
        </p:spPr>
        <p:txBody>
          <a:bodyPr wrap="square" lIns="0" tIns="0" rIns="0" bIns="0" rtlCol="0"/>
          <a:p/>
        </p:txBody>
      </p:sp>
      <p:sp>
        <p:nvSpPr>
          <p:cNvPr id="23" name="object 22"/>
          <p:cNvSpPr/>
          <p:nvPr/>
        </p:nvSpPr>
        <p:spPr>
          <a:xfrm>
            <a:off x="3784472" y="3934840"/>
            <a:ext cx="337566" cy="188213"/>
          </a:xfrm>
          <a:prstGeom prst="rect">
            <a:avLst/>
          </a:prstGeom>
          <a:blipFill>
            <a:blip r:embed="rId8" cstate="print"/>
            <a:stretch>
              <a:fillRect/>
            </a:stretch>
          </a:blipFill>
        </p:spPr>
        <p:txBody>
          <a:bodyPr wrap="square" lIns="0" tIns="0" rIns="0" bIns="0" rtlCol="0"/>
          <a:p/>
        </p:txBody>
      </p:sp>
      <p:sp>
        <p:nvSpPr>
          <p:cNvPr id="24" name="object 23"/>
          <p:cNvSpPr/>
          <p:nvPr/>
        </p:nvSpPr>
        <p:spPr>
          <a:xfrm>
            <a:off x="2589529" y="4512945"/>
            <a:ext cx="337566" cy="188214"/>
          </a:xfrm>
          <a:prstGeom prst="rect">
            <a:avLst/>
          </a:prstGeom>
          <a:blipFill>
            <a:blip r:embed="rId8" cstate="print"/>
            <a:stretch>
              <a:fillRect/>
            </a:stretch>
          </a:blipFill>
        </p:spPr>
        <p:txBody>
          <a:bodyPr wrap="square" lIns="0" tIns="0" rIns="0" bIns="0" rtlCol="0"/>
          <a:p/>
        </p:txBody>
      </p:sp>
      <p:sp>
        <p:nvSpPr>
          <p:cNvPr id="25" name="object 24"/>
          <p:cNvSpPr txBox="1"/>
          <p:nvPr/>
        </p:nvSpPr>
        <p:spPr>
          <a:xfrm>
            <a:off x="4385691" y="5789244"/>
            <a:ext cx="2768600" cy="300355"/>
          </a:xfrm>
          <a:prstGeom prst="rect">
            <a:avLst/>
          </a:prstGeom>
        </p:spPr>
        <p:txBody>
          <a:bodyPr vert="horz" wrap="square" lIns="0" tIns="12700" rIns="0" bIns="0" rtlCol="0">
            <a:spAutoFit/>
          </a:bodyPr>
          <a:p>
            <a:pPr marL="12700">
              <a:lnSpc>
                <a:spcPct val="100000"/>
              </a:lnSpc>
              <a:spcBef>
                <a:spcPts val="100"/>
              </a:spcBef>
            </a:pPr>
            <a:r>
              <a:rPr sz="1800" b="1" i="1" spc="-5" dirty="0">
                <a:solidFill>
                  <a:srgbClr val="1F487C"/>
                </a:solidFill>
                <a:latin typeface="微软雅黑" panose="020B0503020204020204" pitchFamily="34" charset="-122"/>
                <a:cs typeface="微软雅黑" panose="020B0503020204020204" pitchFamily="34" charset="-122"/>
              </a:rPr>
              <a:t>基于生物学特性的健康工艺</a:t>
            </a:r>
            <a:endParaRPr sz="1800">
              <a:latin typeface="微软雅黑" panose="020B0503020204020204" pitchFamily="34" charset="-122"/>
              <a:cs typeface="微软雅黑" panose="020B0503020204020204" pitchFamily="34" charset="-122"/>
            </a:endParaRPr>
          </a:p>
        </p:txBody>
      </p:sp>
      <p:sp>
        <p:nvSpPr>
          <p:cNvPr id="27" name="object 26"/>
          <p:cNvSpPr/>
          <p:nvPr/>
        </p:nvSpPr>
        <p:spPr>
          <a:xfrm>
            <a:off x="5004435" y="4410710"/>
            <a:ext cx="2150110" cy="1149985"/>
          </a:xfrm>
          <a:prstGeom prst="rect">
            <a:avLst/>
          </a:prstGeom>
          <a:blipFill>
            <a:blip r:embed="rId9" cstate="print"/>
            <a:stretch>
              <a:fillRect/>
            </a:stretch>
          </a:blipFill>
        </p:spPr>
        <p:txBody>
          <a:bodyPr wrap="square" lIns="0" tIns="0" rIns="0" bIns="0" rtlCol="0"/>
          <a:lstStyle/>
          <a:p/>
        </p:txBody>
      </p:sp>
      <p:sp>
        <p:nvSpPr>
          <p:cNvPr id="28" name="文本框 27"/>
          <p:cNvSpPr txBox="1"/>
          <p:nvPr/>
        </p:nvSpPr>
        <p:spPr>
          <a:xfrm>
            <a:off x="5716270" y="2386330"/>
            <a:ext cx="758190" cy="387350"/>
          </a:xfrm>
          <a:prstGeom prst="rect">
            <a:avLst/>
          </a:prstGeom>
          <a:noFill/>
        </p:spPr>
        <p:txBody>
          <a:bodyPr wrap="none" rtlCol="0" anchor="t">
            <a:spAutoFit/>
          </a:bodyPr>
          <a:p>
            <a:pPr marL="257810">
              <a:lnSpc>
                <a:spcPts val="2310"/>
              </a:lnSpc>
              <a:spcBef>
                <a:spcPts val="105"/>
              </a:spcBef>
            </a:pPr>
            <a:r>
              <a:rPr sz="2000" b="1" dirty="0">
                <a:solidFill>
                  <a:srgbClr val="FF0000"/>
                </a:solidFill>
                <a:latin typeface="Times New Roman" panose="02020603050405020304"/>
                <a:cs typeface="Times New Roman" panose="02020603050405020304"/>
                <a:sym typeface="+mn-ea"/>
              </a:rPr>
              <a:t>4.0</a:t>
            </a:r>
            <a:endParaRPr lang="zh-CN" altLang="en-US" sz="2000" b="1" dirty="0">
              <a:solidFill>
                <a:srgbClr val="FF0000"/>
              </a:solidFill>
              <a:latin typeface="Times New Roman" panose="02020603050405020304"/>
              <a:cs typeface="Times New Roman" panose="02020603050405020304"/>
              <a:sym typeface="+mn-ea"/>
            </a:endParaRPr>
          </a:p>
        </p:txBody>
      </p:sp>
      <p:sp>
        <p:nvSpPr>
          <p:cNvPr id="29" name="文本框 28"/>
          <p:cNvSpPr txBox="1"/>
          <p:nvPr/>
        </p:nvSpPr>
        <p:spPr>
          <a:xfrm>
            <a:off x="3080385" y="3113405"/>
            <a:ext cx="760730" cy="385445"/>
          </a:xfrm>
          <a:prstGeom prst="rect">
            <a:avLst/>
          </a:prstGeom>
          <a:noFill/>
        </p:spPr>
        <p:txBody>
          <a:bodyPr wrap="none" rtlCol="0" anchor="t">
            <a:spAutoFit/>
          </a:bodyPr>
          <a:p>
            <a:pPr marL="260350">
              <a:lnSpc>
                <a:spcPts val="2295"/>
              </a:lnSpc>
              <a:spcBef>
                <a:spcPts val="100"/>
              </a:spcBef>
            </a:pPr>
            <a:r>
              <a:rPr sz="2000" b="1" dirty="0">
                <a:solidFill>
                  <a:srgbClr val="FF0000"/>
                </a:solidFill>
                <a:latin typeface="Times New Roman" panose="02020603050405020304"/>
                <a:cs typeface="Times New Roman" panose="02020603050405020304"/>
                <a:sym typeface="+mn-ea"/>
              </a:rPr>
              <a:t>2.0</a:t>
            </a:r>
            <a:endParaRPr lang="zh-CN" altLang="en-US" sz="2000" b="1" dirty="0">
              <a:solidFill>
                <a:srgbClr val="FF0000"/>
              </a:solidFill>
              <a:latin typeface="Times New Roman" panose="02020603050405020304"/>
              <a:cs typeface="Times New Roman" panose="02020603050405020304"/>
              <a:sym typeface="+mn-ea"/>
            </a:endParaRPr>
          </a:p>
        </p:txBody>
      </p:sp>
      <p:sp>
        <p:nvSpPr>
          <p:cNvPr id="21" name="文本框 20"/>
          <p:cNvSpPr txBox="1"/>
          <p:nvPr/>
        </p:nvSpPr>
        <p:spPr>
          <a:xfrm>
            <a:off x="4544695" y="2660015"/>
            <a:ext cx="469265" cy="368300"/>
          </a:xfrm>
          <a:prstGeom prst="rect">
            <a:avLst/>
          </a:prstGeom>
          <a:noFill/>
        </p:spPr>
        <p:txBody>
          <a:bodyPr wrap="none" rtlCol="0" anchor="t">
            <a:spAutoFit/>
          </a:bodyPr>
          <a:p>
            <a:pPr marL="342900" marR="5080" indent="-342900" algn="r">
              <a:lnSpc>
                <a:spcPct val="100000"/>
              </a:lnSpc>
              <a:spcBef>
                <a:spcPts val="280"/>
              </a:spcBef>
              <a:buNone/>
            </a:pPr>
            <a:r>
              <a:rPr b="1" dirty="0">
                <a:solidFill>
                  <a:srgbClr val="FF0000"/>
                </a:solidFill>
                <a:latin typeface="Times New Roman" panose="02020603050405020304"/>
                <a:cs typeface="Times New Roman" panose="02020603050405020304"/>
                <a:sym typeface="+mn-ea"/>
              </a:rPr>
              <a:t>3</a:t>
            </a:r>
            <a:r>
              <a:rPr b="1" spc="5" dirty="0">
                <a:solidFill>
                  <a:srgbClr val="FF0000"/>
                </a:solidFill>
                <a:latin typeface="Times New Roman" panose="02020603050405020304"/>
                <a:cs typeface="Times New Roman" panose="02020603050405020304"/>
                <a:sym typeface="+mn-ea"/>
              </a:rPr>
              <a:t>.</a:t>
            </a:r>
            <a:r>
              <a:rPr b="1" dirty="0">
                <a:solidFill>
                  <a:srgbClr val="FF0000"/>
                </a:solidFill>
                <a:latin typeface="Times New Roman" panose="02020603050405020304"/>
                <a:cs typeface="Times New Roman" panose="02020603050405020304"/>
                <a:sym typeface="+mn-ea"/>
              </a:rPr>
              <a:t>0</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82894" y="400029"/>
            <a:ext cx="2031325" cy="424732"/>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设备管理思路</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07514" y="1060018"/>
            <a:ext cx="227226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、资产管理</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41832" y="1582980"/>
            <a:ext cx="5484861"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建立</a:t>
            </a:r>
            <a:r>
              <a:rPr lang="zh-CN" altLang="en-US" sz="1600" dirty="0">
                <a:highlight>
                  <a:srgbClr val="00FFFF"/>
                </a:highlight>
                <a:latin typeface="微软雅黑" panose="020B0503020204020204" pitchFamily="34" charset="-122"/>
                <a:ea typeface="微软雅黑" panose="020B0503020204020204" pitchFamily="34" charset="-122"/>
              </a:rPr>
              <a:t>设备台帐</a:t>
            </a:r>
            <a:r>
              <a:rPr lang="zh-CN" altLang="en-US" sz="1600" dirty="0">
                <a:latin typeface="微软雅黑" panose="020B0503020204020204" pitchFamily="34" charset="-122"/>
                <a:ea typeface="微软雅黑" panose="020B0503020204020204" pitchFamily="34" charset="-122"/>
              </a:rPr>
              <a:t>，摸清家底，建立</a:t>
            </a:r>
            <a:r>
              <a:rPr lang="zh-CN" altLang="en-US" sz="1600" dirty="0">
                <a:highlight>
                  <a:srgbClr val="00FFFF"/>
                </a:highlight>
                <a:latin typeface="微软雅黑" panose="020B0503020204020204" pitchFamily="34" charset="-122"/>
                <a:ea typeface="微软雅黑" panose="020B0503020204020204" pitchFamily="34" charset="-122"/>
              </a:rPr>
              <a:t>合格供应商档案</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41832" y="2087430"/>
            <a:ext cx="5804901"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建立设备备件台帐，强化出入库管理，帐实相符，帐帐相符。建立合格备件供应商档案。</a:t>
            </a:r>
            <a:endParaRPr lang="zh-CN" altLang="en-US" sz="16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941832" y="2838101"/>
            <a:ext cx="5484861"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highlight>
                  <a:srgbClr val="00FFFF"/>
                </a:highlight>
                <a:latin typeface="微软雅黑" panose="020B0503020204020204" pitchFamily="34" charset="-122"/>
                <a:ea typeface="微软雅黑" panose="020B0503020204020204" pitchFamily="34" charset="-122"/>
              </a:rPr>
              <a:t>选型、比价、采购、安装、使用、调拨、报废全方位管理。</a:t>
            </a:r>
            <a:endParaRPr lang="zh-CN" altLang="en-US" sz="1600" dirty="0">
              <a:highlight>
                <a:srgbClr val="00FFFF"/>
              </a:highlight>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nvGraphicFramePr>
        <p:xfrm>
          <a:off x="6426693" y="92653"/>
          <a:ext cx="4823475" cy="6235803"/>
        </p:xfrm>
        <a:graphic>
          <a:graphicData uri="http://schemas.openxmlformats.org/presentationml/2006/ole">
            <mc:AlternateContent xmlns:mc="http://schemas.openxmlformats.org/markup-compatibility/2006">
              <mc:Choice xmlns:v="urn:schemas-microsoft-com:vml" Requires="v">
                <p:oleObj spid="_x0000_s2050" name="Visio" r:id="rId1" imgW="8582025" imgH="11090275" progId="Visio.Drawing.15">
                  <p:embed/>
                </p:oleObj>
              </mc:Choice>
              <mc:Fallback>
                <p:oleObj name="Visio" r:id="rId1" imgW="8582025" imgH="11090275" progId="Visio.Drawing.15">
                  <p:embed/>
                  <p:pic>
                    <p:nvPicPr>
                      <p:cNvPr id="0" name="对象 6"/>
                      <p:cNvPicPr/>
                      <p:nvPr/>
                    </p:nvPicPr>
                    <p:blipFill>
                      <a:blip r:embed="rId2"/>
                      <a:stretch>
                        <a:fillRect/>
                      </a:stretch>
                    </p:blipFill>
                    <p:spPr>
                      <a:xfrm>
                        <a:off x="6426693" y="92653"/>
                        <a:ext cx="4823475" cy="6235803"/>
                      </a:xfrm>
                      <a:prstGeom prst="rect">
                        <a:avLst/>
                      </a:prstGeom>
                    </p:spPr>
                  </p:pic>
                </p:oleObj>
              </mc:Fallback>
            </mc:AlternateContent>
          </a:graphicData>
        </a:graphic>
      </p:graphicFrame>
      <p:sp>
        <p:nvSpPr>
          <p:cNvPr id="8" name="文本框 7"/>
          <p:cNvSpPr txBox="1"/>
          <p:nvPr/>
        </p:nvSpPr>
        <p:spPr>
          <a:xfrm>
            <a:off x="887403" y="4297770"/>
            <a:ext cx="5082525"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设备维修坚持</a:t>
            </a:r>
            <a:r>
              <a:rPr lang="zh-CN" altLang="en-US" sz="1600" dirty="0">
                <a:highlight>
                  <a:srgbClr val="00FFFF"/>
                </a:highlight>
                <a:latin typeface="微软雅黑" panose="020B0503020204020204" pitchFamily="34" charset="-122"/>
                <a:ea typeface="微软雅黑" panose="020B0503020204020204" pitchFamily="34" charset="-122"/>
              </a:rPr>
              <a:t>利旧原则</a:t>
            </a:r>
            <a:r>
              <a:rPr lang="zh-CN" altLang="en-US" sz="1600" dirty="0">
                <a:latin typeface="微软雅黑" panose="020B0503020204020204" pitchFamily="34" charset="-122"/>
                <a:ea typeface="微软雅黑" panose="020B0503020204020204" pitchFamily="34" charset="-122"/>
              </a:rPr>
              <a:t>，减少资产浪费。</a:t>
            </a:r>
            <a:endParaRPr lang="zh-CN" altLang="en-US" sz="1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941831" y="3437934"/>
            <a:ext cx="5484861" cy="82994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highlight>
                  <a:srgbClr val="00FFFF"/>
                </a:highlight>
                <a:latin typeface="微软雅黑" panose="020B0503020204020204" pitchFamily="34" charset="-122"/>
                <a:ea typeface="微软雅黑" panose="020B0503020204020204" pitchFamily="34" charset="-122"/>
              </a:rPr>
              <a:t>设备管理采用信息化</a:t>
            </a:r>
            <a:r>
              <a:rPr lang="zh-CN" altLang="en-US" sz="1600" dirty="0">
                <a:latin typeface="微软雅黑" panose="020B0503020204020204" pitchFamily="34" charset="-122"/>
                <a:ea typeface="微软雅黑" panose="020B0503020204020204" pitchFamily="34" charset="-122"/>
              </a:rPr>
              <a:t>手段，放弃原有纸质单据，采用网页版和手机</a:t>
            </a:r>
            <a:r>
              <a:rPr lang="en-US" altLang="zh-CN" sz="1600" dirty="0">
                <a:latin typeface="微软雅黑" panose="020B0503020204020204" pitchFamily="34" charset="-122"/>
                <a:ea typeface="微软雅黑" panose="020B0503020204020204" pitchFamily="34" charset="-122"/>
              </a:rPr>
              <a:t>APP</a:t>
            </a:r>
            <a:r>
              <a:rPr lang="zh-CN" altLang="en-US" sz="1600" dirty="0">
                <a:latin typeface="微软雅黑" panose="020B0503020204020204" pitchFamily="34" charset="-122"/>
                <a:ea typeface="微软雅黑" panose="020B0503020204020204" pitchFamily="34" charset="-122"/>
              </a:rPr>
              <a:t>方式，设备管理简洁明了，操作可查可记录。</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82894" y="400029"/>
            <a:ext cx="2031325" cy="424732"/>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设备管理思路</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07514" y="1060018"/>
            <a:ext cx="227226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、日常管理</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41832" y="1582980"/>
            <a:ext cx="5484861"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设备安装调试符合要求，作好计划，安装完成后实时培训，知识转移。</a:t>
            </a:r>
            <a:endParaRPr lang="zh-CN" altLang="en-US" sz="1600" dirty="0">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5143310" y="400028"/>
          <a:ext cx="7048690" cy="5958893"/>
        </p:xfrm>
        <a:graphic>
          <a:graphicData uri="http://schemas.openxmlformats.org/presentationml/2006/ole">
            <mc:AlternateContent xmlns:mc="http://schemas.openxmlformats.org/markup-compatibility/2006">
              <mc:Choice xmlns:v="urn:schemas-microsoft-com:vml" Requires="v">
                <p:oleObj spid="_x0000_s3074" name="Visio" r:id="rId1" imgW="9222105" imgH="7798435" progId="Visio.Drawing.15">
                  <p:embed/>
                </p:oleObj>
              </mc:Choice>
              <mc:Fallback>
                <p:oleObj name="Visio" r:id="rId1" imgW="9222105" imgH="7798435" progId="Visio.Drawing.15">
                  <p:embed/>
                  <p:pic>
                    <p:nvPicPr>
                      <p:cNvPr id="0" name="对象 8"/>
                      <p:cNvPicPr/>
                      <p:nvPr/>
                    </p:nvPicPr>
                    <p:blipFill>
                      <a:blip r:embed="rId2"/>
                      <a:stretch>
                        <a:fillRect/>
                      </a:stretch>
                    </p:blipFill>
                    <p:spPr>
                      <a:xfrm>
                        <a:off x="5143310" y="400028"/>
                        <a:ext cx="7048690" cy="5958893"/>
                      </a:xfrm>
                      <a:prstGeom prst="rect">
                        <a:avLst/>
                      </a:prstGeom>
                    </p:spPr>
                  </p:pic>
                </p:oleObj>
              </mc:Fallback>
            </mc:AlternateContent>
          </a:graphicData>
        </a:graphic>
      </p:graphicFrame>
      <p:sp>
        <p:nvSpPr>
          <p:cNvPr id="10" name="文本框 9"/>
          <p:cNvSpPr txBox="1"/>
          <p:nvPr/>
        </p:nvSpPr>
        <p:spPr>
          <a:xfrm>
            <a:off x="941830" y="2230940"/>
            <a:ext cx="5484861"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强化设备日常管理，加强巡检点检，功夫下到平时，减少或避免“救火”。</a:t>
            </a:r>
            <a:endParaRPr lang="zh-CN" altLang="en-US" sz="16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941828" y="4165036"/>
            <a:ext cx="5484861" cy="82994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依据设备台帐和设备属性制定</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设备年度保养计划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，分解到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月底保养计划</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，每月执行，月底盘点，过程监控。</a:t>
            </a:r>
            <a:endParaRPr lang="zh-CN" altLang="en-US" sz="16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941829" y="3221071"/>
            <a:ext cx="5484861" cy="82994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依据设备操作说明和维护保养说明制定</a:t>
            </a:r>
            <a:r>
              <a:rPr lang="zh-CN" altLang="en-US" sz="1600" dirty="0">
                <a:highlight>
                  <a:srgbClr val="00FFFF"/>
                </a:highlight>
                <a:latin typeface="微软雅黑" panose="020B0503020204020204" pitchFamily="34" charset="-122"/>
                <a:ea typeface="微软雅黑" panose="020B0503020204020204" pitchFamily="34" charset="-122"/>
              </a:rPr>
              <a:t>设备操作与保养手册，</a:t>
            </a:r>
            <a:r>
              <a:rPr lang="zh-CN" altLang="en-US" sz="1600" dirty="0">
                <a:latin typeface="微软雅黑" panose="020B0503020204020204" pitchFamily="34" charset="-122"/>
                <a:ea typeface="微软雅黑" panose="020B0503020204020204" pitchFamily="34" charset="-122"/>
              </a:rPr>
              <a:t>确定设备正常运行标准，使设备日巡检有据可依，避免走过场，出现“办公室巡检”。</a:t>
            </a:r>
            <a:endParaRPr lang="zh-CN" altLang="en-US" sz="16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941827" y="4913107"/>
            <a:ext cx="5484861" cy="107632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上线设备管理软件，采用信息化手段进行设备管理。将设备及备件进行线上管理，工作任务下达和完成通过手机</a:t>
            </a:r>
            <a:r>
              <a:rPr lang="en-US" altLang="zh-CN" sz="1600" dirty="0">
                <a:latin typeface="微软雅黑" panose="020B0503020204020204" pitchFamily="34" charset="-122"/>
                <a:ea typeface="微软雅黑" panose="020B0503020204020204" pitchFamily="34" charset="-122"/>
              </a:rPr>
              <a:t>APP</a:t>
            </a:r>
            <a:r>
              <a:rPr lang="zh-CN" altLang="en-US" sz="1600" dirty="0">
                <a:latin typeface="微软雅黑" panose="020B0503020204020204" pitchFamily="34" charset="-122"/>
                <a:ea typeface="微软雅黑" panose="020B0503020204020204" pitchFamily="34" charset="-122"/>
              </a:rPr>
              <a:t>完成。与物联网结合后，可以大屏展示实时状态，可以统计分析设备及备件的使用情况。</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82894" y="400029"/>
            <a:ext cx="2031325" cy="424732"/>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设备管理思路</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07514" y="1060018"/>
            <a:ext cx="227226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、设备质量管理</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959412" y="1664607"/>
            <a:ext cx="5484861"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通过设备台帐，统计设备正常运行时间，推断设备本身质量。</a:t>
            </a:r>
            <a:endParaRPr lang="zh-CN" altLang="en-US" sz="1600" dirty="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5738519" y="1429350"/>
          <a:ext cx="6044067" cy="3540802"/>
        </p:xfrm>
        <a:graphic>
          <a:graphicData uri="http://schemas.openxmlformats.org/presentationml/2006/ole">
            <mc:AlternateContent xmlns:mc="http://schemas.openxmlformats.org/markup-compatibility/2006">
              <mc:Choice xmlns:v="urn:schemas-microsoft-com:vml" Requires="v">
                <p:oleObj spid="_x0000_s4098" name="Visio" r:id="rId1" imgW="4806950" imgH="2821305" progId="Visio.Drawing.15">
                  <p:embed/>
                </p:oleObj>
              </mc:Choice>
              <mc:Fallback>
                <p:oleObj name="Visio" r:id="rId1" imgW="4806950" imgH="2821305" progId="Visio.Drawing.15">
                  <p:embed/>
                  <p:pic>
                    <p:nvPicPr>
                      <p:cNvPr id="0" name="对象 3"/>
                      <p:cNvPicPr/>
                      <p:nvPr/>
                    </p:nvPicPr>
                    <p:blipFill>
                      <a:blip r:embed="rId2"/>
                      <a:stretch>
                        <a:fillRect/>
                      </a:stretch>
                    </p:blipFill>
                    <p:spPr>
                      <a:xfrm>
                        <a:off x="5738519" y="1429350"/>
                        <a:ext cx="6044067" cy="3540802"/>
                      </a:xfrm>
                      <a:prstGeom prst="rect">
                        <a:avLst/>
                      </a:prstGeom>
                    </p:spPr>
                  </p:pic>
                </p:oleObj>
              </mc:Fallback>
            </mc:AlternateContent>
          </a:graphicData>
        </a:graphic>
      </p:graphicFrame>
      <p:sp>
        <p:nvSpPr>
          <p:cNvPr id="6" name="文本框 5"/>
          <p:cNvSpPr txBox="1"/>
          <p:nvPr/>
        </p:nvSpPr>
        <p:spPr>
          <a:xfrm>
            <a:off x="959412" y="2138979"/>
            <a:ext cx="5484861"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通过保养记录、维修记录，统计设备故障率。</a:t>
            </a:r>
            <a:endParaRPr lang="zh-CN" altLang="en-US"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77383" y="2613351"/>
            <a:ext cx="5484861"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通过备件采购记录，统计设备备件采购周期，作为设备选型参考。</a:t>
            </a:r>
            <a:endParaRPr lang="zh-CN" altLang="en-US" sz="1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959411" y="3291324"/>
            <a:ext cx="5484861"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统计设备故障响应时间，推断供应商服务能力。</a:t>
            </a:r>
            <a:endParaRPr lang="zh-CN" altLang="en-US" sz="16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977383" y="3842640"/>
            <a:ext cx="5484861"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统计设备故障修复效果，推断供应商服务能力和态度。</a:t>
            </a:r>
            <a:endParaRPr lang="zh-CN" altLang="en-US" sz="16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77383" y="4393956"/>
            <a:ext cx="6179555" cy="1322070"/>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highlight>
                  <a:srgbClr val="00FFFF"/>
                </a:highlight>
                <a:latin typeface="微软雅黑" panose="020B0503020204020204" pitchFamily="34" charset="-122"/>
                <a:ea typeface="微软雅黑" panose="020B0503020204020204" pitchFamily="34" charset="-122"/>
              </a:rPr>
              <a:t>建立内部快速小组，</a:t>
            </a:r>
            <a:r>
              <a:rPr lang="en-US" altLang="zh-CN" sz="1600" dirty="0">
                <a:highlight>
                  <a:srgbClr val="00FFFF"/>
                </a:highlight>
                <a:latin typeface="微软雅黑" panose="020B0503020204020204" pitchFamily="34" charset="-122"/>
                <a:ea typeface="微软雅黑" panose="020B0503020204020204" pitchFamily="34" charset="-122"/>
              </a:rPr>
              <a:t>7</a:t>
            </a:r>
            <a:r>
              <a:rPr lang="zh-CN" altLang="en-US" sz="1600" dirty="0">
                <a:highlight>
                  <a:srgbClr val="00FFFF"/>
                </a:highlight>
                <a:latin typeface="微软雅黑" panose="020B0503020204020204" pitchFamily="34" charset="-122"/>
                <a:ea typeface="微软雅黑" panose="020B0503020204020204" pitchFamily="34" charset="-122"/>
              </a:rPr>
              <a:t>*</a:t>
            </a:r>
            <a:r>
              <a:rPr lang="en-US" altLang="zh-CN" sz="1600" dirty="0">
                <a:highlight>
                  <a:srgbClr val="00FFFF"/>
                </a:highlight>
                <a:latin typeface="微软雅黑" panose="020B0503020204020204" pitchFamily="34" charset="-122"/>
                <a:ea typeface="微软雅黑" panose="020B0503020204020204" pitchFamily="34" charset="-122"/>
              </a:rPr>
              <a:t>24</a:t>
            </a:r>
            <a:r>
              <a:rPr lang="zh-CN" altLang="en-US" sz="1600" dirty="0">
                <a:highlight>
                  <a:srgbClr val="00FFFF"/>
                </a:highlight>
                <a:latin typeface="微软雅黑" panose="020B0503020204020204" pitchFamily="34" charset="-122"/>
                <a:ea typeface="微软雅黑" panose="020B0503020204020204" pitchFamily="34" charset="-122"/>
              </a:rPr>
              <a:t>小时服务。快速处理设备事故，排除故障。</a:t>
            </a:r>
            <a:endParaRPr lang="zh-CN" altLang="en-US" sz="1600" dirty="0">
              <a:highlight>
                <a:srgbClr val="00FFFF"/>
              </a:highligh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highlight>
                <a:srgbClr val="00FFFF"/>
              </a:highligh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highlight>
                  <a:srgbClr val="00FFFF"/>
                </a:highlight>
                <a:latin typeface="微软雅黑" panose="020B0503020204020204" pitchFamily="34" charset="-122"/>
                <a:ea typeface="微软雅黑" panose="020B0503020204020204" pitchFamily="34" charset="-122"/>
              </a:rPr>
              <a:t>积极推动小改小革，逐步熟悉工程和设备技改的安装、维修过程，发育自己的工程施工能力。</a:t>
            </a:r>
            <a:endParaRPr lang="zh-CN" altLang="en-US" sz="1600" dirty="0">
              <a:highlight>
                <a:srgbClr val="00FFFF"/>
              </a:highlight>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82894" y="400029"/>
            <a:ext cx="2031325" cy="424732"/>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设备管理思路</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07514" y="1060018"/>
            <a:ext cx="227226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、团队管理</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05155" y="1612265"/>
            <a:ext cx="5687695"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建立知识库，可以借助</a:t>
            </a:r>
            <a:r>
              <a:rPr lang="zh-CN" altLang="en-US" sz="1600" dirty="0">
                <a:highlight>
                  <a:srgbClr val="00FFFF"/>
                </a:highlight>
                <a:latin typeface="微软雅黑" panose="020B0503020204020204" pitchFamily="34" charset="-122"/>
                <a:ea typeface="微软雅黑" panose="020B0503020204020204" pitchFamily="34" charset="-122"/>
              </a:rPr>
              <a:t>设备管理软件存储相应的知识文档</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6183281" y="739788"/>
          <a:ext cx="5857875" cy="4494200"/>
        </p:xfrm>
        <a:graphic>
          <a:graphicData uri="http://schemas.openxmlformats.org/presentationml/2006/ole">
            <mc:AlternateContent xmlns:mc="http://schemas.openxmlformats.org/markup-compatibility/2006">
              <mc:Choice xmlns:v="urn:schemas-microsoft-com:vml" Requires="v">
                <p:oleObj spid="_x0000_s5122" name="Visio" r:id="rId1" imgW="6466205" imgH="4963795" progId="Visio.Drawing.15">
                  <p:embed/>
                </p:oleObj>
              </mc:Choice>
              <mc:Fallback>
                <p:oleObj name="Visio" r:id="rId1" imgW="6466205" imgH="4963795" progId="Visio.Drawing.15">
                  <p:embed/>
                  <p:pic>
                    <p:nvPicPr>
                      <p:cNvPr id="0" name="对象 3"/>
                      <p:cNvPicPr/>
                      <p:nvPr/>
                    </p:nvPicPr>
                    <p:blipFill>
                      <a:blip r:embed="rId2"/>
                      <a:stretch>
                        <a:fillRect/>
                      </a:stretch>
                    </p:blipFill>
                    <p:spPr>
                      <a:xfrm>
                        <a:off x="6183281" y="739788"/>
                        <a:ext cx="5857875" cy="4494200"/>
                      </a:xfrm>
                      <a:prstGeom prst="rect">
                        <a:avLst/>
                      </a:prstGeom>
                    </p:spPr>
                  </p:pic>
                </p:oleObj>
              </mc:Fallback>
            </mc:AlternateContent>
          </a:graphicData>
        </a:graphic>
      </p:graphicFrame>
      <p:sp>
        <p:nvSpPr>
          <p:cNvPr id="6" name="文本框 5"/>
          <p:cNvSpPr txBox="1"/>
          <p:nvPr/>
        </p:nvSpPr>
        <p:spPr>
          <a:xfrm>
            <a:off x="605155" y="2073275"/>
            <a:ext cx="5662930"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团队内部交流，不定时不定人开展内部培训，能力共享。</a:t>
            </a:r>
            <a:endParaRPr lang="zh-CN" altLang="en-US"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04520" y="2617470"/>
            <a:ext cx="5688330"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鼓励考取电工证、焊工证、高压电工证、特种车辆证等证书。</a:t>
            </a:r>
            <a:endParaRPr lang="zh-CN" altLang="en-US" sz="1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04520" y="3134995"/>
            <a:ext cx="5688330"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指定集团内部重要的设备，员工进行操作、维护、保养、维修等</a:t>
            </a:r>
            <a:r>
              <a:rPr lang="zh-CN" altLang="en-US" sz="1600" dirty="0">
                <a:highlight>
                  <a:srgbClr val="00FFFF"/>
                </a:highlight>
                <a:latin typeface="微软雅黑" panose="020B0503020204020204" pitchFamily="34" charset="-122"/>
                <a:ea typeface="微软雅黑" panose="020B0503020204020204" pitchFamily="34" charset="-122"/>
              </a:rPr>
              <a:t>知识和实操比武（工匠杯）</a:t>
            </a:r>
            <a:r>
              <a:rPr lang="zh-CN" altLang="en-US" sz="1600" dirty="0">
                <a:latin typeface="微软雅黑" panose="020B0503020204020204" pitchFamily="34" charset="-122"/>
                <a:ea typeface="微软雅黑" panose="020B0503020204020204" pitchFamily="34" charset="-122"/>
              </a:rPr>
              <a:t>。如环控器。</a:t>
            </a:r>
            <a:endParaRPr lang="zh-CN" altLang="en-US" sz="16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650240" y="3924935"/>
            <a:ext cx="5642610"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对于所服务的猪场，进行知识传递，挑选优秀人员进行培养，使其能够独挡一面。</a:t>
            </a:r>
            <a:endParaRPr lang="zh-CN" altLang="en-US" sz="16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621030" y="4639945"/>
            <a:ext cx="5671820" cy="1076325"/>
          </a:xfrm>
          <a:prstGeom prst="rect">
            <a:avLst/>
          </a:prstGeom>
          <a:noFill/>
        </p:spPr>
        <p:txBody>
          <a:bodyPr wrap="square" rtlCol="0">
            <a:spAutoFit/>
          </a:bodyPr>
          <a:p>
            <a:pPr marL="285750" indent="-285750">
              <a:buFont typeface="Arial" panose="020B0604020202020204" pitchFamily="34" charset="0"/>
              <a:buChar char="•"/>
            </a:pPr>
            <a:r>
              <a:rPr lang="en-US" altLang="zh-CN" sz="1600" dirty="0">
                <a:highlight>
                  <a:srgbClr val="00FFFF"/>
                </a:highlight>
                <a:latin typeface="微软雅黑" panose="020B0503020204020204" pitchFamily="34" charset="-122"/>
                <a:ea typeface="微软雅黑" panose="020B0503020204020204" pitchFamily="34" charset="-122"/>
              </a:rPr>
              <a:t>2022</a:t>
            </a:r>
            <a:r>
              <a:rPr lang="zh-CN" altLang="en-US" sz="1600" dirty="0">
                <a:highlight>
                  <a:srgbClr val="00FFFF"/>
                </a:highlight>
                <a:latin typeface="微软雅黑" panose="020B0503020204020204" pitchFamily="34" charset="-122"/>
                <a:ea typeface="微软雅黑" panose="020B0503020204020204" pitchFamily="34" charset="-122"/>
              </a:rPr>
              <a:t>年第四季度开始，在史记生物的华南、华北、华中、东北四个中心设置区域性的设备服务小组，以招收当地人才为主。要求：农村出身，踏实淳朴，动手能力强，由总部提供技术支持。</a:t>
            </a:r>
            <a:endParaRPr lang="zh-CN" altLang="en-US" sz="1600" dirty="0">
              <a:highlight>
                <a:srgbClr val="00FFFF"/>
              </a:highlight>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Volumes/002平面设计专用硬盘/种猪事业部/2022/ppt模版/使用素材(1)/22/22-03.jpg22-03"/>
          <p:cNvPicPr>
            <a:picLocks noChangeAspect="1"/>
          </p:cNvPicPr>
          <p:nvPr/>
        </p:nvPicPr>
        <p:blipFill>
          <a:blip r:embed="rId1"/>
          <a:srcRect/>
          <a:stretch>
            <a:fillRect/>
          </a:stretch>
        </p:blipFill>
        <p:spPr>
          <a:xfrm>
            <a:off x="-251460" y="-93345"/>
            <a:ext cx="12194540" cy="6862445"/>
          </a:xfrm>
          <a:prstGeom prst="rect">
            <a:avLst/>
          </a:prstGeom>
        </p:spPr>
      </p:pic>
      <p:pic>
        <p:nvPicPr>
          <p:cNvPr id="3" name="图片 2" descr="C:\Users\zhu\Desktop\史记育种ppt模板设计调整\logo_画板 1_画板 1.pnglogo_画板 1_画板 1"/>
          <p:cNvPicPr>
            <a:picLocks noChangeAspect="1"/>
          </p:cNvPicPr>
          <p:nvPr/>
        </p:nvPicPr>
        <p:blipFill>
          <a:blip r:embed="rId2"/>
          <a:srcRect/>
          <a:stretch>
            <a:fillRect/>
          </a:stretch>
        </p:blipFill>
        <p:spPr>
          <a:xfrm>
            <a:off x="10607675" y="6315710"/>
            <a:ext cx="1335405" cy="462915"/>
          </a:xfrm>
          <a:prstGeom prst="rect">
            <a:avLst/>
          </a:prstGeom>
        </p:spPr>
      </p:pic>
      <p:sp>
        <p:nvSpPr>
          <p:cNvPr id="4" name="矩形 3"/>
          <p:cNvSpPr/>
          <p:nvPr/>
        </p:nvSpPr>
        <p:spPr>
          <a:xfrm>
            <a:off x="1026734" y="372724"/>
            <a:ext cx="2646878" cy="424732"/>
          </a:xfrm>
          <a:prstGeom prst="rect">
            <a:avLst/>
          </a:prstGeom>
        </p:spPr>
        <p:txBody>
          <a:bodyPr wrap="none">
            <a:spAutoFit/>
          </a:bodyPr>
          <a:lstStyle/>
          <a:p>
            <a:pPr marL="0" lvl="1"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设备现场检查情况</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634470" y="1879870"/>
          <a:ext cx="10923060" cy="4051728"/>
        </p:xfrm>
        <a:graphic>
          <a:graphicData uri="http://schemas.openxmlformats.org/drawingml/2006/table">
            <a:tbl>
              <a:tblPr firstRow="1" bandRow="1">
                <a:tableStyleId>{5C22544A-7EE6-4342-B048-85BDC9FD1C3A}</a:tableStyleId>
              </a:tblPr>
              <a:tblGrid>
                <a:gridCol w="1820510"/>
                <a:gridCol w="1820510"/>
                <a:gridCol w="1096610"/>
                <a:gridCol w="2544410"/>
                <a:gridCol w="1820510"/>
                <a:gridCol w="1820510"/>
              </a:tblGrid>
              <a:tr h="370840">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服务中心</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检查场站</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设备故障</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处置人</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现场解决</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出具方案</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rowSpan="5">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华南服务中心</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rPr>
                        <a:t>六也场</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9</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何晓光、朱苏建、张佳伟</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8</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1</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8888">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rPr>
                        <a:t>大化场</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4</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ysClr val="windowText" lastClr="000000"/>
                          </a:solidFill>
                          <a:latin typeface="微软雅黑" panose="020B0503020204020204" pitchFamily="34" charset="-122"/>
                          <a:ea typeface="微软雅黑" panose="020B0503020204020204" pitchFamily="34" charset="-122"/>
                        </a:rPr>
                        <a:t>何晓光、朱苏建、张佳伟</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1</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3</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rPr>
                        <a:t>贵港公猪站</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3</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丁雨锋、王锋波</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3</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rPr>
                        <a:t>贵港核心场</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22</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丁雨锋、王锋波</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19</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3</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rPr>
                        <a:t>那角场</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6</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ysClr val="windowText" lastClr="000000"/>
                          </a:solidFill>
                          <a:latin typeface="微软雅黑" panose="020B0503020204020204" pitchFamily="34" charset="-122"/>
                          <a:ea typeface="微软雅黑" panose="020B0503020204020204" pitchFamily="34" charset="-122"/>
                        </a:rPr>
                        <a:t>何晓光、朱苏建、张佳伟</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5</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1</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rowSpan="2">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东北服务中心</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rPr>
                        <a:t>绥化公猪站</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1</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何晓光</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1</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rPr>
                        <a:t>绥化场</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4</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张佳伟</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3</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1</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2662">
                <a:tc rowSpan="2">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华东服务中心</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rPr>
                        <a:t>吴圩培育场</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5</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温代龙</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4</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1</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rPr>
                        <a:t>德胜培育场</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1</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温代龙</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1</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solidFill>
                            <a:sysClr val="windowText" lastClr="000000"/>
                          </a:solidFill>
                          <a:latin typeface="微软雅黑" panose="020B0503020204020204" pitchFamily="34" charset="-122"/>
                          <a:ea typeface="微软雅黑" panose="020B0503020204020204" pitchFamily="34" charset="-122"/>
                        </a:rPr>
                        <a:t>华中服务中心</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rPr>
                        <a:t>六安场</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ysClr val="windowText" lastClr="000000"/>
                          </a:solidFill>
                          <a:latin typeface="微软雅黑" panose="020B0503020204020204" pitchFamily="34" charset="-122"/>
                          <a:ea typeface="微软雅黑" panose="020B0503020204020204" pitchFamily="34" charset="-122"/>
                        </a:rPr>
                        <a:t>3</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dirty="0">
                          <a:solidFill>
                            <a:sysClr val="windowText" lastClr="000000"/>
                          </a:solidFill>
                          <a:latin typeface="微软雅黑" panose="020B0503020204020204" pitchFamily="34" charset="-122"/>
                          <a:ea typeface="微软雅黑" panose="020B0503020204020204" pitchFamily="34" charset="-122"/>
                        </a:rPr>
                        <a:t>王云龙</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a:solidFill>
                            <a:sysClr val="windowText" lastClr="000000"/>
                          </a:solidFill>
                          <a:latin typeface="微软雅黑" panose="020B0503020204020204" pitchFamily="34" charset="-122"/>
                          <a:ea typeface="微软雅黑" panose="020B0503020204020204" pitchFamily="34" charset="-122"/>
                        </a:rPr>
                        <a:t>3</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sz="1600" dirty="0">
                        <a:solidFill>
                          <a:sysClr val="windowText" lastClr="0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9" name="文本框 8"/>
          <p:cNvSpPr txBox="1"/>
          <p:nvPr/>
        </p:nvSpPr>
        <p:spPr>
          <a:xfrm>
            <a:off x="634470" y="989069"/>
            <a:ext cx="10225075" cy="58356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2022</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月设备服务中心成立以来，分赴各服务中心，着手进行</a:t>
            </a:r>
            <a:r>
              <a:rPr lang="zh-CN" altLang="en-US" sz="1600" dirty="0">
                <a:highlight>
                  <a:srgbClr val="00FFFF"/>
                </a:highlight>
                <a:latin typeface="微软雅黑" panose="020B0503020204020204" pitchFamily="34" charset="-122"/>
                <a:ea typeface="微软雅黑" panose="020B0503020204020204" pitchFamily="34" charset="-122"/>
              </a:rPr>
              <a:t>设备台帐建立、设备故障检查，设备安全检查、设备维护、小型技改</a:t>
            </a:r>
            <a:r>
              <a:rPr lang="zh-CN" altLang="en-US" sz="1600" dirty="0">
                <a:latin typeface="微软雅黑" panose="020B0503020204020204" pitchFamily="34" charset="-122"/>
                <a:ea typeface="微软雅黑" panose="020B0503020204020204" pitchFamily="34" charset="-122"/>
              </a:rPr>
              <a:t>等工作，共发现设备故障</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余起，现场解决</a:t>
            </a:r>
            <a:r>
              <a:rPr lang="en-US" altLang="zh-CN" sz="1600" dirty="0">
                <a:latin typeface="微软雅黑" panose="020B0503020204020204" pitchFamily="34" charset="-122"/>
                <a:ea typeface="微软雅黑" panose="020B0503020204020204" pitchFamily="34" charset="-122"/>
              </a:rPr>
              <a:t>40</a:t>
            </a:r>
            <a:r>
              <a:rPr lang="zh-CN" altLang="en-US" sz="1600" dirty="0">
                <a:latin typeface="微软雅黑" panose="020B0503020204020204" pitchFamily="34" charset="-122"/>
                <a:ea typeface="微软雅黑" panose="020B0503020204020204" pitchFamily="34" charset="-122"/>
              </a:rPr>
              <a:t>余起，持续跟踪</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余起。</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82894" y="400029"/>
            <a:ext cx="3329758" cy="424732"/>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设备服务中心工作计划</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graphicFrame>
        <p:nvGraphicFramePr>
          <p:cNvPr id="112" name="Table 81"/>
          <p:cNvGraphicFramePr>
            <a:graphicFrameLocks noGrp="1"/>
          </p:cNvGraphicFramePr>
          <p:nvPr/>
        </p:nvGraphicFramePr>
        <p:xfrm>
          <a:off x="457200" y="1157550"/>
          <a:ext cx="10720102" cy="5084566"/>
        </p:xfrm>
        <a:graphic>
          <a:graphicData uri="http://schemas.openxmlformats.org/drawingml/2006/table">
            <a:tbl>
              <a:tblPr firstRow="1" firstCol="1" bandRow="1">
                <a:tableStyleId>{2A488322-F2BA-4B5B-9748-0D474271808F}</a:tableStyleId>
              </a:tblPr>
              <a:tblGrid>
                <a:gridCol w="982822"/>
                <a:gridCol w="973728"/>
                <a:gridCol w="973728"/>
                <a:gridCol w="973728"/>
                <a:gridCol w="973728"/>
                <a:gridCol w="973728"/>
                <a:gridCol w="973728"/>
                <a:gridCol w="973728"/>
                <a:gridCol w="973728"/>
                <a:gridCol w="973728"/>
                <a:gridCol w="973728"/>
              </a:tblGrid>
              <a:tr h="364545">
                <a:tc>
                  <a:txBody>
                    <a:body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mn-lt"/>
                        </a:rPr>
                        <a:t>年份</a:t>
                      </a:r>
                      <a:endParaRPr lang="en-US" sz="1100" dirty="0">
                        <a:solidFill>
                          <a:schemeClr val="bg1"/>
                        </a:solidFill>
                        <a:latin typeface="微软雅黑" panose="020B0503020204020204" pitchFamily="34" charset="-122"/>
                        <a:ea typeface="微软雅黑" panose="020B0503020204020204" pitchFamily="34" charset="-122"/>
                        <a:cs typeface="+mn-ea"/>
                        <a:sym typeface="+mn-lt"/>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accent6">
                        <a:lumMod val="75000"/>
                      </a:schemeClr>
                    </a:solidFill>
                  </a:tcPr>
                </a:tc>
                <a:tc gridSpan="4">
                  <a:txBody>
                    <a:bodyPr/>
                    <a:lstStyle/>
                    <a:p>
                      <a:pPr algn="ctr"/>
                      <a:r>
                        <a:rPr lang="en-US" sz="1100" dirty="0">
                          <a:solidFill>
                            <a:schemeClr val="bg1"/>
                          </a:solidFill>
                          <a:latin typeface="微软雅黑" panose="020B0503020204020204" pitchFamily="34" charset="-122"/>
                          <a:ea typeface="微软雅黑" panose="020B0503020204020204" pitchFamily="34" charset="-122"/>
                          <a:sym typeface="+mn-lt"/>
                        </a:rPr>
                        <a:t>2022</a:t>
                      </a:r>
                      <a:r>
                        <a:rPr lang="zh-CN" altLang="en-US" sz="1100" dirty="0">
                          <a:solidFill>
                            <a:schemeClr val="bg1"/>
                          </a:solidFill>
                          <a:latin typeface="微软雅黑" panose="020B0503020204020204" pitchFamily="34" charset="-122"/>
                          <a:ea typeface="微软雅黑" panose="020B0503020204020204" pitchFamily="34" charset="-122"/>
                          <a:sym typeface="+mn-lt"/>
                        </a:rPr>
                        <a:t>年</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accent6">
                        <a:lumMod val="75000"/>
                      </a:schemeClr>
                    </a:solidFill>
                  </a:tcPr>
                </a:tc>
                <a:tc hMerge="1">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hMerge="1">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hMerge="1">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gridSpan="6">
                  <a:txBody>
                    <a:bodyPr/>
                    <a:lstStyle/>
                    <a:p>
                      <a:pPr algn="ctr"/>
                      <a:r>
                        <a:rPr lang="en-US" sz="1100" dirty="0">
                          <a:solidFill>
                            <a:schemeClr val="bg1"/>
                          </a:solidFill>
                          <a:latin typeface="微软雅黑" panose="020B0503020204020204" pitchFamily="34" charset="-122"/>
                          <a:ea typeface="微软雅黑" panose="020B0503020204020204" pitchFamily="34" charset="-122"/>
                          <a:sym typeface="+mn-lt"/>
                        </a:rPr>
                        <a:t>2023</a:t>
                      </a:r>
                      <a:r>
                        <a:rPr lang="zh-CN" altLang="en-US" sz="1100" dirty="0">
                          <a:solidFill>
                            <a:schemeClr val="bg1"/>
                          </a:solidFill>
                          <a:latin typeface="微软雅黑" panose="020B0503020204020204" pitchFamily="34" charset="-122"/>
                          <a:ea typeface="微软雅黑" panose="020B0503020204020204" pitchFamily="34" charset="-122"/>
                          <a:sym typeface="+mn-lt"/>
                        </a:rPr>
                        <a:t>年</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accent6">
                        <a:lumMod val="75000"/>
                      </a:schemeClr>
                    </a:solidFill>
                  </a:tcPr>
                </a:tc>
                <a:tc hMerge="1">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4BB3"/>
                    </a:solidFill>
                  </a:tcPr>
                </a:tc>
                <a:tc hMerge="1">
                  <a:tcPr/>
                </a:tc>
                <a:tc hMerge="1">
                  <a:tcPr/>
                </a:tc>
                <a:tc hMerge="1">
                  <a:tcPr/>
                </a:tc>
                <a:tc hMerge="1">
                  <a:tcPr/>
                </a:tc>
              </a:tr>
              <a:tr h="364545">
                <a:tc>
                  <a:txBody>
                    <a:body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mn-lt"/>
                        </a:rPr>
                        <a:t>月份</a:t>
                      </a:r>
                      <a:endParaRPr lang="en-US" sz="1100" dirty="0">
                        <a:solidFill>
                          <a:schemeClr val="bg1"/>
                        </a:solidFill>
                        <a:latin typeface="微软雅黑" panose="020B0503020204020204" pitchFamily="34" charset="-122"/>
                        <a:ea typeface="微软雅黑" panose="020B0503020204020204" pitchFamily="34" charset="-122"/>
                        <a:cs typeface="+mn-ea"/>
                        <a:sym typeface="+mn-lt"/>
                      </a:endParaRPr>
                    </a:p>
                  </a:txBody>
                  <a:tcPr>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altLang="zh-CN" sz="1100" dirty="0">
                          <a:solidFill>
                            <a:schemeClr val="bg1"/>
                          </a:solidFill>
                          <a:latin typeface="微软雅黑" panose="020B0503020204020204" pitchFamily="34" charset="-122"/>
                          <a:ea typeface="微软雅黑" panose="020B0503020204020204" pitchFamily="34" charset="-122"/>
                          <a:sym typeface="+mn-lt"/>
                        </a:rPr>
                        <a:t>09</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a:noFill/>
                    </a:lnR>
                    <a:lnT w="25400" cmpd="sng">
                      <a:noFill/>
                    </a:lnT>
                    <a:lnB>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altLang="zh-CN" sz="1100" dirty="0">
                          <a:solidFill>
                            <a:schemeClr val="bg1"/>
                          </a:solidFill>
                          <a:latin typeface="微软雅黑" panose="020B0503020204020204" pitchFamily="34" charset="-122"/>
                          <a:ea typeface="微软雅黑" panose="020B0503020204020204" pitchFamily="34" charset="-122"/>
                          <a:sym typeface="+mn-lt"/>
                        </a:rPr>
                        <a:t>10</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a:noFill/>
                    </a:lnR>
                    <a:lnT w="25400" cmpd="sng">
                      <a:noFill/>
                    </a:lnT>
                    <a:lnB>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sz="1100" dirty="0">
                          <a:solidFill>
                            <a:schemeClr val="bg1"/>
                          </a:solidFill>
                          <a:latin typeface="微软雅黑" panose="020B0503020204020204" pitchFamily="34" charset="-122"/>
                          <a:ea typeface="微软雅黑" panose="020B0503020204020204" pitchFamily="34" charset="-122"/>
                          <a:sym typeface="+mn-lt"/>
                        </a:rPr>
                        <a:t>11</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a:noFill/>
                    </a:lnR>
                    <a:lnT w="25400" cmpd="sng">
                      <a:noFill/>
                    </a:lnT>
                    <a:lnB>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altLang="zh-CN" sz="1100" dirty="0">
                          <a:solidFill>
                            <a:schemeClr val="bg1"/>
                          </a:solidFill>
                          <a:latin typeface="微软雅黑" panose="020B0503020204020204" pitchFamily="34" charset="-122"/>
                          <a:ea typeface="微软雅黑" panose="020B0503020204020204" pitchFamily="34" charset="-122"/>
                          <a:sym typeface="+mn-lt"/>
                        </a:rPr>
                        <a:t>12</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a:noFill/>
                    </a:lnR>
                    <a:lnT w="25400" cmpd="sng">
                      <a:noFill/>
                    </a:lnT>
                    <a:lnB>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sz="1100" dirty="0">
                          <a:solidFill>
                            <a:schemeClr val="bg1"/>
                          </a:solidFill>
                          <a:latin typeface="微软雅黑" panose="020B0503020204020204" pitchFamily="34" charset="-122"/>
                          <a:ea typeface="微软雅黑" panose="020B0503020204020204" pitchFamily="34" charset="-122"/>
                          <a:sym typeface="+mn-lt"/>
                        </a:rPr>
                        <a:t>1</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a:noFill/>
                    </a:lnR>
                    <a:lnT w="25400" cmpd="sng">
                      <a:noFill/>
                    </a:lnT>
                    <a:lnB>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sz="1100" dirty="0">
                          <a:solidFill>
                            <a:schemeClr val="bg1"/>
                          </a:solidFill>
                          <a:latin typeface="微软雅黑" panose="020B0503020204020204" pitchFamily="34" charset="-122"/>
                          <a:ea typeface="微软雅黑" panose="020B0503020204020204" pitchFamily="34" charset="-122"/>
                          <a:sym typeface="+mn-lt"/>
                        </a:rPr>
                        <a:t>2</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a:noFill/>
                    </a:lnR>
                    <a:lnT w="25400" cmpd="sng">
                      <a:noFill/>
                    </a:lnT>
                    <a:lnB>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sz="1100" dirty="0">
                          <a:solidFill>
                            <a:schemeClr val="bg1"/>
                          </a:solidFill>
                          <a:latin typeface="微软雅黑" panose="020B0503020204020204" pitchFamily="34" charset="-122"/>
                          <a:ea typeface="微软雅黑" panose="020B0503020204020204" pitchFamily="34" charset="-122"/>
                          <a:sym typeface="+mn-lt"/>
                        </a:rPr>
                        <a:t>3</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a:noFill/>
                    </a:lnR>
                    <a:lnT w="25400" cmpd="sng">
                      <a:noFill/>
                    </a:lnT>
                    <a:lnB>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sz="1100" dirty="0">
                          <a:solidFill>
                            <a:schemeClr val="bg1"/>
                          </a:solidFill>
                          <a:latin typeface="微软雅黑" panose="020B0503020204020204" pitchFamily="34" charset="-122"/>
                          <a:ea typeface="微软雅黑" panose="020B0503020204020204" pitchFamily="34" charset="-122"/>
                          <a:sym typeface="+mn-lt"/>
                        </a:rPr>
                        <a:t>4</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a:noFill/>
                    </a:lnR>
                    <a:lnT w="25400" cmpd="sng">
                      <a:noFill/>
                    </a:lnT>
                    <a:lnB>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sz="1100" dirty="0">
                          <a:solidFill>
                            <a:schemeClr val="bg1"/>
                          </a:solidFill>
                          <a:latin typeface="微软雅黑" panose="020B0503020204020204" pitchFamily="34" charset="-122"/>
                          <a:ea typeface="微软雅黑" panose="020B0503020204020204" pitchFamily="34" charset="-122"/>
                          <a:sym typeface="+mn-lt"/>
                        </a:rPr>
                        <a:t>5</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a:noFill/>
                    </a:lnR>
                    <a:lnT w="25400" cmpd="sng">
                      <a:noFill/>
                    </a:lnT>
                    <a:lnB>
                      <a:noFill/>
                    </a:lnB>
                    <a:lnTlToBr w="12700" cmpd="sng">
                      <a:noFill/>
                      <a:prstDash val="solid"/>
                    </a:lnTlToBr>
                    <a:lnBlToTr w="12700" cmpd="sng">
                      <a:noFill/>
                      <a:prstDash val="solid"/>
                    </a:lnBlToTr>
                    <a:solidFill>
                      <a:schemeClr val="accent6">
                        <a:lumMod val="75000"/>
                      </a:schemeClr>
                    </a:solidFill>
                  </a:tcPr>
                </a:tc>
                <a:tc>
                  <a:txBody>
                    <a:bodyPr/>
                    <a:lstStyle/>
                    <a:p>
                      <a:pPr algn="ctr"/>
                      <a:r>
                        <a:rPr lang="en-US" sz="1100" dirty="0">
                          <a:solidFill>
                            <a:schemeClr val="bg1"/>
                          </a:solidFill>
                          <a:latin typeface="微软雅黑" panose="020B0503020204020204" pitchFamily="34" charset="-122"/>
                          <a:ea typeface="微软雅黑" panose="020B0503020204020204" pitchFamily="34" charset="-122"/>
                          <a:sym typeface="+mn-lt"/>
                        </a:rPr>
                        <a:t>6</a:t>
                      </a:r>
                      <a:endParaRPr lang="en-US" sz="1100" b="1"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accent6">
                        <a:lumMod val="75000"/>
                      </a:schemeClr>
                    </a:solidFill>
                  </a:tcPr>
                </a:tc>
              </a:tr>
              <a:tr h="1088869">
                <a:tc>
                  <a:txBody>
                    <a:bodyPr/>
                    <a:lstStyle/>
                    <a:p>
                      <a:pPr lvl="0" algn="ctr" fontAlgn="base">
                        <a:spcBef>
                          <a:spcPct val="0"/>
                        </a:spcBef>
                        <a:spcAft>
                          <a:spcPct val="0"/>
                        </a:spcAft>
                        <a:defRPr/>
                      </a:pPr>
                      <a:r>
                        <a:rPr lang="zh-CN" altLang="en-US" sz="1100" kern="0" dirty="0">
                          <a:latin typeface="微软雅黑" panose="020B0503020204020204" pitchFamily="34" charset="-122"/>
                          <a:ea typeface="微软雅黑" panose="020B0503020204020204" pitchFamily="34" charset="-122"/>
                          <a:sym typeface="+mn-lt"/>
                        </a:rPr>
                        <a:t>团队建设</a:t>
                      </a:r>
                      <a:endParaRPr lang="en-US" sz="1100"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6">
                        <a:lumMod val="75000"/>
                      </a:schemeClr>
                    </a:solidFill>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088869">
                <a:tc>
                  <a:txBody>
                    <a:bodyPr/>
                    <a:lstStyle/>
                    <a:p>
                      <a:pPr algn="ctr"/>
                      <a:r>
                        <a:rPr lang="zh-CN" altLang="en-US" sz="1100" dirty="0">
                          <a:latin typeface="微软雅黑" panose="020B0503020204020204" pitchFamily="34" charset="-122"/>
                          <a:ea typeface="微软雅黑" panose="020B0503020204020204" pitchFamily="34" charset="-122"/>
                          <a:sym typeface="+mn-lt"/>
                        </a:rPr>
                        <a:t>管理体系搭建</a:t>
                      </a:r>
                      <a:endParaRPr lang="en-US" sz="1100"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6">
                        <a:lumMod val="75000"/>
                      </a:schemeClr>
                    </a:solidFill>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088869">
                <a:tc>
                  <a:txBody>
                    <a:bodyPr/>
                    <a:lstStyle/>
                    <a:p>
                      <a:pPr lvl="0" algn="ctr" fontAlgn="base">
                        <a:spcBef>
                          <a:spcPct val="0"/>
                        </a:spcBef>
                        <a:spcAft>
                          <a:spcPct val="0"/>
                        </a:spcAft>
                        <a:defRPr/>
                      </a:pPr>
                      <a:r>
                        <a:rPr lang="zh-CN" altLang="en-US" sz="1100" kern="0" dirty="0">
                          <a:latin typeface="微软雅黑" panose="020B0503020204020204" pitchFamily="34" charset="-122"/>
                          <a:ea typeface="微软雅黑" panose="020B0503020204020204" pitchFamily="34" charset="-122"/>
                          <a:sym typeface="+mn-lt"/>
                        </a:rPr>
                        <a:t>设备维护保养</a:t>
                      </a:r>
                      <a:endParaRPr lang="zh-CN" altLang="en-US" sz="1100" kern="0"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6">
                        <a:lumMod val="75000"/>
                      </a:schemeClr>
                    </a:solidFill>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r>
              <a:tr h="1088869">
                <a:tc>
                  <a:txBody>
                    <a:bodyPr/>
                    <a:lstStyle/>
                    <a:p>
                      <a:pPr lvl="0" algn="ctr" fontAlgn="base">
                        <a:spcBef>
                          <a:spcPct val="0"/>
                        </a:spcBef>
                        <a:spcAft>
                          <a:spcPct val="0"/>
                        </a:spcAft>
                        <a:defRPr/>
                      </a:pPr>
                      <a:r>
                        <a:rPr lang="zh-CN" altLang="en-US" sz="1100" kern="0" dirty="0">
                          <a:latin typeface="微软雅黑" panose="020B0503020204020204" pitchFamily="34" charset="-122"/>
                          <a:ea typeface="微软雅黑" panose="020B0503020204020204" pitchFamily="34" charset="-122"/>
                          <a:sym typeface="+mn-lt"/>
                        </a:rPr>
                        <a:t>自研设备安装测试</a:t>
                      </a:r>
                      <a:endParaRPr lang="en-US" altLang="zh-CN" sz="1100" kern="0" dirty="0">
                        <a:solidFill>
                          <a:schemeClr val="bg1"/>
                        </a:solidFill>
                        <a:latin typeface="微软雅黑" panose="020B0503020204020204" pitchFamily="34" charset="-122"/>
                        <a:ea typeface="微软雅黑" panose="020B0503020204020204" pitchFamily="34" charset="-122"/>
                        <a:cs typeface="+mn-ea"/>
                        <a:sym typeface="+mn-lt"/>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endParaRPr lang="en-US" dirty="0">
                        <a:solidFill>
                          <a:schemeClr val="tx1"/>
                        </a:solidFill>
                        <a:latin typeface="+mn-lt"/>
                        <a:ea typeface="+mn-ea"/>
                        <a:cs typeface="+mn-ea"/>
                        <a:sym typeface="+mn-lt"/>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tx1"/>
                        </a:solidFill>
                        <a:latin typeface="+mn-lt"/>
                        <a:ea typeface="+mn-ea"/>
                        <a:cs typeface="+mn-ea"/>
                        <a:sym typeface="+mn-lt"/>
                      </a:endParaRP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70" name="Arrow: Pentagon 42"/>
          <p:cNvSpPr/>
          <p:nvPr/>
        </p:nvSpPr>
        <p:spPr>
          <a:xfrm>
            <a:off x="5196826" y="1978676"/>
            <a:ext cx="5980475" cy="360000"/>
          </a:xfrm>
          <a:prstGeom prst="homePlate">
            <a:avLst>
              <a:gd name="adj" fmla="val 29032"/>
            </a:avLst>
          </a:prstGeom>
          <a:solidFill>
            <a:srgbClr val="002060"/>
          </a:solidFill>
          <a:ln w="12700">
            <a:solidFill>
              <a:srgbClr val="0053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员工</a:t>
            </a:r>
            <a:r>
              <a:rPr kumimoji="0" lang="en-US" altLang="zh-CN"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50</a:t>
            </a: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人</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9" name="Arrow: Pentagon 42"/>
          <p:cNvSpPr/>
          <p:nvPr/>
        </p:nvSpPr>
        <p:spPr>
          <a:xfrm>
            <a:off x="2254825" y="1978676"/>
            <a:ext cx="3069649" cy="360000"/>
          </a:xfrm>
          <a:prstGeom prst="homePlate">
            <a:avLst>
              <a:gd name="adj" fmla="val 29032"/>
            </a:avLst>
          </a:prstGeom>
          <a:solidFill>
            <a:srgbClr val="004B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员工</a:t>
            </a:r>
            <a:r>
              <a:rPr kumimoji="0" lang="en-US" altLang="zh-CN"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30</a:t>
            </a: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人</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8" name="Arrow: Pentagon 42"/>
          <p:cNvSpPr/>
          <p:nvPr/>
        </p:nvSpPr>
        <p:spPr>
          <a:xfrm>
            <a:off x="1457172" y="1978676"/>
            <a:ext cx="943127" cy="360000"/>
          </a:xfrm>
          <a:prstGeom prst="homePlate">
            <a:avLst>
              <a:gd name="adj" fmla="val 29032"/>
            </a:avLst>
          </a:prstGeom>
          <a:solidFill>
            <a:srgbClr val="004B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dirty="0">
                <a:solidFill>
                  <a:prstClr val="white"/>
                </a:solidFill>
                <a:latin typeface="微软雅黑" panose="020B0503020204020204" pitchFamily="34" charset="-122"/>
                <a:ea typeface="微软雅黑" panose="020B0503020204020204" pitchFamily="34" charset="-122"/>
                <a:cs typeface="+mn-ea"/>
                <a:sym typeface="+mn-lt"/>
              </a:rPr>
              <a:t>员工</a:t>
            </a:r>
            <a:r>
              <a:rPr lang="en-US" altLang="zh-CN" sz="1000" dirty="0">
                <a:solidFill>
                  <a:prstClr val="white"/>
                </a:solidFill>
                <a:latin typeface="微软雅黑" panose="020B0503020204020204" pitchFamily="34" charset="-122"/>
                <a:ea typeface="微软雅黑" panose="020B0503020204020204" pitchFamily="34" charset="-122"/>
                <a:cs typeface="+mn-ea"/>
                <a:sym typeface="+mn-lt"/>
              </a:rPr>
              <a:t>11</a:t>
            </a:r>
            <a:r>
              <a:rPr lang="zh-CN" altLang="en-US" sz="1000" dirty="0">
                <a:solidFill>
                  <a:prstClr val="white"/>
                </a:solidFill>
                <a:latin typeface="微软雅黑" panose="020B0503020204020204" pitchFamily="34" charset="-122"/>
                <a:ea typeface="微软雅黑" panose="020B0503020204020204" pitchFamily="34" charset="-122"/>
                <a:cs typeface="+mn-ea"/>
                <a:sym typeface="+mn-lt"/>
              </a:rPr>
              <a:t>人</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3" name="Arrow: Pentagon 51"/>
          <p:cNvSpPr/>
          <p:nvPr/>
        </p:nvSpPr>
        <p:spPr>
          <a:xfrm>
            <a:off x="5222801" y="2410098"/>
            <a:ext cx="5954500" cy="360000"/>
          </a:xfrm>
          <a:prstGeom prst="homePlate">
            <a:avLst>
              <a:gd name="adj" fmla="val 29032"/>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承接双改猪场设备安装（</a:t>
            </a:r>
            <a:r>
              <a:rPr lang="en-US" altLang="zh-CN" sz="1000" dirty="0">
                <a:solidFill>
                  <a:schemeClr val="bg1"/>
                </a:solidFill>
                <a:latin typeface="微软雅黑" panose="020B0503020204020204" pitchFamily="34" charset="-122"/>
                <a:ea typeface="微软雅黑" panose="020B0503020204020204" pitchFamily="34" charset="-122"/>
                <a:cs typeface="+mn-ea"/>
                <a:sym typeface="+mn-lt"/>
              </a:rPr>
              <a:t>10</a:t>
            </a: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月</a:t>
            </a:r>
            <a:r>
              <a:rPr lang="en-US" altLang="zh-CN" sz="1000" dirty="0">
                <a:solidFill>
                  <a:schemeClr val="bg1"/>
                </a:solidFill>
                <a:latin typeface="微软雅黑" panose="020B0503020204020204" pitchFamily="34" charset="-122"/>
                <a:ea typeface="微软雅黑" panose="020B0503020204020204" pitchFamily="34" charset="-122"/>
                <a:cs typeface="+mn-ea"/>
                <a:sym typeface="+mn-lt"/>
              </a:rPr>
              <a:t>20</a:t>
            </a: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日泰安场）；承接自研设备外购设备安装（</a:t>
            </a:r>
            <a:r>
              <a:rPr lang="en-US" altLang="zh-CN" sz="1000" dirty="0">
                <a:solidFill>
                  <a:schemeClr val="bg1"/>
                </a:solidFill>
                <a:latin typeface="微软雅黑" panose="020B0503020204020204" pitchFamily="34" charset="-122"/>
                <a:ea typeface="微软雅黑" panose="020B0503020204020204" pitchFamily="34" charset="-122"/>
                <a:cs typeface="+mn-ea"/>
                <a:sym typeface="+mn-lt"/>
              </a:rPr>
              <a:t> 6000</a:t>
            </a: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环控器，</a:t>
            </a:r>
            <a:r>
              <a:rPr lang="en-US" altLang="zh-CN" sz="1000" dirty="0">
                <a:solidFill>
                  <a:schemeClr val="bg1"/>
                </a:solidFill>
                <a:latin typeface="微软雅黑" panose="020B0503020204020204" pitchFamily="34" charset="-122"/>
                <a:ea typeface="微软雅黑" panose="020B0503020204020204" pitchFamily="34" charset="-122"/>
                <a:cs typeface="+mn-ea"/>
                <a:sym typeface="+mn-lt"/>
              </a:rPr>
              <a:t>15</a:t>
            </a: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万精准饲喂器，标准施工）；承接视频监控和网络的安装（</a:t>
            </a:r>
            <a:r>
              <a:rPr lang="en-US" altLang="zh-CN" sz="1000" dirty="0">
                <a:solidFill>
                  <a:schemeClr val="bg1"/>
                </a:solidFill>
                <a:latin typeface="微软雅黑" panose="020B0503020204020204" pitchFamily="34" charset="-122"/>
                <a:ea typeface="微软雅黑" panose="020B0503020204020204" pitchFamily="34" charset="-122"/>
                <a:cs typeface="+mn-ea"/>
                <a:sym typeface="+mn-lt"/>
              </a:rPr>
              <a:t>40</a:t>
            </a: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万</a:t>
            </a:r>
            <a:r>
              <a:rPr lang="en-US" altLang="zh-CN" sz="1000"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场）；承接史记猪场设备运维（绥化锅炉）。</a:t>
            </a:r>
            <a:endParaRPr kumimoji="0" lang="en-US" sz="1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2" name="Arrow: Pentagon 51"/>
          <p:cNvSpPr/>
          <p:nvPr/>
        </p:nvSpPr>
        <p:spPr>
          <a:xfrm>
            <a:off x="2341634" y="2410098"/>
            <a:ext cx="3001430" cy="360000"/>
          </a:xfrm>
          <a:prstGeom prst="homePlate">
            <a:avLst>
              <a:gd name="adj" fmla="val 29032"/>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5</a:t>
            </a:r>
            <a:r>
              <a:rPr kumimoji="0" lang="zh-CN" altLang="en-US" sz="1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个基础小组，运维</a:t>
            </a:r>
            <a:r>
              <a:rPr kumimoji="0" lang="en-US" altLang="zh-CN" sz="1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1</a:t>
            </a:r>
            <a:r>
              <a:rPr kumimoji="0" lang="zh-CN" altLang="en-US" sz="1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个，安装</a:t>
            </a:r>
            <a:r>
              <a:rPr kumimoji="0" lang="en-US" altLang="zh-CN" sz="1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3</a:t>
            </a: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个，数据</a:t>
            </a:r>
            <a:r>
              <a:rPr lang="en-US" altLang="zh-CN" sz="1000" dirty="0">
                <a:solidFill>
                  <a:schemeClr val="bg1"/>
                </a:solidFill>
                <a:latin typeface="微软雅黑" panose="020B0503020204020204" pitchFamily="34" charset="-122"/>
                <a:ea typeface="微软雅黑" panose="020B0503020204020204" pitchFamily="34" charset="-122"/>
                <a:cs typeface="+mn-ea"/>
                <a:sym typeface="+mn-lt"/>
              </a:rPr>
              <a:t>1</a:t>
            </a: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个</a:t>
            </a:r>
            <a:endParaRPr kumimoji="0" lang="en-US" sz="100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1" name="Arrow: Pentagon 51"/>
          <p:cNvSpPr/>
          <p:nvPr/>
        </p:nvSpPr>
        <p:spPr>
          <a:xfrm>
            <a:off x="1457172" y="2410098"/>
            <a:ext cx="1009803" cy="360000"/>
          </a:xfrm>
          <a:prstGeom prst="homePlate">
            <a:avLst>
              <a:gd name="adj" fmla="val 29032"/>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0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100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rPr>
              <a:t>个基础小组</a:t>
            </a:r>
            <a:endParaRPr kumimoji="0" lang="en-US" sz="100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7" name="Arrow: Pentagon 112"/>
          <p:cNvSpPr/>
          <p:nvPr/>
        </p:nvSpPr>
        <p:spPr>
          <a:xfrm>
            <a:off x="6248400" y="3255067"/>
            <a:ext cx="4928900" cy="432000"/>
          </a:xfrm>
          <a:prstGeom prst="homePlate">
            <a:avLst>
              <a:gd name="adj" fmla="val 29032"/>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设备</a:t>
            </a:r>
            <a:r>
              <a:rPr lang="zh-CN" altLang="en-US" sz="1000" dirty="0">
                <a:solidFill>
                  <a:prstClr val="white"/>
                </a:solidFill>
                <a:latin typeface="微软雅黑" panose="020B0503020204020204" pitchFamily="34" charset="-122"/>
                <a:ea typeface="微软雅黑" panose="020B0503020204020204" pitchFamily="34" charset="-122"/>
                <a:cs typeface="+mn-ea"/>
                <a:sym typeface="+mn-lt"/>
              </a:rPr>
              <a:t>及备件数据库管理，减少或不再使用纸质记录；设备巡检保养维修任务手机</a:t>
            </a:r>
            <a:r>
              <a:rPr lang="en-US" altLang="zh-CN" sz="1000" dirty="0">
                <a:solidFill>
                  <a:prstClr val="white"/>
                </a:solidFill>
                <a:latin typeface="微软雅黑" panose="020B0503020204020204" pitchFamily="34" charset="-122"/>
                <a:ea typeface="微软雅黑" panose="020B0503020204020204" pitchFamily="34" charset="-122"/>
                <a:cs typeface="+mn-ea"/>
                <a:sym typeface="+mn-lt"/>
              </a:rPr>
              <a:t>APP</a:t>
            </a:r>
            <a:r>
              <a:rPr lang="zh-CN" altLang="en-US" sz="1000" dirty="0">
                <a:solidFill>
                  <a:prstClr val="white"/>
                </a:solidFill>
                <a:latin typeface="微软雅黑" panose="020B0503020204020204" pitchFamily="34" charset="-122"/>
                <a:ea typeface="微软雅黑" panose="020B0503020204020204" pitchFamily="34" charset="-122"/>
                <a:cs typeface="+mn-ea"/>
                <a:sym typeface="+mn-lt"/>
              </a:rPr>
              <a:t>直接下发执行；设备工作状态和分布与物联网平台数据互通，可远程查询。</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6" name="Arrow: Pentagon 112"/>
          <p:cNvSpPr/>
          <p:nvPr/>
        </p:nvSpPr>
        <p:spPr>
          <a:xfrm>
            <a:off x="4371898" y="3255067"/>
            <a:ext cx="2019225" cy="432000"/>
          </a:xfrm>
          <a:prstGeom prst="homePlate">
            <a:avLst>
              <a:gd name="adj" fmla="val 29032"/>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dirty="0">
                <a:solidFill>
                  <a:prstClr val="white"/>
                </a:solidFill>
                <a:latin typeface="微软雅黑" panose="020B0503020204020204" pitchFamily="34" charset="-122"/>
                <a:ea typeface="微软雅黑" panose="020B0503020204020204" pitchFamily="34" charset="-122"/>
                <a:cs typeface="+mn-ea"/>
                <a:sym typeface="+mn-lt"/>
              </a:rPr>
              <a:t>集团内推广培训</a:t>
            </a:r>
            <a:endParaRPr kumimoji="0" lang="en-US" sz="100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5" name="Arrow: Pentagon 112"/>
          <p:cNvSpPr/>
          <p:nvPr/>
        </p:nvSpPr>
        <p:spPr>
          <a:xfrm>
            <a:off x="3352648" y="3255067"/>
            <a:ext cx="1142999" cy="432000"/>
          </a:xfrm>
          <a:prstGeom prst="homePlate">
            <a:avLst>
              <a:gd name="adj" fmla="val 29032"/>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设备软件上线</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4" name="Arrow: Pentagon 112"/>
          <p:cNvSpPr/>
          <p:nvPr/>
        </p:nvSpPr>
        <p:spPr>
          <a:xfrm>
            <a:off x="1457172" y="3255067"/>
            <a:ext cx="2038503" cy="432000"/>
          </a:xfrm>
          <a:prstGeom prst="homePlate">
            <a:avLst>
              <a:gd name="adj" fmla="val 29032"/>
            </a:avLst>
          </a:prstGeom>
          <a:solidFill>
            <a:srgbClr val="7030A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完善基础资料，制定相应制度</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0" name="Arrow: Pentagon 112"/>
          <p:cNvSpPr/>
          <p:nvPr/>
        </p:nvSpPr>
        <p:spPr>
          <a:xfrm>
            <a:off x="5238787" y="4310208"/>
            <a:ext cx="5938513" cy="432000"/>
          </a:xfrm>
          <a:prstGeom prst="homePlate">
            <a:avLst>
              <a:gd name="adj" fmla="val 29032"/>
            </a:avLst>
          </a:prstGeom>
          <a:solidFill>
            <a:schemeClr val="accent4">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设备维保明确责任人；通过巡检保养及时发现潜在设备问题；设定设备故障率降低目标直至不再产生意外故障；一旦发生故障，一追到底直至故障解决；设备故障率集团内排名，责任人优胜劣汰</a:t>
            </a:r>
            <a:r>
              <a:rPr kumimoji="0" lang="zh-CN" altLang="en-US" sz="1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a:t>
            </a:r>
            <a:endParaRPr kumimoji="0" lang="en-US" sz="1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9" name="Arrow: Pentagon 112"/>
          <p:cNvSpPr/>
          <p:nvPr/>
        </p:nvSpPr>
        <p:spPr>
          <a:xfrm>
            <a:off x="3352649" y="4310208"/>
            <a:ext cx="2019225" cy="432000"/>
          </a:xfrm>
          <a:prstGeom prst="homePlate">
            <a:avLst>
              <a:gd name="adj" fmla="val 29032"/>
            </a:avLst>
          </a:prstGeom>
          <a:solidFill>
            <a:schemeClr val="accent4">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服务中心负责制落地</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8" name="Arrow: Pentagon 112"/>
          <p:cNvSpPr/>
          <p:nvPr/>
        </p:nvSpPr>
        <p:spPr>
          <a:xfrm>
            <a:off x="1428521" y="4310208"/>
            <a:ext cx="2038503" cy="432000"/>
          </a:xfrm>
          <a:prstGeom prst="homePlate">
            <a:avLst>
              <a:gd name="adj" fmla="val 29032"/>
            </a:avLst>
          </a:prstGeom>
          <a:solidFill>
            <a:schemeClr val="accent4">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5</a:t>
            </a: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个服务中心巡检完成</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5" name="Arrow: Pentagon 112"/>
          <p:cNvSpPr/>
          <p:nvPr/>
        </p:nvSpPr>
        <p:spPr>
          <a:xfrm>
            <a:off x="7072945" y="5503811"/>
            <a:ext cx="4104355" cy="432000"/>
          </a:xfrm>
          <a:prstGeom prst="homePlate">
            <a:avLst>
              <a:gd name="adj" fmla="val 29032"/>
            </a:avLst>
          </a:prstGeom>
          <a:solidFill>
            <a:schemeClr val="accent6">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随集团计划安装测试智能化设备，制订计划，明确工期和责任人</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4" name="Arrow: Pentagon 112"/>
          <p:cNvSpPr/>
          <p:nvPr/>
        </p:nvSpPr>
        <p:spPr>
          <a:xfrm>
            <a:off x="5196826" y="5503811"/>
            <a:ext cx="2019225" cy="432000"/>
          </a:xfrm>
          <a:prstGeom prst="homePlate">
            <a:avLst>
              <a:gd name="adj" fmla="val 29032"/>
            </a:avLst>
          </a:prstGeom>
          <a:solidFill>
            <a:schemeClr val="accent6">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环控设备、精准饲喂器安装 </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3" name="Arrow: Pentagon 112"/>
          <p:cNvSpPr/>
          <p:nvPr/>
        </p:nvSpPr>
        <p:spPr>
          <a:xfrm>
            <a:off x="3209467" y="5503811"/>
            <a:ext cx="2133597" cy="432000"/>
          </a:xfrm>
          <a:prstGeom prst="homePlate">
            <a:avLst>
              <a:gd name="adj" fmla="val 29032"/>
            </a:avLst>
          </a:prstGeom>
          <a:solidFill>
            <a:schemeClr val="accent6">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环控设备安装测试</a:t>
            </a:r>
            <a:endParaRPr kumimoji="0" lang="en-US" altLang="zh-CN"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dirty="0">
                <a:solidFill>
                  <a:prstClr val="white"/>
                </a:solidFill>
                <a:latin typeface="微软雅黑" panose="020B0503020204020204" pitchFamily="34" charset="-122"/>
                <a:ea typeface="微软雅黑" panose="020B0503020204020204" pitchFamily="34" charset="-122"/>
                <a:cs typeface="+mn-ea"/>
                <a:sym typeface="+mn-lt"/>
              </a:rPr>
              <a:t>龙山、含山项目</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2" name="Arrow: Pentagon 112"/>
          <p:cNvSpPr/>
          <p:nvPr/>
        </p:nvSpPr>
        <p:spPr>
          <a:xfrm>
            <a:off x="2333319" y="5503522"/>
            <a:ext cx="1133626" cy="432000"/>
          </a:xfrm>
          <a:prstGeom prst="homePlate">
            <a:avLst>
              <a:gd name="adj" fmla="val 29032"/>
            </a:avLst>
          </a:prstGeom>
          <a:solidFill>
            <a:schemeClr val="accent6">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精准饲喂器安装测试</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1" name="Arrow: Pentagon 112"/>
          <p:cNvSpPr/>
          <p:nvPr/>
        </p:nvSpPr>
        <p:spPr>
          <a:xfrm>
            <a:off x="1457171" y="5504100"/>
            <a:ext cx="1009803" cy="432000"/>
          </a:xfrm>
          <a:prstGeom prst="homePlate">
            <a:avLst>
              <a:gd name="adj" fmla="val 29032"/>
            </a:avLst>
          </a:prstGeom>
          <a:solidFill>
            <a:schemeClr val="accent6">
              <a:lumMod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环控饲喂知识学习</a:t>
            </a:r>
            <a:endParaRPr kumimoji="0" lang="en-US" sz="10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03079" y="2724129"/>
            <a:ext cx="3535680" cy="700405"/>
          </a:xfrm>
          <a:prstGeom prst="rect">
            <a:avLst/>
          </a:prstGeom>
        </p:spPr>
        <p:txBody>
          <a:bodyPr wrap="none">
            <a:spAutoFit/>
          </a:bodyPr>
          <a:lstStyle/>
          <a:p>
            <a:pPr marL="0" marR="0" lvl="1" indent="0" algn="l" defTabSz="710565" rtl="0" eaLnBrk="1" fontAlgn="auto" latinLnBrk="0" hangingPunct="1">
              <a:lnSpc>
                <a:spcPct val="90000"/>
              </a:lnSpc>
              <a:spcBef>
                <a:spcPct val="0"/>
              </a:spcBef>
              <a:spcAft>
                <a:spcPct val="15000"/>
              </a:spcAft>
              <a:buClrTx/>
              <a:buSzTx/>
              <a:buFontTx/>
              <a:buNone/>
              <a:defRPr/>
            </a:pPr>
            <a:r>
              <a:rPr kumimoji="0" lang="zh-CN" altLang="en-US" sz="4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团队组织建设</a:t>
            </a:r>
            <a:endParaRPr kumimoji="0" lang="zh-CN" altLang="en-US" sz="4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204720" y="3436620"/>
            <a:ext cx="241681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8" name="直接连接符 7"/>
          <p:cNvCxnSpPr/>
          <p:nvPr/>
        </p:nvCxnSpPr>
        <p:spPr>
          <a:xfrm>
            <a:off x="4943475" y="3418840"/>
            <a:ext cx="337185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3"/>
          <p:cNvSpPr txBox="1"/>
          <p:nvPr/>
        </p:nvSpPr>
        <p:spPr>
          <a:xfrm>
            <a:off x="2270760" y="2002155"/>
            <a:ext cx="2441694" cy="2400657"/>
          </a:xfrm>
          <a:prstGeom prst="rect">
            <a:avLst/>
          </a:prstGeom>
          <a:noFill/>
          <a:effectLst>
            <a:outerShdw blurRad="50800" dist="38100" dir="2700000" algn="tl" rotWithShape="0">
              <a:srgbClr val="004191">
                <a:alpha val="29000"/>
              </a:srgb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5000" b="0" i="0" u="none" strike="noStrike" kern="1200" cap="none" spc="0" normalizeH="0" baseline="0" noProof="0" dirty="0">
                <a:ln>
                  <a:noFill/>
                </a:ln>
                <a:solidFill>
                  <a:srgbClr val="0053AB"/>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sym typeface="+mn-ea"/>
              </a:rPr>
              <a:t>04</a:t>
            </a:r>
            <a:endParaRPr kumimoji="0" lang="en-US" altLang="zh-CN" sz="15000" b="0" i="0" u="none" strike="noStrike" kern="1200" cap="none" spc="0" normalizeH="0" baseline="0" noProof="0" dirty="0">
              <a:ln>
                <a:noFill/>
              </a:ln>
              <a:solidFill>
                <a:srgbClr val="0053AB"/>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72734" y="207624"/>
            <a:ext cx="2926080" cy="423545"/>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智能化核心团队简介</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graphicFrame>
        <p:nvGraphicFramePr>
          <p:cNvPr id="2" name="表格 1"/>
          <p:cNvGraphicFramePr/>
          <p:nvPr>
            <p:custDataLst>
              <p:tags r:id="rId1"/>
            </p:custDataLst>
          </p:nvPr>
        </p:nvGraphicFramePr>
        <p:xfrm>
          <a:off x="132715" y="567055"/>
          <a:ext cx="11927205" cy="6101080"/>
        </p:xfrm>
        <a:graphic>
          <a:graphicData uri="http://schemas.openxmlformats.org/drawingml/2006/table">
            <a:tbl>
              <a:tblPr firstRow="1" bandRow="1">
                <a:tableStyleId>{5C22544A-7EE6-4342-B048-85BDC9FD1C3A}</a:tableStyleId>
              </a:tblPr>
              <a:tblGrid>
                <a:gridCol w="556260"/>
                <a:gridCol w="1071880"/>
                <a:gridCol w="1000125"/>
                <a:gridCol w="876935"/>
                <a:gridCol w="7478395"/>
                <a:gridCol w="943610"/>
              </a:tblGrid>
              <a:tr h="271780">
                <a:tc>
                  <a:txBody>
                    <a:bodyPr/>
                    <a:p>
                      <a:pPr indent="0" algn="ctr">
                        <a:buNone/>
                      </a:pPr>
                      <a:r>
                        <a:rPr lang="zh-CN" sz="1400" b="1">
                          <a:solidFill>
                            <a:srgbClr val="000000"/>
                          </a:solidFill>
                          <a:latin typeface="微软雅黑" panose="020B0503020204020204" pitchFamily="34" charset="-122"/>
                          <a:ea typeface="微软雅黑" panose="020B0503020204020204" pitchFamily="34" charset="-122"/>
                        </a:rPr>
                        <a:t>序号</a:t>
                      </a:r>
                      <a:endParaRPr lang="zh-CN"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buNone/>
                      </a:pPr>
                      <a:r>
                        <a:rPr lang="zh-CN" sz="1400" b="1">
                          <a:solidFill>
                            <a:srgbClr val="000000"/>
                          </a:solidFill>
                          <a:latin typeface="微软雅黑" panose="020B0503020204020204" pitchFamily="34" charset="-122"/>
                          <a:ea typeface="微软雅黑" panose="020B0503020204020204" pitchFamily="34" charset="-122"/>
                        </a:rPr>
                        <a:t>部门</a:t>
                      </a:r>
                      <a:endParaRPr lang="zh-CN"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buNone/>
                      </a:pPr>
                      <a:r>
                        <a:rPr lang="zh-CN" sz="1400" b="1">
                          <a:solidFill>
                            <a:srgbClr val="000000"/>
                          </a:solidFill>
                          <a:latin typeface="微软雅黑" panose="020B0503020204020204" pitchFamily="34" charset="-122"/>
                          <a:ea typeface="微软雅黑" panose="020B0503020204020204" pitchFamily="34" charset="-122"/>
                        </a:rPr>
                        <a:t>岗位</a:t>
                      </a:r>
                      <a:endParaRPr lang="zh-CN"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buNone/>
                      </a:pPr>
                      <a:r>
                        <a:rPr lang="zh-CN" sz="1400" b="1">
                          <a:solidFill>
                            <a:srgbClr val="000000"/>
                          </a:solidFill>
                          <a:latin typeface="微软雅黑" panose="020B0503020204020204" pitchFamily="34" charset="-122"/>
                          <a:ea typeface="微软雅黑" panose="020B0503020204020204" pitchFamily="34" charset="-122"/>
                        </a:rPr>
                        <a:t>姓名</a:t>
                      </a:r>
                      <a:endParaRPr lang="zh-CN"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buNone/>
                      </a:pPr>
                      <a:r>
                        <a:rPr lang="zh-CN" sz="1400" b="1">
                          <a:solidFill>
                            <a:srgbClr val="000000"/>
                          </a:solidFill>
                          <a:latin typeface="微软雅黑" panose="020B0503020204020204" pitchFamily="34" charset="-122"/>
                          <a:ea typeface="微软雅黑" panose="020B0503020204020204" pitchFamily="34" charset="-122"/>
                        </a:rPr>
                        <a:t>主要工作背景</a:t>
                      </a:r>
                      <a:endParaRPr lang="zh-CN"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buNone/>
                      </a:pPr>
                      <a:r>
                        <a:rPr lang="zh-CN" sz="1400" b="1">
                          <a:solidFill>
                            <a:srgbClr val="000000"/>
                          </a:solidFill>
                          <a:latin typeface="微软雅黑" panose="020B0503020204020204" pitchFamily="34" charset="-122"/>
                          <a:ea typeface="微软雅黑" panose="020B0503020204020204" pitchFamily="34" charset="-122"/>
                        </a:rPr>
                        <a:t>备注</a:t>
                      </a:r>
                      <a:endParaRPr lang="zh-CN" altLang="en-US" sz="1400" b="1">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r>
              <a:tr h="42545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1</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企划中心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总经理</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陈锐</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十年以上科研管理和项目管理经验</a:t>
                      </a:r>
                      <a:r>
                        <a:rPr lang="zh-CN" sz="1400" b="0">
                          <a:solidFill>
                            <a:srgbClr val="000000"/>
                          </a:solidFill>
                          <a:latin typeface="楷体" panose="02010609060101010101" charset="-122"/>
                          <a:ea typeface="楷体" panose="02010609060101010101" charset="-122"/>
                          <a:cs typeface="楷体" panose="02010609060101010101" charset="-122"/>
                        </a:rPr>
                        <a:t>，精通IPD研发、智能制造、非标自动化、智能仓储领域，分别都有超过1亿元的项目经验。</a:t>
                      </a:r>
                      <a:endParaRPr lang="zh-CN" altLang="en-US" sz="14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10月27日到岗</a:t>
                      </a:r>
                      <a:endParaRPr lang="zh-CN" altLang="en-US"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178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2</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软件中心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副总经理</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吕成军</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rPr>
                        <a:t>原天邦股份信息部总经理</a:t>
                      </a:r>
                      <a:r>
                        <a:rPr lang="zh-CN" sz="1400" b="0">
                          <a:solidFill>
                            <a:srgbClr val="000000"/>
                          </a:solidFill>
                          <a:latin typeface="楷体" panose="02010609060101010101" charset="-122"/>
                          <a:ea typeface="楷体" panose="02010609060101010101" charset="-122"/>
                        </a:rPr>
                        <a:t>，多年信息化项目管理工作经验，擅长软件系统项目管理。</a:t>
                      </a:r>
                      <a:endParaRPr lang="zh-CN" altLang="en-US" sz="14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9850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3</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物联网中心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总经理</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郭良志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latin typeface="楷体" panose="02010609060101010101" charset="-122"/>
                          <a:ea typeface="楷体" panose="02010609060101010101" charset="-122"/>
                          <a:cs typeface="楷体" panose="02010609060101010101" charset="-122"/>
                        </a:rPr>
                        <a:t>曾担任</a:t>
                      </a: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国内某知名物联网公司研发负责人</a:t>
                      </a:r>
                      <a:r>
                        <a:rPr lang="zh-CN" sz="1400" b="0">
                          <a:solidFill>
                            <a:srgbClr val="000000"/>
                          </a:solidFill>
                          <a:latin typeface="楷体" panose="02010609060101010101" charset="-122"/>
                          <a:ea typeface="楷体" panose="02010609060101010101" charset="-122"/>
                          <a:cs typeface="楷体" panose="02010609060101010101" charset="-122"/>
                        </a:rPr>
                        <a:t>，领导全盘研发管理工作； 曾任职某知名</a:t>
                      </a: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世界500强家电集团，负责IoT类设备、语音识别类智能硬件开发工作</a:t>
                      </a:r>
                      <a:r>
                        <a:rPr lang="zh-CN" sz="1400" b="0">
                          <a:solidFill>
                            <a:srgbClr val="000000"/>
                          </a:solidFill>
                          <a:latin typeface="楷体" panose="02010609060101010101" charset="-122"/>
                          <a:ea typeface="楷体" panose="02010609060101010101" charset="-122"/>
                          <a:cs typeface="楷体" panose="02010609060101010101" charset="-122"/>
                        </a:rPr>
                        <a:t>；曾在某</a:t>
                      </a: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德资500强企业数字供应链产品研究院担任首席IoT架构师</a:t>
                      </a:r>
                      <a:r>
                        <a:rPr lang="zh-CN" sz="1400" b="0">
                          <a:solidFill>
                            <a:srgbClr val="000000"/>
                          </a:solidFill>
                          <a:latin typeface="楷体" panose="02010609060101010101" charset="-122"/>
                          <a:ea typeface="楷体" panose="02010609060101010101" charset="-122"/>
                          <a:cs typeface="楷体" panose="02010609060101010101" charset="-122"/>
                        </a:rPr>
                        <a:t>；曾就职于国内某芯片公司，任嵌入式总架构师</a:t>
                      </a:r>
                      <a:endParaRPr lang="zh-CN" sz="14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05155">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4</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自动化中心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副总经理</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刘欢</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牧原机械设计组组长、正邦自动化机械研究所所长，饲喂器项目产品20万套以上经验。</a:t>
                      </a:r>
                      <a:r>
                        <a:rPr lang="zh-CN" sz="1400" b="0">
                          <a:solidFill>
                            <a:srgbClr val="000000"/>
                          </a:solidFill>
                          <a:latin typeface="楷体" panose="02010609060101010101" charset="-122"/>
                          <a:ea typeface="楷体" panose="02010609060101010101" charset="-122"/>
                          <a:cs typeface="楷体" panose="02010609060101010101" charset="-122"/>
                        </a:rPr>
                        <a:t>有非标自动化设备及多款移动式机器人，轨道式机器人，巡检机器人等研发经验。</a:t>
                      </a:r>
                      <a:endParaRPr lang="zh-CN" altLang="en-US" sz="14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514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5</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设备服务中心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副总经理</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赵立峰</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rPr>
                        <a:t>原天邦股份信息部副总经理，</a:t>
                      </a:r>
                      <a:r>
                        <a:rPr lang="zh-CN" sz="1400" b="0">
                          <a:solidFill>
                            <a:srgbClr val="000000"/>
                          </a:solidFill>
                          <a:latin typeface="楷体" panose="02010609060101010101" charset="-122"/>
                          <a:ea typeface="楷体" panose="02010609060101010101" charset="-122"/>
                        </a:rPr>
                        <a:t>擅长信息化基础设施系统搭建及养殖场养殖设备的安装、测试、维护、使用及团队管理。</a:t>
                      </a:r>
                      <a:endParaRPr lang="zh-CN" altLang="en-US" sz="14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514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6</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物联网中心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总工程师</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高振伟</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a:solidFill>
                            <a:srgbClr val="000000"/>
                          </a:solidFill>
                          <a:highlight>
                            <a:srgbClr val="00FFFF"/>
                          </a:highlight>
                          <a:latin typeface="楷体" panose="02010609060101010101" charset="-122"/>
                          <a:ea typeface="楷体" panose="02010609060101010101" charset="-122"/>
                          <a:cs typeface="楷体" panose="02010609060101010101" charset="-122"/>
                          <a:sym typeface="+mn-ea"/>
                        </a:rPr>
                        <a:t>双胞胎集团工程装备研究所所长，</a:t>
                      </a: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赛维、正邦、双胞胎等近15年大型企业电气设备设计研发工作经验</a:t>
                      </a:r>
                      <a:r>
                        <a:rPr lang="zh-CN" sz="1400" b="0">
                          <a:solidFill>
                            <a:srgbClr val="000000"/>
                          </a:solidFill>
                          <a:latin typeface="楷体" panose="02010609060101010101" charset="-122"/>
                          <a:ea typeface="楷体" panose="02010609060101010101" charset="-122"/>
                          <a:cs typeface="楷体" panose="02010609060101010101" charset="-122"/>
                        </a:rPr>
                        <a:t>，5年以上农牧业智能网联设备开发经验，33个养殖设备类产品专利发明人。</a:t>
                      </a:r>
                      <a:endParaRPr lang="zh-CN" altLang="en-US" sz="14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9088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7</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物联网中心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猪舍环控设计工程师</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王海风</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研究生学历，牧原猪舍研发环控工程师</a:t>
                      </a:r>
                      <a:r>
                        <a:rPr lang="zh-CN" sz="1400" b="0">
                          <a:solidFill>
                            <a:srgbClr val="000000"/>
                          </a:solidFill>
                          <a:latin typeface="楷体" panose="02010609060101010101" charset="-122"/>
                          <a:ea typeface="楷体" panose="02010609060101010101" charset="-122"/>
                          <a:cs typeface="楷体" panose="02010609060101010101" charset="-122"/>
                        </a:rPr>
                        <a:t>，负责楼房猪舍智能环控系统研发、楼房通风滑窗控制方案设计；</a:t>
                      </a: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环控精准通风风口负责人</a:t>
                      </a:r>
                      <a:r>
                        <a:rPr lang="zh-CN" sz="1400" b="0">
                          <a:solidFill>
                            <a:srgbClr val="000000"/>
                          </a:solidFill>
                          <a:latin typeface="楷体" panose="02010609060101010101" charset="-122"/>
                          <a:ea typeface="楷体" panose="02010609060101010101" charset="-122"/>
                          <a:cs typeface="楷体" panose="02010609060101010101" charset="-122"/>
                        </a:rPr>
                        <a:t>，优化南方到东北风口配置及结构，</a:t>
                      </a: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智能环控 2.0 控制到 3.0 控制方案的推广</a:t>
                      </a:r>
                      <a:endParaRPr lang="zh-CN" altLang="en-US" sz="1400" b="0">
                        <a:solidFill>
                          <a:srgbClr val="000000"/>
                        </a:solidFill>
                        <a:highlight>
                          <a:srgbClr val="00FFFF"/>
                        </a:highlight>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67715">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8</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物联网中心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岗位科学家</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朱宸萱</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rPr>
                        <a:t>本科及硕士研究生就读中国农业大学农业生物环境与能源工程专业，上海市农业科学院三年工作经验，参与过种猪场猪场设计方案</a:t>
                      </a:r>
                      <a:r>
                        <a:rPr lang="zh-CN" sz="1400" b="0">
                          <a:solidFill>
                            <a:srgbClr val="000000"/>
                          </a:solidFill>
                          <a:latin typeface="楷体" panose="02010609060101010101" charset="-122"/>
                          <a:ea typeface="楷体" panose="02010609060101010101" charset="-122"/>
                        </a:rPr>
                        <a:t>、牛场扰流风机加风罩设计、养殖场重金属和臭气排放监测及控制等，零添加微量元素锌的日粮对生长猪生长性能等课题研究；</a:t>
                      </a:r>
                      <a:endParaRPr lang="zh-CN" altLang="en-US" sz="14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10月31日</a:t>
                      </a:r>
                      <a:endParaRPr lang="zh-CN" altLang="en-US" sz="14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1595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9</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算法研究中心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岗位科学家</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崔博</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rPr>
                        <a:t>中国农业大学土木水利（农业工程方向）硕士，主要从事畜禽舍环境模拟算法开发、热应激评估平台开发及畜禽舍智能控制算法研究。完成猪舍全年环境模拟算法工作：</a:t>
                      </a:r>
                      <a:r>
                        <a:rPr lang="zh-CN" sz="1400" b="0">
                          <a:solidFill>
                            <a:srgbClr val="000000"/>
                          </a:solidFill>
                          <a:latin typeface="楷体" panose="02010609060101010101" charset="-122"/>
                          <a:ea typeface="楷体" panose="02010609060101010101" charset="-122"/>
                        </a:rPr>
                        <a:t>主要实现不同地区、不同工程工艺、建筑参数的全年舍内环境模拟、通风量与加热负荷的预测。</a:t>
                      </a:r>
                      <a:endParaRPr lang="zh-CN" altLang="en-US" sz="14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2037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10</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人行中心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总经理</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李新昕</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养殖行业10多年人力资源管理、</a:t>
                      </a:r>
                      <a:r>
                        <a:rPr lang="zh-CN" sz="1400" b="0">
                          <a:solidFill>
                            <a:srgbClr val="000000"/>
                          </a:solidFill>
                          <a:latin typeface="楷体" panose="02010609060101010101" charset="-122"/>
                          <a:ea typeface="楷体" panose="02010609060101010101" charset="-122"/>
                          <a:cs typeface="楷体" panose="02010609060101010101" charset="-122"/>
                        </a:rPr>
                        <a:t>运营管理工作经验，擅长组织设计、团队搭建、绩效考核管理。</a:t>
                      </a:r>
                      <a:endParaRPr lang="zh-CN" altLang="en-US" sz="14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72734" y="207624"/>
            <a:ext cx="2926080" cy="423545"/>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智能化骨干团队简介</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graphicFrame>
        <p:nvGraphicFramePr>
          <p:cNvPr id="4" name="表格 3"/>
          <p:cNvGraphicFramePr/>
          <p:nvPr>
            <p:custDataLst>
              <p:tags r:id="rId1"/>
            </p:custDataLst>
          </p:nvPr>
        </p:nvGraphicFramePr>
        <p:xfrm>
          <a:off x="772795" y="749935"/>
          <a:ext cx="10945495" cy="5666105"/>
        </p:xfrm>
        <a:graphic>
          <a:graphicData uri="http://schemas.openxmlformats.org/drawingml/2006/table">
            <a:tbl>
              <a:tblPr firstRow="1" bandRow="1">
                <a:tableStyleId>{5C22544A-7EE6-4342-B048-85BDC9FD1C3A}</a:tableStyleId>
              </a:tblPr>
              <a:tblGrid>
                <a:gridCol w="570865"/>
                <a:gridCol w="1126490"/>
                <a:gridCol w="1286510"/>
                <a:gridCol w="845820"/>
                <a:gridCol w="6122670"/>
                <a:gridCol w="993140"/>
              </a:tblGrid>
              <a:tr h="271780">
                <a:tc>
                  <a:txBody>
                    <a:bodyPr/>
                    <a:p>
                      <a:pPr indent="0" algn="ctr">
                        <a:buNone/>
                      </a:pPr>
                      <a:r>
                        <a:rPr lang="zh-CN" sz="1400" b="1">
                          <a:solidFill>
                            <a:srgbClr val="000000"/>
                          </a:solidFill>
                          <a:latin typeface="Arial" panose="020B0604020202020204" pitchFamily="34" charset="0"/>
                          <a:ea typeface="宋体" panose="02010600030101010101" pitchFamily="2" charset="-122"/>
                        </a:rPr>
                        <a:t>序号</a:t>
                      </a:r>
                      <a:endParaRPr lang="zh-CN" altLang="en-US" sz="1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buNone/>
                      </a:pPr>
                      <a:r>
                        <a:rPr lang="zh-CN" sz="1400" b="1">
                          <a:solidFill>
                            <a:srgbClr val="000000"/>
                          </a:solidFill>
                          <a:latin typeface="Arial" panose="020B0604020202020204" pitchFamily="34" charset="0"/>
                          <a:ea typeface="宋体" panose="02010600030101010101" pitchFamily="2" charset="-122"/>
                        </a:rPr>
                        <a:t>部门</a:t>
                      </a:r>
                      <a:endParaRPr lang="zh-CN" altLang="en-US" sz="1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buNone/>
                      </a:pPr>
                      <a:r>
                        <a:rPr lang="zh-CN" sz="1400" b="1">
                          <a:solidFill>
                            <a:srgbClr val="000000"/>
                          </a:solidFill>
                          <a:latin typeface="Arial" panose="020B0604020202020204" pitchFamily="34" charset="0"/>
                          <a:ea typeface="宋体" panose="02010600030101010101" pitchFamily="2" charset="-122"/>
                        </a:rPr>
                        <a:t>岗位</a:t>
                      </a:r>
                      <a:endParaRPr lang="zh-CN" altLang="en-US" sz="1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buNone/>
                      </a:pPr>
                      <a:r>
                        <a:rPr lang="zh-CN" sz="1400" b="1">
                          <a:solidFill>
                            <a:srgbClr val="000000"/>
                          </a:solidFill>
                          <a:latin typeface="Arial" panose="020B0604020202020204" pitchFamily="34" charset="0"/>
                          <a:ea typeface="宋体" panose="02010600030101010101" pitchFamily="2" charset="-122"/>
                        </a:rPr>
                        <a:t>姓名</a:t>
                      </a:r>
                      <a:endParaRPr lang="zh-CN" altLang="en-US" sz="1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buNone/>
                      </a:pPr>
                      <a:r>
                        <a:rPr lang="zh-CN" sz="1400" b="1">
                          <a:solidFill>
                            <a:srgbClr val="000000"/>
                          </a:solidFill>
                          <a:latin typeface="Arial" panose="020B0604020202020204" pitchFamily="34" charset="0"/>
                          <a:ea typeface="宋体" panose="02010600030101010101" pitchFamily="2" charset="-122"/>
                        </a:rPr>
                        <a:t>主要工作背景</a:t>
                      </a:r>
                      <a:endParaRPr lang="zh-CN" altLang="en-US" sz="1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buNone/>
                      </a:pPr>
                      <a:r>
                        <a:rPr lang="zh-CN" sz="1400" b="1">
                          <a:solidFill>
                            <a:srgbClr val="000000"/>
                          </a:solidFill>
                          <a:latin typeface="Arial" panose="020B0604020202020204" pitchFamily="34" charset="0"/>
                          <a:ea typeface="宋体" panose="02010600030101010101" pitchFamily="2" charset="-122"/>
                        </a:rPr>
                        <a:t>备注</a:t>
                      </a:r>
                      <a:endParaRPr lang="zh-CN" altLang="en-US" sz="14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r>
              <a:tr h="48514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11</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设备服务中心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服务推广工程师</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丁雨锋</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rPr>
                        <a:t>睿畜科技项目经理</a:t>
                      </a:r>
                      <a:r>
                        <a:rPr lang="zh-CN" sz="1400" b="0">
                          <a:solidFill>
                            <a:srgbClr val="000000"/>
                          </a:solidFill>
                          <a:latin typeface="楷体" panose="02010609060101010101" charset="-122"/>
                          <a:ea typeface="楷体" panose="02010609060101010101" charset="-122"/>
                        </a:rPr>
                        <a:t>，擅长智能化设备一线安装测试项目管理工作</a:t>
                      </a:r>
                      <a:endParaRPr lang="zh-CN" altLang="en-US" sz="14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514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12</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设备服务中心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服务推广工程师</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王锋波</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牧原场区智能应用负责人</a:t>
                      </a:r>
                      <a:r>
                        <a:rPr lang="zh-CN" sz="1400" b="0">
                          <a:solidFill>
                            <a:srgbClr val="000000"/>
                          </a:solidFill>
                          <a:latin typeface="楷体" panose="02010609060101010101" charset="-122"/>
                          <a:ea typeface="楷体" panose="02010609060101010101" charset="-122"/>
                          <a:cs typeface="楷体" panose="02010609060101010101" charset="-122"/>
                        </a:rPr>
                        <a:t>，对各种电路，设备（PLC 线路、变频器故障等）维修非常熟悉；</a:t>
                      </a:r>
                      <a:endParaRPr lang="zh-CN" altLang="en-US" sz="14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514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13</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设备服务中心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服务推广工程师</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朱苏建</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rPr>
                        <a:t>牧原场区智能应用负责人</a:t>
                      </a:r>
                      <a:r>
                        <a:rPr lang="zh-CN" sz="1400" b="0">
                          <a:solidFill>
                            <a:srgbClr val="000000"/>
                          </a:solidFill>
                          <a:latin typeface="楷体" panose="02010609060101010101" charset="-122"/>
                          <a:ea typeface="楷体" panose="02010609060101010101" charset="-122"/>
                        </a:rPr>
                        <a:t>，擅长猪场内部智能化设备的维修保养</a:t>
                      </a:r>
                      <a:endParaRPr lang="zh-CN" altLang="en-US" sz="14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5692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14</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设备服务中心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服务推广工程师</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张佳伟</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rPr>
                        <a:t>新希望、双胞胎区域设备管理经理</a:t>
                      </a:r>
                      <a:r>
                        <a:rPr lang="zh-CN" sz="1400" b="0">
                          <a:solidFill>
                            <a:srgbClr val="000000"/>
                          </a:solidFill>
                          <a:latin typeface="楷体" panose="02010609060101010101" charset="-122"/>
                          <a:ea typeface="楷体" panose="02010609060101010101" charset="-122"/>
                        </a:rPr>
                        <a:t>，主要辅助部门领导进行设备管理相关制度流程编制，设备及环控点检巡查，问题场帮扶，筹建场设备评估、整改方案编制及整改跟进，设备管理团队培训赋能</a:t>
                      </a:r>
                      <a:endParaRPr lang="zh-CN" altLang="en-US" sz="14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514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15</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设备服务中心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服务推广工程师</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温代龙</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rPr>
                        <a:t>牧原场区智能应用负责人</a:t>
                      </a:r>
                      <a:r>
                        <a:rPr lang="zh-CN" sz="1400" b="0">
                          <a:solidFill>
                            <a:srgbClr val="000000"/>
                          </a:solidFill>
                          <a:latin typeface="楷体" panose="02010609060101010101" charset="-122"/>
                          <a:ea typeface="楷体" panose="02010609060101010101" charset="-122"/>
                        </a:rPr>
                        <a:t>，擅长猪场内部智能化设备的维修保养</a:t>
                      </a:r>
                      <a:endParaRPr lang="zh-CN" altLang="en-US" sz="14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8514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16</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设备服务中心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服务推广工程师</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马标</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rPr>
                        <a:t>双胞胎区域设备管理经理，协助对标牧原开展环控器研发工作</a:t>
                      </a:r>
                      <a:r>
                        <a:rPr lang="zh-CN" sz="1400" b="0">
                          <a:solidFill>
                            <a:srgbClr val="000000"/>
                          </a:solidFill>
                          <a:latin typeface="楷体" panose="02010609060101010101" charset="-122"/>
                          <a:ea typeface="楷体" panose="02010609060101010101" charset="-122"/>
                        </a:rPr>
                        <a:t>，熟悉机电设备维修保养及团队管理工作。</a:t>
                      </a:r>
                      <a:endParaRPr lang="zh-CN" altLang="en-US" sz="14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83565">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17</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设备服务中心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服务推广工程师</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王云龙</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rPr>
                        <a:t>牧原区域环控工程师，</a:t>
                      </a:r>
                      <a:r>
                        <a:rPr lang="zh-CN" sz="1400" b="0">
                          <a:solidFill>
                            <a:srgbClr val="000000"/>
                          </a:solidFill>
                          <a:latin typeface="楷体" panose="02010609060101010101" charset="-122"/>
                          <a:ea typeface="楷体" panose="02010609060101010101" charset="-122"/>
                        </a:rPr>
                        <a:t>擅长猪场电气工程师绩效管理，团队建设，赋能培训，一线养殖设备维护维修管理及一线问题解决。</a:t>
                      </a:r>
                      <a:endParaRPr lang="zh-CN" altLang="en-US" sz="1400" b="0">
                        <a:solidFill>
                          <a:srgbClr val="000000"/>
                        </a:solidFill>
                        <a:latin typeface="楷体" panose="02010609060101010101" charset="-122"/>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69850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18</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自动化中心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高级机械工程师</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赵跃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有清淤机器人研发工作经历</a:t>
                      </a:r>
                      <a:r>
                        <a:rPr lang="zh-CN" sz="1400" b="0">
                          <a:solidFill>
                            <a:srgbClr val="000000"/>
                          </a:solidFill>
                          <a:latin typeface="楷体" panose="02010609060101010101" charset="-122"/>
                          <a:ea typeface="楷体" panose="02010609060101010101" charset="-122"/>
                          <a:cs typeface="楷体" panose="02010609060101010101" charset="-122"/>
                        </a:rPr>
                        <a:t>，精通Solidworks三维建模及二维工程图；精通气动、真空及液压选型；掌握各项基本机械原理，熟悉机械装配工艺、机械加工工艺。</a:t>
                      </a:r>
                      <a:endParaRPr lang="zh-CN" altLang="en-US" sz="14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929640">
                <a:tc>
                  <a:txBody>
                    <a:bodyPr/>
                    <a:p>
                      <a:pPr indent="0" algn="ctr">
                        <a:buNone/>
                      </a:pPr>
                      <a:r>
                        <a:rPr lang="en-US" sz="1400" b="0">
                          <a:solidFill>
                            <a:srgbClr val="000000"/>
                          </a:solidFill>
                          <a:latin typeface="微软雅黑" panose="020B0503020204020204" pitchFamily="34" charset="-122"/>
                          <a:ea typeface="微软雅黑" panose="020B0503020204020204" pitchFamily="34" charset="-122"/>
                        </a:rPr>
                        <a:t>19</a:t>
                      </a:r>
                      <a:endParaRPr lang="en-US"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自动化中心</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高级电气化工程师</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张伟</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buNone/>
                      </a:pPr>
                      <a:r>
                        <a:rPr lang="en-US" alt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9</a:t>
                      </a:r>
                      <a:r>
                        <a:rPr lang="zh-CN" altLang="en-US" sz="1400" b="0">
                          <a:solidFill>
                            <a:srgbClr val="000000"/>
                          </a:solidFill>
                          <a:highlight>
                            <a:srgbClr val="00FFFF"/>
                          </a:highlight>
                          <a:latin typeface="楷体" panose="02010609060101010101" charset="-122"/>
                          <a:ea typeface="楷体" panose="02010609060101010101" charset="-122"/>
                          <a:cs typeface="楷体" panose="02010609060101010101" charset="-122"/>
                        </a:rPr>
                        <a:t>年</a:t>
                      </a:r>
                      <a:r>
                        <a:rPr lang="zh-CN" sz="1400" b="0">
                          <a:solidFill>
                            <a:srgbClr val="000000"/>
                          </a:solidFill>
                          <a:highlight>
                            <a:srgbClr val="00FFFF"/>
                          </a:highlight>
                          <a:latin typeface="楷体" panose="02010609060101010101" charset="-122"/>
                          <a:ea typeface="楷体" panose="02010609060101010101" charset="-122"/>
                          <a:cs typeface="楷体" panose="02010609060101010101" charset="-122"/>
                        </a:rPr>
                        <a:t>低压产品选型及研发工作经验。</a:t>
                      </a:r>
                      <a:r>
                        <a:rPr lang="zh-CN" sz="1400" b="0">
                          <a:solidFill>
                            <a:srgbClr val="000000"/>
                          </a:solidFill>
                          <a:latin typeface="楷体" panose="02010609060101010101" charset="-122"/>
                          <a:ea typeface="楷体" panose="02010609060101010101" charset="-122"/>
                          <a:cs typeface="楷体" panose="02010609060101010101" charset="-122"/>
                        </a:rPr>
                        <a:t>绘制电气原理图，接线图。会使用S7200smart，s7300 ，1200， 1500PLC，三菱Q系列。有数据iot数据采集项目经验。</a:t>
                      </a:r>
                      <a:endParaRPr lang="zh-CN" altLang="en-US" sz="1400" b="0">
                        <a:solidFill>
                          <a:srgbClr val="000000"/>
                        </a:solidFill>
                        <a:latin typeface="楷体" panose="02010609060101010101" charset="-122"/>
                        <a:ea typeface="楷体" panose="02010609060101010101" charset="-122"/>
                        <a:cs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1400" b="0">
                          <a:solidFill>
                            <a:srgbClr val="000000"/>
                          </a:solidFill>
                          <a:latin typeface="微软雅黑" panose="020B0503020204020204" pitchFamily="34" charset="-122"/>
                          <a:ea typeface="微软雅黑" panose="020B0503020204020204" pitchFamily="34" charset="-122"/>
                        </a:rPr>
                        <a:t>已到岗</a:t>
                      </a:r>
                      <a:endParaRPr lang="zh-CN" altLang="en-US" sz="1400" b="0">
                        <a:solidFill>
                          <a:srgbClr val="000000"/>
                        </a:solidFill>
                        <a:latin typeface="微软雅黑" panose="020B0503020204020204" pitchFamily="34" charset="-122"/>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
          <p:cNvSpPr/>
          <p:nvPr/>
        </p:nvSpPr>
        <p:spPr>
          <a:xfrm>
            <a:off x="772734" y="207624"/>
            <a:ext cx="2926080" cy="423545"/>
          </a:xfrm>
          <a:prstGeom prst="rect">
            <a:avLst/>
          </a:prstGeom>
        </p:spPr>
        <p:txBody>
          <a:bodyPr wrap="none">
            <a:spAutoFit/>
          </a:bodyPr>
          <a:lstStyle/>
          <a:p>
            <a:pPr marL="0" lvl="1" algn="l" defTabSz="710565">
              <a:lnSpc>
                <a:spcPct val="90000"/>
              </a:lnSpc>
              <a:spcBef>
                <a:spcPct val="0"/>
              </a:spcBef>
              <a:spcAft>
                <a:spcPct val="15000"/>
              </a:spcAft>
              <a:defRPr/>
            </a:pPr>
            <a:r>
              <a:rPr lang="zh-CN" altLang="en-US" sz="2400" b="1" noProof="1">
                <a:solidFill>
                  <a:srgbClr val="0069DD"/>
                </a:solidFill>
                <a:latin typeface="微软雅黑" panose="020B0503020204020204" pitchFamily="34" charset="-122"/>
                <a:ea typeface="微软雅黑" panose="020B0503020204020204" pitchFamily="34" charset="-122"/>
              </a:rPr>
              <a:t>智能化骨干团队简介</a:t>
            </a:r>
            <a:endParaRPr lang="zh-CN" altLang="en-US" sz="2400" b="1" noProof="1">
              <a:solidFill>
                <a:srgbClr val="0069DD"/>
              </a:solidFill>
              <a:latin typeface="微软雅黑" panose="020B0503020204020204" pitchFamily="34" charset="-122"/>
              <a:ea typeface="微软雅黑" panose="020B0503020204020204" pitchFamily="34" charset="-122"/>
            </a:endParaRPr>
          </a:p>
        </p:txBody>
      </p:sp>
      <p:graphicFrame>
        <p:nvGraphicFramePr>
          <p:cNvPr id="2" name="表格 1"/>
          <p:cNvGraphicFramePr/>
          <p:nvPr>
            <p:custDataLst>
              <p:tags r:id="rId1"/>
            </p:custDataLst>
          </p:nvPr>
        </p:nvGraphicFramePr>
        <p:xfrm>
          <a:off x="645795" y="631190"/>
          <a:ext cx="11396980" cy="6030595"/>
        </p:xfrm>
        <a:graphic>
          <a:graphicData uri="http://schemas.openxmlformats.org/drawingml/2006/table">
            <a:tbl>
              <a:tblPr firstRow="1" bandRow="1">
                <a:tableStyleId>{5C22544A-7EE6-4342-B048-85BDC9FD1C3A}</a:tableStyleId>
              </a:tblPr>
              <a:tblGrid>
                <a:gridCol w="619125"/>
                <a:gridCol w="775970"/>
                <a:gridCol w="939165"/>
                <a:gridCol w="701040"/>
                <a:gridCol w="7399655"/>
                <a:gridCol w="962025"/>
              </a:tblGrid>
              <a:tr h="365125">
                <a:tc>
                  <a:txBody>
                    <a:bodyPr/>
                    <a:p>
                      <a:pPr indent="0" algn="ctr">
                        <a:lnSpc>
                          <a:spcPct val="120000"/>
                        </a:lnSpc>
                        <a:spcBef>
                          <a:spcPts val="0"/>
                        </a:spcBef>
                        <a:spcAft>
                          <a:spcPts val="0"/>
                        </a:spcAft>
                        <a:buNone/>
                      </a:pPr>
                      <a:r>
                        <a:rPr lang="zh-CN" sz="1400" b="1" spc="120">
                          <a:solidFill>
                            <a:srgbClr val="000000"/>
                          </a:solidFill>
                          <a:latin typeface="微软雅黑" panose="020B0503020204020204" pitchFamily="34" charset="-122"/>
                          <a:ea typeface="微软雅黑" panose="020B0503020204020204" pitchFamily="34" charset="-122"/>
                        </a:rPr>
                        <a:t>序号</a:t>
                      </a:r>
                      <a:endParaRPr lang="zh-CN" sz="1400" b="1" spc="12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lnSpc>
                          <a:spcPct val="120000"/>
                        </a:lnSpc>
                        <a:spcBef>
                          <a:spcPts val="0"/>
                        </a:spcBef>
                        <a:spcAft>
                          <a:spcPts val="0"/>
                        </a:spcAft>
                        <a:buNone/>
                      </a:pPr>
                      <a:r>
                        <a:rPr lang="zh-CN" sz="1400" b="1" spc="120">
                          <a:solidFill>
                            <a:srgbClr val="000000"/>
                          </a:solidFill>
                          <a:latin typeface="微软雅黑" panose="020B0503020204020204" pitchFamily="34" charset="-122"/>
                          <a:ea typeface="微软雅黑" panose="020B0503020204020204" pitchFamily="34" charset="-122"/>
                        </a:rPr>
                        <a:t>部门</a:t>
                      </a:r>
                      <a:endParaRPr lang="zh-CN" sz="1400" b="1" spc="12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lnSpc>
                          <a:spcPct val="120000"/>
                        </a:lnSpc>
                        <a:spcBef>
                          <a:spcPts val="0"/>
                        </a:spcBef>
                        <a:spcAft>
                          <a:spcPts val="0"/>
                        </a:spcAft>
                        <a:buNone/>
                      </a:pPr>
                      <a:r>
                        <a:rPr lang="zh-CN" sz="1400" b="1" spc="120">
                          <a:solidFill>
                            <a:srgbClr val="000000"/>
                          </a:solidFill>
                          <a:latin typeface="微软雅黑" panose="020B0503020204020204" pitchFamily="34" charset="-122"/>
                          <a:ea typeface="微软雅黑" panose="020B0503020204020204" pitchFamily="34" charset="-122"/>
                        </a:rPr>
                        <a:t>岗位</a:t>
                      </a:r>
                      <a:endParaRPr lang="zh-CN" sz="1400" b="1" spc="12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lnSpc>
                          <a:spcPct val="120000"/>
                        </a:lnSpc>
                        <a:spcBef>
                          <a:spcPts val="0"/>
                        </a:spcBef>
                        <a:spcAft>
                          <a:spcPts val="0"/>
                        </a:spcAft>
                        <a:buNone/>
                      </a:pPr>
                      <a:r>
                        <a:rPr lang="zh-CN" sz="1400" b="1" spc="120">
                          <a:solidFill>
                            <a:srgbClr val="000000"/>
                          </a:solidFill>
                          <a:latin typeface="微软雅黑" panose="020B0503020204020204" pitchFamily="34" charset="-122"/>
                          <a:ea typeface="微软雅黑" panose="020B0503020204020204" pitchFamily="34" charset="-122"/>
                        </a:rPr>
                        <a:t>姓名</a:t>
                      </a:r>
                      <a:endParaRPr lang="zh-CN" sz="1400" b="1" spc="12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lnSpc>
                          <a:spcPct val="120000"/>
                        </a:lnSpc>
                        <a:spcBef>
                          <a:spcPts val="0"/>
                        </a:spcBef>
                        <a:spcAft>
                          <a:spcPts val="0"/>
                        </a:spcAft>
                        <a:buNone/>
                      </a:pPr>
                      <a:r>
                        <a:rPr lang="zh-CN" sz="1400" b="1" spc="120">
                          <a:solidFill>
                            <a:srgbClr val="000000"/>
                          </a:solidFill>
                          <a:latin typeface="微软雅黑" panose="020B0503020204020204" pitchFamily="34" charset="-122"/>
                          <a:ea typeface="微软雅黑" panose="020B0503020204020204" pitchFamily="34" charset="-122"/>
                        </a:rPr>
                        <a:t>主要工作背景</a:t>
                      </a:r>
                      <a:endParaRPr lang="zh-CN" sz="1400" b="1" spc="12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lgn="ctr">
                        <a:lnSpc>
                          <a:spcPct val="120000"/>
                        </a:lnSpc>
                        <a:spcBef>
                          <a:spcPts val="0"/>
                        </a:spcBef>
                        <a:spcAft>
                          <a:spcPts val="0"/>
                        </a:spcAft>
                        <a:buNone/>
                      </a:pPr>
                      <a:r>
                        <a:rPr lang="zh-CN" sz="1400" b="1" spc="120">
                          <a:solidFill>
                            <a:srgbClr val="000000"/>
                          </a:solidFill>
                          <a:latin typeface="微软雅黑" panose="020B0503020204020204" pitchFamily="34" charset="-122"/>
                          <a:ea typeface="微软雅黑" panose="020B0503020204020204" pitchFamily="34" charset="-122"/>
                        </a:rPr>
                        <a:t>备注</a:t>
                      </a:r>
                      <a:endParaRPr lang="zh-CN" sz="1400" b="1" spc="12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r>
              <a:tr h="784225">
                <a:tc>
                  <a:txBody>
                    <a:bodyPr/>
                    <a:p>
                      <a:pPr indent="0" algn="ctr">
                        <a:lnSpc>
                          <a:spcPct val="120000"/>
                        </a:lnSpc>
                        <a:spcBef>
                          <a:spcPts val="0"/>
                        </a:spcBef>
                        <a:spcAft>
                          <a:spcPts val="0"/>
                        </a:spcAft>
                        <a:buNone/>
                      </a:pPr>
                      <a:r>
                        <a:rPr lang="en-US" sz="1200" b="0" spc="60">
                          <a:solidFill>
                            <a:srgbClr val="000000"/>
                          </a:solidFill>
                          <a:latin typeface="微软雅黑" panose="020B0503020204020204" pitchFamily="34" charset="-122"/>
                          <a:ea typeface="微软雅黑" panose="020B0503020204020204" pitchFamily="34" charset="-122"/>
                        </a:rPr>
                        <a:t>20</a:t>
                      </a:r>
                      <a:endParaRPr lang="en-US"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物联网中心</a:t>
                      </a:r>
                      <a:endParaRPr lang="zh-CN"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嵌入式硬件工程师</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徐意修</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400" b="0" spc="60">
                          <a:solidFill>
                            <a:srgbClr val="000000"/>
                          </a:solidFill>
                          <a:latin typeface="楷体" panose="02010609060101010101" charset="-122"/>
                          <a:ea typeface="楷体" panose="02010609060101010101" charset="-122"/>
                          <a:cs typeface="楷体" panose="02010609060101010101" charset="-122"/>
                        </a:rPr>
                        <a:t>精通嵌入式硬件系统设计，精通单片机、ARM、SOC、FPGA等硬件设计，</a:t>
                      </a:r>
                      <a:r>
                        <a:rPr lang="zh-CN" sz="1400" b="0" spc="60">
                          <a:solidFill>
                            <a:srgbClr val="000000"/>
                          </a:solidFill>
                          <a:highlight>
                            <a:srgbClr val="00FFFF"/>
                          </a:highlight>
                          <a:latin typeface="楷体" panose="02010609060101010101" charset="-122"/>
                          <a:ea typeface="楷体" panose="02010609060101010101" charset="-122"/>
                          <a:cs typeface="楷体" panose="02010609060101010101" charset="-122"/>
                        </a:rPr>
                        <a:t>有高速十四层板设计及EMC经验</a:t>
                      </a:r>
                      <a:r>
                        <a:rPr lang="zh-CN" sz="1400" b="0" spc="60">
                          <a:solidFill>
                            <a:srgbClr val="000000"/>
                          </a:solidFill>
                          <a:latin typeface="楷体" panose="02010609060101010101" charset="-122"/>
                          <a:ea typeface="楷体" panose="02010609060101010101" charset="-122"/>
                          <a:cs typeface="楷体" panose="02010609060101010101" charset="-122"/>
                        </a:rPr>
                        <a:t>，熟练掌握Cadence、Allegro、Pads等原理图PCB设计软件，熟悉PCB设计工艺要求和PCB布局布线规则，熟悉制板及SMT工艺。</a:t>
                      </a:r>
                      <a:endParaRPr lang="zh-CN" altLang="en-US" sz="1400" b="0" spc="60">
                        <a:solidFill>
                          <a:srgbClr val="000000"/>
                        </a:solidFill>
                        <a:latin typeface="楷体" panose="02010609060101010101" charset="-122"/>
                        <a:ea typeface="楷体" panose="02010609060101010101" charset="-122"/>
                        <a:cs typeface="楷体" panose="02010609060101010101"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10月10日到岗</a:t>
                      </a:r>
                      <a:endParaRPr lang="zh-CN" altLang="en-US"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65150">
                <a:tc>
                  <a:txBody>
                    <a:bodyPr/>
                    <a:p>
                      <a:pPr indent="0" algn="ctr">
                        <a:lnSpc>
                          <a:spcPct val="120000"/>
                        </a:lnSpc>
                        <a:spcBef>
                          <a:spcPts val="0"/>
                        </a:spcBef>
                        <a:spcAft>
                          <a:spcPts val="0"/>
                        </a:spcAft>
                        <a:buNone/>
                      </a:pPr>
                      <a:r>
                        <a:rPr lang="en-US" sz="1200" b="0" spc="60">
                          <a:solidFill>
                            <a:srgbClr val="000000"/>
                          </a:solidFill>
                          <a:latin typeface="微软雅黑" panose="020B0503020204020204" pitchFamily="34" charset="-122"/>
                          <a:ea typeface="微软雅黑" panose="020B0503020204020204" pitchFamily="34" charset="-122"/>
                        </a:rPr>
                        <a:t>21</a:t>
                      </a:r>
                      <a:endParaRPr lang="en-US"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物联网中心</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嵌入式硬件工程师</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陈士明</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400" b="0" spc="60">
                          <a:solidFill>
                            <a:srgbClr val="000000"/>
                          </a:solidFill>
                          <a:highlight>
                            <a:srgbClr val="00FFFF"/>
                          </a:highlight>
                          <a:latin typeface="楷体" panose="02010609060101010101" charset="-122"/>
                          <a:ea typeface="楷体" panose="02010609060101010101" charset="-122"/>
                          <a:cs typeface="楷体" panose="02010609060101010101" charset="-122"/>
                        </a:rPr>
                        <a:t>智能硬件设计11年工作经验</a:t>
                      </a:r>
                      <a:r>
                        <a:rPr lang="zh-CN" sz="1400" b="0" spc="60">
                          <a:solidFill>
                            <a:srgbClr val="000000"/>
                          </a:solidFill>
                          <a:latin typeface="楷体" panose="02010609060101010101" charset="-122"/>
                          <a:ea typeface="楷体" panose="02010609060101010101" charset="-122"/>
                          <a:cs typeface="楷体" panose="02010609060101010101" charset="-122"/>
                        </a:rPr>
                        <a:t>，高通、MTK、瑞芯微等多个智能平台开发经验，有较强的电路设计分析能力，精通 Cadence，PADS ，AD等电路设计软件。</a:t>
                      </a:r>
                      <a:endParaRPr lang="zh-CN" altLang="en-US" sz="1400" b="0" spc="60">
                        <a:solidFill>
                          <a:srgbClr val="000000"/>
                        </a:solidFill>
                        <a:latin typeface="楷体" panose="02010609060101010101" charset="-122"/>
                        <a:ea typeface="楷体" panose="02010609060101010101" charset="-122"/>
                        <a:cs typeface="楷体" panose="02010609060101010101"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10月10日到岗</a:t>
                      </a:r>
                      <a:endParaRPr lang="zh-CN" altLang="en-US"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84225">
                <a:tc>
                  <a:txBody>
                    <a:bodyPr/>
                    <a:p>
                      <a:pPr indent="0" algn="ctr">
                        <a:lnSpc>
                          <a:spcPct val="120000"/>
                        </a:lnSpc>
                        <a:spcBef>
                          <a:spcPts val="0"/>
                        </a:spcBef>
                        <a:spcAft>
                          <a:spcPts val="0"/>
                        </a:spcAft>
                        <a:buNone/>
                      </a:pPr>
                      <a:r>
                        <a:rPr lang="en-US" sz="1200" b="0" spc="60">
                          <a:solidFill>
                            <a:srgbClr val="000000"/>
                          </a:solidFill>
                          <a:latin typeface="微软雅黑" panose="020B0503020204020204" pitchFamily="34" charset="-122"/>
                          <a:ea typeface="微软雅黑" panose="020B0503020204020204" pitchFamily="34" charset="-122"/>
                        </a:rPr>
                        <a:t>22</a:t>
                      </a:r>
                      <a:endParaRPr lang="en-US"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物联网中心</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嵌入式软件工程师</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任晓晔</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400" b="0" spc="60">
                          <a:solidFill>
                            <a:srgbClr val="000000"/>
                          </a:solidFill>
                          <a:highlight>
                            <a:srgbClr val="00FFFF"/>
                          </a:highlight>
                          <a:latin typeface="楷体" panose="02010609060101010101" charset="-122"/>
                          <a:ea typeface="楷体" panose="02010609060101010101" charset="-122"/>
                          <a:cs typeface="楷体" panose="02010609060101010101" charset="-122"/>
                        </a:rPr>
                        <a:t>南京理工大学电子工程本科，南京信息工程大学电子与通讯工程硕士</a:t>
                      </a:r>
                      <a:r>
                        <a:rPr lang="zh-CN" sz="1400" b="0" spc="60">
                          <a:solidFill>
                            <a:srgbClr val="000000"/>
                          </a:solidFill>
                          <a:latin typeface="楷体" panose="02010609060101010101" charset="-122"/>
                          <a:ea typeface="楷体" panose="02010609060101010101" charset="-122"/>
                          <a:cs typeface="楷体" panose="02010609060101010101" charset="-122"/>
                        </a:rPr>
                        <a:t>；擅长嵌入式软件开发，熟悉Ｃ语言、keil及souce insight软件的使用，stm32单片机相关开发；熟悉UART串口协议，modbus协议等，对NB-LOT模块有相关开发经验。</a:t>
                      </a:r>
                      <a:endParaRPr lang="zh-CN" altLang="en-US" sz="1400" b="0" spc="60">
                        <a:solidFill>
                          <a:srgbClr val="000000"/>
                        </a:solidFill>
                        <a:latin typeface="楷体" panose="02010609060101010101" charset="-122"/>
                        <a:ea typeface="楷体" panose="02010609060101010101" charset="-122"/>
                        <a:cs typeface="楷体" panose="02010609060101010101"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10月27日到岗</a:t>
                      </a:r>
                      <a:endParaRPr lang="zh-CN" altLang="en-US"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452755">
                <a:tc>
                  <a:txBody>
                    <a:bodyPr/>
                    <a:p>
                      <a:pPr indent="0" algn="ctr">
                        <a:lnSpc>
                          <a:spcPct val="120000"/>
                        </a:lnSpc>
                        <a:spcBef>
                          <a:spcPts val="0"/>
                        </a:spcBef>
                        <a:spcAft>
                          <a:spcPts val="0"/>
                        </a:spcAft>
                        <a:buNone/>
                      </a:pPr>
                      <a:r>
                        <a:rPr lang="en-US" sz="1200" b="0" spc="60">
                          <a:solidFill>
                            <a:srgbClr val="000000"/>
                          </a:solidFill>
                          <a:latin typeface="微软雅黑" panose="020B0503020204020204" pitchFamily="34" charset="-122"/>
                          <a:ea typeface="微软雅黑" panose="020B0503020204020204" pitchFamily="34" charset="-122"/>
                        </a:rPr>
                        <a:t>23</a:t>
                      </a:r>
                      <a:endParaRPr lang="en-US"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物联网中心</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嵌入式软件工程师</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徐坤</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400" b="0" spc="60">
                          <a:solidFill>
                            <a:srgbClr val="000000"/>
                          </a:solidFill>
                          <a:highlight>
                            <a:srgbClr val="00FFFF"/>
                          </a:highlight>
                          <a:latin typeface="楷体" panose="02010609060101010101" charset="-122"/>
                          <a:ea typeface="楷体" panose="02010609060101010101" charset="-122"/>
                          <a:cs typeface="楷体" panose="02010609060101010101" charset="-122"/>
                        </a:rPr>
                        <a:t>三星电子、新联电子ios平台开发</a:t>
                      </a:r>
                      <a:r>
                        <a:rPr lang="zh-CN" sz="1400" b="0" spc="60">
                          <a:solidFill>
                            <a:srgbClr val="000000"/>
                          </a:solidFill>
                          <a:latin typeface="楷体" panose="02010609060101010101" charset="-122"/>
                          <a:ea typeface="楷体" panose="02010609060101010101" charset="-122"/>
                          <a:cs typeface="楷体" panose="02010609060101010101" charset="-122"/>
                        </a:rPr>
                        <a:t>及佳源科技智能化产品嵌入式研发工作经历</a:t>
                      </a:r>
                      <a:endParaRPr lang="zh-CN" altLang="en-US" sz="1400" b="0" spc="60">
                        <a:solidFill>
                          <a:srgbClr val="000000"/>
                        </a:solidFill>
                        <a:latin typeface="楷体" panose="02010609060101010101" charset="-122"/>
                        <a:ea typeface="楷体" panose="02010609060101010101" charset="-122"/>
                        <a:cs typeface="楷体" panose="02010609060101010101"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10月10日到岗</a:t>
                      </a:r>
                      <a:endParaRPr lang="zh-CN" altLang="en-US"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56285">
                <a:tc>
                  <a:txBody>
                    <a:bodyPr/>
                    <a:p>
                      <a:pPr indent="0" algn="ctr">
                        <a:lnSpc>
                          <a:spcPct val="120000"/>
                        </a:lnSpc>
                        <a:spcBef>
                          <a:spcPts val="0"/>
                        </a:spcBef>
                        <a:spcAft>
                          <a:spcPts val="0"/>
                        </a:spcAft>
                        <a:buNone/>
                      </a:pPr>
                      <a:r>
                        <a:rPr lang="en-US" sz="1200" b="0" spc="60">
                          <a:solidFill>
                            <a:srgbClr val="000000"/>
                          </a:solidFill>
                          <a:latin typeface="微软雅黑" panose="020B0503020204020204" pitchFamily="34" charset="-122"/>
                          <a:ea typeface="微软雅黑" panose="020B0503020204020204" pitchFamily="34" charset="-122"/>
                        </a:rPr>
                        <a:t>24</a:t>
                      </a:r>
                      <a:endParaRPr lang="en-US"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物联网中心</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嵌入式软件工程师</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张兆桃</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400" b="0" spc="60">
                          <a:solidFill>
                            <a:srgbClr val="000000"/>
                          </a:solidFill>
                          <a:highlight>
                            <a:srgbClr val="00FFFF"/>
                          </a:highlight>
                          <a:latin typeface="楷体" panose="02010609060101010101" charset="-122"/>
                          <a:ea typeface="楷体" panose="02010609060101010101" charset="-122"/>
                          <a:cs typeface="楷体" panose="02010609060101010101" charset="-122"/>
                        </a:rPr>
                        <a:t>歌尔声学嵌入式开发工程师</a:t>
                      </a:r>
                      <a:r>
                        <a:rPr lang="zh-CN" sz="1400" b="0" spc="60">
                          <a:solidFill>
                            <a:srgbClr val="000000"/>
                          </a:solidFill>
                          <a:latin typeface="楷体" panose="02010609060101010101" charset="-122"/>
                          <a:ea typeface="楷体" panose="02010609060101010101" charset="-122"/>
                          <a:cs typeface="楷体" panose="02010609060101010101" charset="-122"/>
                        </a:rPr>
                        <a:t>，能熟练掌握飞思卡尔、stm32、东软等类型CotexM0、M3等系列的芯片外设以及架构。</a:t>
                      </a:r>
                      <a:r>
                        <a:rPr lang="zh-CN" sz="1400" b="0" spc="60">
                          <a:solidFill>
                            <a:srgbClr val="000000"/>
                          </a:solidFill>
                          <a:highlight>
                            <a:srgbClr val="00FFFF"/>
                          </a:highlight>
                          <a:latin typeface="楷体" panose="02010609060101010101" charset="-122"/>
                          <a:ea typeface="楷体" panose="02010609060101010101" charset="-122"/>
                          <a:cs typeface="楷体" panose="02010609060101010101" charset="-122"/>
                        </a:rPr>
                        <a:t>有手持终端</a:t>
                      </a:r>
                      <a:r>
                        <a:rPr lang="zh-CN" sz="1400" b="0" spc="60">
                          <a:solidFill>
                            <a:srgbClr val="000000"/>
                          </a:solidFill>
                          <a:latin typeface="楷体" panose="02010609060101010101" charset="-122"/>
                          <a:ea typeface="楷体" panose="02010609060101010101" charset="-122"/>
                          <a:cs typeface="楷体" panose="02010609060101010101" charset="-122"/>
                        </a:rPr>
                        <a:t>、家庭安防、移动海联网等智能产品研发经验</a:t>
                      </a:r>
                      <a:endParaRPr lang="zh-CN" altLang="en-US" sz="1400" b="0" spc="60">
                        <a:solidFill>
                          <a:srgbClr val="000000"/>
                        </a:solidFill>
                        <a:latin typeface="楷体" panose="02010609060101010101" charset="-122"/>
                        <a:ea typeface="楷体" panose="02010609060101010101" charset="-122"/>
                        <a:cs typeface="楷体" panose="02010609060101010101"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11月7日到岗</a:t>
                      </a:r>
                      <a:endParaRPr lang="zh-CN" altLang="en-US"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87375">
                <a:tc>
                  <a:txBody>
                    <a:bodyPr/>
                    <a:p>
                      <a:pPr indent="0" algn="ctr">
                        <a:lnSpc>
                          <a:spcPct val="120000"/>
                        </a:lnSpc>
                        <a:spcBef>
                          <a:spcPts val="0"/>
                        </a:spcBef>
                        <a:spcAft>
                          <a:spcPts val="0"/>
                        </a:spcAft>
                        <a:buNone/>
                      </a:pPr>
                      <a:r>
                        <a:rPr lang="en-US" sz="1200" b="0" spc="60">
                          <a:solidFill>
                            <a:srgbClr val="000000"/>
                          </a:solidFill>
                          <a:latin typeface="微软雅黑" panose="020B0503020204020204" pitchFamily="34" charset="-122"/>
                          <a:ea typeface="微软雅黑" panose="020B0503020204020204" pitchFamily="34" charset="-122"/>
                        </a:rPr>
                        <a:t>25</a:t>
                      </a:r>
                      <a:endParaRPr lang="en-US"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物联网中心</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算法工程师</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陈坤</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400" b="0" spc="60">
                          <a:solidFill>
                            <a:srgbClr val="000000"/>
                          </a:solidFill>
                          <a:latin typeface="楷体" panose="02010609060101010101" charset="-122"/>
                          <a:ea typeface="楷体" panose="02010609060101010101" charset="-122"/>
                          <a:cs typeface="楷体" panose="02010609060101010101" charset="-122"/>
                        </a:rPr>
                        <a:t>华宇金信（北京），杭州天眼智联5年算法工程师工作经历，熟练掌握目标检测相关的深度学习架构，如MTCNN，YOLO系列，</a:t>
                      </a:r>
                      <a:r>
                        <a:rPr lang="zh-CN" sz="1400" b="0" spc="60">
                          <a:solidFill>
                            <a:srgbClr val="000000"/>
                          </a:solidFill>
                          <a:highlight>
                            <a:srgbClr val="00FFFF"/>
                          </a:highlight>
                          <a:latin typeface="楷体" panose="02010609060101010101" charset="-122"/>
                          <a:ea typeface="楷体" panose="02010609060101010101" charset="-122"/>
                          <a:cs typeface="楷体" panose="02010609060101010101" charset="-122"/>
                        </a:rPr>
                        <a:t>有嵌入式平台华为海思算法应用经验</a:t>
                      </a:r>
                      <a:r>
                        <a:rPr lang="zh-CN" sz="1400" b="0" spc="60">
                          <a:solidFill>
                            <a:srgbClr val="000000"/>
                          </a:solidFill>
                          <a:latin typeface="楷体" panose="02010609060101010101" charset="-122"/>
                          <a:ea typeface="楷体" panose="02010609060101010101" charset="-122"/>
                          <a:cs typeface="楷体" panose="02010609060101010101" charset="-122"/>
                        </a:rPr>
                        <a:t>。拥有《夜视环境下活物检测方法及装置》专利</a:t>
                      </a:r>
                      <a:endParaRPr lang="zh-CN" altLang="en-US" sz="1400" b="0" spc="60">
                        <a:solidFill>
                          <a:srgbClr val="000000"/>
                        </a:solidFill>
                        <a:latin typeface="楷体" panose="02010609060101010101" charset="-122"/>
                        <a:ea typeface="楷体" panose="02010609060101010101" charset="-122"/>
                        <a:cs typeface="楷体" panose="02010609060101010101"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11月7日到岗</a:t>
                      </a:r>
                      <a:endParaRPr lang="zh-CN" altLang="en-US"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003300">
                <a:tc>
                  <a:txBody>
                    <a:bodyPr/>
                    <a:p>
                      <a:pPr indent="0" algn="ctr">
                        <a:lnSpc>
                          <a:spcPct val="120000"/>
                        </a:lnSpc>
                        <a:spcBef>
                          <a:spcPts val="0"/>
                        </a:spcBef>
                        <a:spcAft>
                          <a:spcPts val="0"/>
                        </a:spcAft>
                        <a:buNone/>
                      </a:pPr>
                      <a:r>
                        <a:rPr lang="en-US" sz="1200" b="0" spc="60">
                          <a:solidFill>
                            <a:srgbClr val="000000"/>
                          </a:solidFill>
                          <a:latin typeface="微软雅黑" panose="020B0503020204020204" pitchFamily="34" charset="-122"/>
                          <a:ea typeface="微软雅黑" panose="020B0503020204020204" pitchFamily="34" charset="-122"/>
                        </a:rPr>
                        <a:t>26</a:t>
                      </a:r>
                      <a:endParaRPr lang="en-US"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物联网中心</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算法工程师</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rPr>
                        <a:t>朱飞</a:t>
                      </a:r>
                      <a:endParaRPr lang="zh-CN" altLang="en-US" sz="1200" b="0" spc="60">
                        <a:solidFill>
                          <a:srgbClr val="000000"/>
                        </a:solidFill>
                        <a:latin typeface="微软雅黑" panose="020B0503020204020204" pitchFamily="34" charset="-122"/>
                        <a:ea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400" b="0" spc="60">
                          <a:solidFill>
                            <a:srgbClr val="000000"/>
                          </a:solidFill>
                          <a:highlight>
                            <a:srgbClr val="00FFFF"/>
                          </a:highlight>
                          <a:latin typeface="楷体" panose="02010609060101010101" charset="-122"/>
                          <a:ea typeface="楷体" panose="02010609060101010101" charset="-122"/>
                          <a:cs typeface="楷体" panose="02010609060101010101" charset="-122"/>
                        </a:rPr>
                        <a:t>东南大学硕士，8年算法工程师工作经历，熟悉人脸识别与活体检测，</a:t>
                      </a:r>
                      <a:r>
                        <a:rPr lang="zh-CN" sz="1400" b="0" spc="60">
                          <a:solidFill>
                            <a:srgbClr val="000000"/>
                          </a:solidFill>
                          <a:latin typeface="楷体" panose="02010609060101010101" charset="-122"/>
                          <a:ea typeface="楷体" panose="02010609060101010101" charset="-122"/>
                          <a:cs typeface="楷体" panose="02010609060101010101" charset="-122"/>
                        </a:rPr>
                        <a:t>姿态估计和运动估计算法和原理，掌握深度学习框架算法进行目标物体检测与图像分类及目标追踪相关项 目开发</a:t>
                      </a:r>
                      <a:endParaRPr lang="zh-CN" altLang="en-US" sz="1400" b="0" spc="60">
                        <a:solidFill>
                          <a:srgbClr val="000000"/>
                        </a:solidFill>
                        <a:latin typeface="楷体" panose="02010609060101010101" charset="-122"/>
                        <a:ea typeface="楷体" panose="02010609060101010101" charset="-122"/>
                        <a:cs typeface="楷体" panose="02010609060101010101"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l">
                        <a:lnSpc>
                          <a:spcPct val="120000"/>
                        </a:lnSpc>
                        <a:spcBef>
                          <a:spcPts val="0"/>
                        </a:spcBef>
                        <a:spcAft>
                          <a:spcPts val="0"/>
                        </a:spcAft>
                        <a:buNone/>
                      </a:pPr>
                      <a:r>
                        <a:rPr lang="zh-CN"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11月7日到岗</a:t>
                      </a:r>
                      <a:endParaRPr lang="zh-CN" altLang="en-US" sz="1200" b="0" spc="6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07950" marR="107950" marT="63500" marB="635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0211" y="365125"/>
            <a:ext cx="8550711" cy="459823"/>
          </a:xfrm>
        </p:spPr>
        <p:txBody>
          <a:bodyPr/>
          <a:lstStyle/>
          <a:p>
            <a:r>
              <a:rPr lang="zh-CN" altLang="en-US" sz="2400" dirty="0">
                <a:solidFill>
                  <a:srgbClr val="0069DD"/>
                </a:solidFill>
                <a:cs typeface="+mn-cs"/>
                <a:sym typeface="+mn-ea"/>
              </a:rPr>
              <a:t>理解养猪智能化</a:t>
            </a:r>
            <a:r>
              <a:rPr lang="en-US" altLang="zh-CN" sz="2400">
                <a:ln>
                  <a:noFill/>
                </a:ln>
                <a:solidFill>
                  <a:prstClr val="black">
                    <a:lumMod val="85000"/>
                    <a:lumOff val="15000"/>
                  </a:prstClr>
                </a:solidFill>
                <a:effectLst/>
                <a:uLnTx/>
                <a:uFillTx/>
                <a:sym typeface="+mn-ea"/>
              </a:rPr>
              <a:t>-</a:t>
            </a:r>
            <a:r>
              <a:rPr lang="zh-CN" altLang="en-US" sz="2400" dirty="0">
                <a:solidFill>
                  <a:srgbClr val="0069DD"/>
                </a:solidFill>
                <a:latin typeface="微软雅黑" panose="020B0503020204020204" pitchFamily="34" charset="-122"/>
                <a:ea typeface="微软雅黑" panose="020B0503020204020204" pitchFamily="34" charset="-122"/>
                <a:cs typeface="+mn-cs"/>
              </a:rPr>
              <a:t>俄乌战争启示录</a:t>
            </a:r>
            <a:endParaRPr lang="zh-CN" altLang="en-US" sz="2400" dirty="0">
              <a:solidFill>
                <a:srgbClr val="0069DD"/>
              </a:solidFill>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350520" y="1397635"/>
            <a:ext cx="1654810" cy="922020"/>
          </a:xfrm>
          <a:prstGeom prst="rect">
            <a:avLst/>
          </a:prstGeom>
          <a:noFill/>
          <a:ln>
            <a:solidFill>
              <a:srgbClr val="FF0000"/>
            </a:solidFill>
          </a:ln>
        </p:spPr>
        <p:txBody>
          <a:bodyPr wrap="square" rtlCol="0">
            <a:spAutoFit/>
          </a:bodyPr>
          <a:p>
            <a:pPr algn="ctr"/>
            <a:r>
              <a:rPr lang="zh-CN" altLang="en-US"/>
              <a:t>战场感知能力</a:t>
            </a:r>
            <a:endParaRPr lang="zh-CN" altLang="en-US"/>
          </a:p>
          <a:p>
            <a:pPr algn="ctr"/>
            <a:r>
              <a:rPr lang="zh-CN" altLang="en-US"/>
              <a:t>战场控制能力</a:t>
            </a:r>
            <a:endParaRPr lang="zh-CN" altLang="en-US"/>
          </a:p>
          <a:p>
            <a:pPr algn="ctr"/>
            <a:r>
              <a:rPr lang="zh-CN" altLang="en-US"/>
              <a:t>战场协同能力</a:t>
            </a:r>
            <a:endParaRPr lang="zh-CN" altLang="en-US"/>
          </a:p>
        </p:txBody>
      </p:sp>
      <p:sp>
        <p:nvSpPr>
          <p:cNvPr id="5" name="文本框 4"/>
          <p:cNvSpPr txBox="1"/>
          <p:nvPr/>
        </p:nvSpPr>
        <p:spPr>
          <a:xfrm>
            <a:off x="350520" y="3065780"/>
            <a:ext cx="1654810" cy="922020"/>
          </a:xfrm>
          <a:prstGeom prst="rect">
            <a:avLst/>
          </a:prstGeom>
          <a:noFill/>
          <a:ln>
            <a:solidFill>
              <a:srgbClr val="0053AB"/>
            </a:solidFill>
          </a:ln>
        </p:spPr>
        <p:txBody>
          <a:bodyPr wrap="square" rtlCol="0">
            <a:spAutoFit/>
          </a:bodyPr>
          <a:p>
            <a:pPr algn="ctr"/>
            <a:r>
              <a:rPr lang="zh-CN" altLang="en-US"/>
              <a:t>猪场感知能力</a:t>
            </a:r>
            <a:endParaRPr lang="zh-CN" altLang="en-US"/>
          </a:p>
          <a:p>
            <a:pPr algn="ctr"/>
            <a:r>
              <a:rPr lang="zh-CN" altLang="en-US"/>
              <a:t>猪场控制能力</a:t>
            </a:r>
            <a:endParaRPr lang="zh-CN" altLang="en-US"/>
          </a:p>
          <a:p>
            <a:pPr algn="ctr"/>
            <a:r>
              <a:rPr lang="zh-CN" altLang="en-US"/>
              <a:t>猪场协同能力</a:t>
            </a:r>
            <a:endParaRPr lang="zh-CN" altLang="en-US"/>
          </a:p>
        </p:txBody>
      </p:sp>
      <p:sp>
        <p:nvSpPr>
          <p:cNvPr id="8" name="文本框 7"/>
          <p:cNvSpPr txBox="1"/>
          <p:nvPr/>
        </p:nvSpPr>
        <p:spPr>
          <a:xfrm>
            <a:off x="2697480" y="1397635"/>
            <a:ext cx="1991360" cy="1322070"/>
          </a:xfrm>
          <a:prstGeom prst="rect">
            <a:avLst/>
          </a:prstGeom>
          <a:noFill/>
          <a:ln>
            <a:solidFill>
              <a:srgbClr val="0053AB"/>
            </a:solidFill>
          </a:ln>
        </p:spPr>
        <p:txBody>
          <a:bodyPr wrap="square" rtlCol="0">
            <a:spAutoFit/>
          </a:bodyPr>
          <a:p>
            <a:pPr algn="ctr"/>
            <a:r>
              <a:rPr lang="zh-CN" altLang="en-US" sz="1600"/>
              <a:t>感知猪</a:t>
            </a:r>
            <a:endParaRPr lang="zh-CN" altLang="en-US" sz="1600"/>
          </a:p>
          <a:p>
            <a:pPr algn="ctr"/>
            <a:r>
              <a:rPr lang="zh-CN" altLang="en-US" sz="1600"/>
              <a:t>感知环境</a:t>
            </a:r>
            <a:endParaRPr lang="zh-CN" altLang="en-US" sz="1600"/>
          </a:p>
          <a:p>
            <a:pPr algn="ctr"/>
            <a:r>
              <a:rPr lang="zh-CN" altLang="en-US" sz="1600"/>
              <a:t>感知设备</a:t>
            </a:r>
            <a:endParaRPr lang="zh-CN" altLang="en-US" sz="1600"/>
          </a:p>
          <a:p>
            <a:pPr algn="ctr"/>
            <a:r>
              <a:rPr lang="zh-CN" altLang="en-US" sz="1600"/>
              <a:t>感知人</a:t>
            </a:r>
            <a:endParaRPr lang="zh-CN" altLang="en-US" sz="1600"/>
          </a:p>
          <a:p>
            <a:pPr algn="ctr"/>
            <a:r>
              <a:rPr lang="zh-CN" altLang="en-US" sz="1600"/>
              <a:t>感知安防</a:t>
            </a:r>
            <a:endParaRPr lang="zh-CN" altLang="en-US" sz="1600"/>
          </a:p>
        </p:txBody>
      </p:sp>
      <p:sp>
        <p:nvSpPr>
          <p:cNvPr id="13" name="文本框 12"/>
          <p:cNvSpPr txBox="1"/>
          <p:nvPr/>
        </p:nvSpPr>
        <p:spPr>
          <a:xfrm>
            <a:off x="2697480" y="3065780"/>
            <a:ext cx="1990725" cy="1322070"/>
          </a:xfrm>
          <a:prstGeom prst="rect">
            <a:avLst/>
          </a:prstGeom>
          <a:noFill/>
          <a:ln>
            <a:solidFill>
              <a:srgbClr val="0053AB"/>
            </a:solidFill>
          </a:ln>
        </p:spPr>
        <p:txBody>
          <a:bodyPr wrap="square" rtlCol="0">
            <a:spAutoFit/>
          </a:bodyPr>
          <a:p>
            <a:pPr algn="ctr"/>
            <a:r>
              <a:rPr lang="zh-CN" altLang="en-US" sz="1600"/>
              <a:t>控制环境</a:t>
            </a:r>
            <a:endParaRPr lang="zh-CN" altLang="en-US" sz="1600"/>
          </a:p>
          <a:p>
            <a:pPr algn="ctr"/>
            <a:r>
              <a:rPr lang="zh-CN" altLang="en-US" sz="1600"/>
              <a:t>控制饲喂</a:t>
            </a:r>
            <a:endParaRPr lang="zh-CN" altLang="en-US" sz="1600"/>
          </a:p>
          <a:p>
            <a:pPr algn="ctr"/>
            <a:r>
              <a:rPr lang="zh-CN" altLang="en-US" sz="1600"/>
              <a:t>控制洗消</a:t>
            </a:r>
            <a:endParaRPr lang="zh-CN" altLang="en-US" sz="1600"/>
          </a:p>
          <a:p>
            <a:pPr algn="ctr"/>
            <a:r>
              <a:rPr lang="zh-CN" altLang="en-US" sz="1600"/>
              <a:t>控制其他装备</a:t>
            </a:r>
            <a:endParaRPr lang="zh-CN" altLang="en-US" sz="1600"/>
          </a:p>
          <a:p>
            <a:pPr algn="ctr"/>
            <a:r>
              <a:rPr lang="zh-CN" altLang="en-US" sz="1600"/>
              <a:t>数字孪生（元宇宙）</a:t>
            </a:r>
            <a:endParaRPr lang="zh-CN" altLang="en-US" sz="1600"/>
          </a:p>
        </p:txBody>
      </p:sp>
      <p:sp>
        <p:nvSpPr>
          <p:cNvPr id="16" name="文本框 15"/>
          <p:cNvSpPr txBox="1"/>
          <p:nvPr/>
        </p:nvSpPr>
        <p:spPr>
          <a:xfrm>
            <a:off x="2646045" y="4627245"/>
            <a:ext cx="2042795" cy="1076325"/>
          </a:xfrm>
          <a:prstGeom prst="rect">
            <a:avLst/>
          </a:prstGeom>
          <a:noFill/>
          <a:ln>
            <a:solidFill>
              <a:srgbClr val="0053AB"/>
            </a:solidFill>
          </a:ln>
        </p:spPr>
        <p:txBody>
          <a:bodyPr wrap="square" rtlCol="0">
            <a:spAutoFit/>
          </a:bodyPr>
          <a:p>
            <a:pPr algn="ctr"/>
            <a:r>
              <a:rPr lang="zh-CN" altLang="en-US" sz="1600"/>
              <a:t>猪场内部协同</a:t>
            </a:r>
            <a:endParaRPr lang="zh-CN" altLang="en-US" sz="1600"/>
          </a:p>
          <a:p>
            <a:pPr algn="ctr"/>
            <a:r>
              <a:rPr lang="zh-CN" altLang="en-US" sz="1600"/>
              <a:t>猪场之间横向协同</a:t>
            </a:r>
            <a:endParaRPr lang="zh-CN" altLang="en-US" sz="1600"/>
          </a:p>
          <a:p>
            <a:pPr algn="ctr"/>
            <a:r>
              <a:rPr lang="zh-CN" altLang="en-US" sz="1600"/>
              <a:t>集团内部一体化协同</a:t>
            </a:r>
            <a:endParaRPr lang="zh-CN" altLang="en-US" sz="1600"/>
          </a:p>
          <a:p>
            <a:pPr algn="ctr"/>
            <a:r>
              <a:rPr lang="zh-CN" altLang="en-US" sz="1600"/>
              <a:t>产业链生态圈协同</a:t>
            </a:r>
            <a:endParaRPr lang="zh-CN" altLang="en-US" sz="1600"/>
          </a:p>
        </p:txBody>
      </p:sp>
      <p:sp>
        <p:nvSpPr>
          <p:cNvPr id="17" name="下箭头 16"/>
          <p:cNvSpPr/>
          <p:nvPr/>
        </p:nvSpPr>
        <p:spPr>
          <a:xfrm>
            <a:off x="1031875" y="2345055"/>
            <a:ext cx="401955" cy="695325"/>
          </a:xfrm>
          <a:prstGeom prst="downArrow">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左大括号 17"/>
          <p:cNvSpPr/>
          <p:nvPr/>
        </p:nvSpPr>
        <p:spPr>
          <a:xfrm>
            <a:off x="2272030" y="1931670"/>
            <a:ext cx="322580" cy="3212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左大括号 19"/>
          <p:cNvSpPr/>
          <p:nvPr/>
        </p:nvSpPr>
        <p:spPr>
          <a:xfrm>
            <a:off x="5005705" y="1066165"/>
            <a:ext cx="262255" cy="23196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 name="文本框 20"/>
          <p:cNvSpPr txBox="1"/>
          <p:nvPr/>
        </p:nvSpPr>
        <p:spPr>
          <a:xfrm>
            <a:off x="5367020" y="911225"/>
            <a:ext cx="431165" cy="306705"/>
          </a:xfrm>
          <a:prstGeom prst="rect">
            <a:avLst/>
          </a:prstGeom>
          <a:noFill/>
        </p:spPr>
        <p:txBody>
          <a:bodyPr wrap="square" rtlCol="0">
            <a:spAutoFit/>
          </a:bodyPr>
          <a:p>
            <a:r>
              <a:rPr lang="zh-CN" altLang="en-US" sz="1400"/>
              <a:t>猪：</a:t>
            </a:r>
            <a:endParaRPr lang="zh-CN" altLang="en-US" sz="1400"/>
          </a:p>
        </p:txBody>
      </p:sp>
      <p:sp>
        <p:nvSpPr>
          <p:cNvPr id="22" name="文本框 21"/>
          <p:cNvSpPr txBox="1"/>
          <p:nvPr/>
        </p:nvSpPr>
        <p:spPr>
          <a:xfrm>
            <a:off x="6169025" y="622935"/>
            <a:ext cx="5872480" cy="1168400"/>
          </a:xfrm>
          <a:prstGeom prst="rect">
            <a:avLst/>
          </a:prstGeom>
          <a:noFill/>
        </p:spPr>
        <p:txBody>
          <a:bodyPr wrap="none" rtlCol="0" anchor="t">
            <a:spAutoFit/>
          </a:bodyPr>
          <a:p>
            <a:pPr algn="l"/>
            <a:r>
              <a:rPr lang="zh-CN" altLang="en-US" sz="1400">
                <a:sym typeface="+mn-ea"/>
              </a:rPr>
              <a:t>个体识别：猪只</a:t>
            </a:r>
            <a:r>
              <a:rPr lang="en-US" altLang="zh-CN" sz="1400">
                <a:sym typeface="+mn-ea"/>
              </a:rPr>
              <a:t>ID</a:t>
            </a:r>
            <a:r>
              <a:rPr lang="zh-CN" altLang="en-US" sz="1400">
                <a:sym typeface="+mn-ea"/>
              </a:rPr>
              <a:t>、日龄、栏位、品种、来源</a:t>
            </a:r>
            <a:endParaRPr lang="zh-CN" altLang="en-US" sz="1400">
              <a:sym typeface="+mn-ea"/>
            </a:endParaRPr>
          </a:p>
          <a:p>
            <a:pPr algn="l"/>
            <a:r>
              <a:rPr lang="zh-CN" altLang="en-US" sz="1400">
                <a:sym typeface="+mn-ea"/>
              </a:rPr>
              <a:t>生理指标：体核温度、体表温度、呼吸次数、血氧含量、血压、粪便颜色</a:t>
            </a:r>
            <a:endParaRPr lang="zh-CN" altLang="en-US" sz="1400">
              <a:sym typeface="+mn-ea"/>
            </a:endParaRPr>
          </a:p>
          <a:p>
            <a:pPr algn="l"/>
            <a:r>
              <a:rPr lang="zh-CN" altLang="en-US" sz="1400">
                <a:sym typeface="+mn-ea"/>
              </a:rPr>
              <a:t>行为检测：卧姿、咳嗽、扎堆、咬尾、攀爬、</a:t>
            </a:r>
            <a:r>
              <a:rPr lang="en-US" altLang="zh-CN" sz="1400">
                <a:sym typeface="+mn-ea"/>
              </a:rPr>
              <a:t>3</a:t>
            </a:r>
            <a:r>
              <a:rPr lang="zh-CN" altLang="en-US" sz="1400">
                <a:sym typeface="+mn-ea"/>
              </a:rPr>
              <a:t>维运动状态</a:t>
            </a:r>
            <a:endParaRPr lang="zh-CN" altLang="en-US" sz="1400">
              <a:sym typeface="+mn-ea"/>
            </a:endParaRPr>
          </a:p>
          <a:p>
            <a:pPr algn="l"/>
            <a:r>
              <a:rPr lang="zh-CN" altLang="en-US" sz="1400">
                <a:sym typeface="+mn-ea"/>
              </a:rPr>
              <a:t>生长性能：</a:t>
            </a:r>
            <a:r>
              <a:rPr lang="zh-CN" altLang="en-US" sz="1400">
                <a:sym typeface="+mn-ea"/>
              </a:rPr>
              <a:t>体重、数量、</a:t>
            </a:r>
            <a:r>
              <a:rPr lang="zh-CN" altLang="en-US" sz="1400">
                <a:sym typeface="+mn-ea"/>
              </a:rPr>
              <a:t>采食量、饮水量、</a:t>
            </a:r>
            <a:r>
              <a:rPr lang="zh-CN" altLang="en-US" sz="1400">
                <a:sym typeface="+mn-ea"/>
              </a:rPr>
              <a:t>体长、背膘</a:t>
            </a:r>
            <a:endParaRPr lang="zh-CN" altLang="en-US" sz="1400">
              <a:sym typeface="+mn-ea"/>
            </a:endParaRPr>
          </a:p>
          <a:p>
            <a:pPr algn="l"/>
            <a:endParaRPr lang="zh-CN" altLang="en-US" sz="1400">
              <a:sym typeface="+mn-ea"/>
            </a:endParaRPr>
          </a:p>
        </p:txBody>
      </p:sp>
      <p:sp>
        <p:nvSpPr>
          <p:cNvPr id="23" name="左大括号 22"/>
          <p:cNvSpPr/>
          <p:nvPr/>
        </p:nvSpPr>
        <p:spPr>
          <a:xfrm>
            <a:off x="5858510" y="767715"/>
            <a:ext cx="250190" cy="7023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4" name="文本框 23"/>
          <p:cNvSpPr txBox="1"/>
          <p:nvPr/>
        </p:nvSpPr>
        <p:spPr>
          <a:xfrm>
            <a:off x="5341620" y="1692275"/>
            <a:ext cx="577215" cy="521970"/>
          </a:xfrm>
          <a:prstGeom prst="rect">
            <a:avLst/>
          </a:prstGeom>
          <a:noFill/>
        </p:spPr>
        <p:txBody>
          <a:bodyPr wrap="square" rtlCol="0">
            <a:spAutoFit/>
          </a:bodyPr>
          <a:p>
            <a:r>
              <a:rPr lang="zh-CN" altLang="en-US" sz="1400"/>
              <a:t>猪舍环境：</a:t>
            </a:r>
            <a:endParaRPr lang="zh-CN" altLang="en-US" sz="1400"/>
          </a:p>
        </p:txBody>
      </p:sp>
      <p:sp>
        <p:nvSpPr>
          <p:cNvPr id="25" name="文本框 24"/>
          <p:cNvSpPr txBox="1"/>
          <p:nvPr/>
        </p:nvSpPr>
        <p:spPr>
          <a:xfrm>
            <a:off x="5993130" y="1711960"/>
            <a:ext cx="5905500" cy="521970"/>
          </a:xfrm>
          <a:prstGeom prst="rect">
            <a:avLst/>
          </a:prstGeom>
          <a:noFill/>
        </p:spPr>
        <p:txBody>
          <a:bodyPr wrap="square" rtlCol="0">
            <a:spAutoFit/>
          </a:bodyPr>
          <a:p>
            <a:r>
              <a:rPr lang="zh-CN" altLang="en-US" sz="1400"/>
              <a:t>温度、湿度、氧气、氨气、二氧化碳、风速、风向、光强光色光频、气压、负压、雨量、焓值、露点温度、</a:t>
            </a:r>
            <a:r>
              <a:rPr lang="en-US" altLang="zh-CN" sz="1400"/>
              <a:t>PM10</a:t>
            </a:r>
            <a:r>
              <a:rPr lang="zh-CN" altLang="en-US" sz="1400"/>
              <a:t>、</a:t>
            </a:r>
            <a:r>
              <a:rPr lang="en-US" altLang="zh-CN" sz="1400"/>
              <a:t>PM2.5</a:t>
            </a:r>
            <a:r>
              <a:rPr lang="zh-CN" altLang="en-US" sz="1400"/>
              <a:t>，小区气象站</a:t>
            </a:r>
            <a:endParaRPr lang="zh-CN" altLang="en-US" sz="1400"/>
          </a:p>
        </p:txBody>
      </p:sp>
      <p:sp>
        <p:nvSpPr>
          <p:cNvPr id="26" name="文本框 25"/>
          <p:cNvSpPr txBox="1"/>
          <p:nvPr/>
        </p:nvSpPr>
        <p:spPr>
          <a:xfrm>
            <a:off x="5276850" y="2412365"/>
            <a:ext cx="716280" cy="306705"/>
          </a:xfrm>
          <a:prstGeom prst="rect">
            <a:avLst/>
          </a:prstGeom>
          <a:noFill/>
        </p:spPr>
        <p:txBody>
          <a:bodyPr wrap="none" rtlCol="0" anchor="t">
            <a:spAutoFit/>
          </a:bodyPr>
          <a:p>
            <a:r>
              <a:rPr lang="zh-CN" altLang="en-US" sz="1400">
                <a:sym typeface="+mn-ea"/>
              </a:rPr>
              <a:t>设备：</a:t>
            </a:r>
            <a:endParaRPr lang="zh-CN" altLang="en-US" sz="1400">
              <a:sym typeface="+mn-ea"/>
            </a:endParaRPr>
          </a:p>
        </p:txBody>
      </p:sp>
      <p:sp>
        <p:nvSpPr>
          <p:cNvPr id="27" name="文本框 26"/>
          <p:cNvSpPr txBox="1"/>
          <p:nvPr/>
        </p:nvSpPr>
        <p:spPr>
          <a:xfrm>
            <a:off x="5952490" y="2308225"/>
            <a:ext cx="6094730" cy="521970"/>
          </a:xfrm>
          <a:prstGeom prst="rect">
            <a:avLst/>
          </a:prstGeom>
          <a:noFill/>
        </p:spPr>
        <p:txBody>
          <a:bodyPr wrap="square" rtlCol="0">
            <a:spAutoFit/>
          </a:bodyPr>
          <a:p>
            <a:r>
              <a:rPr lang="zh-CN" altLang="en-US" sz="1400">
                <a:sym typeface="+mn-ea"/>
              </a:rPr>
              <a:t>设备</a:t>
            </a:r>
            <a:r>
              <a:rPr lang="en-US" altLang="zh-CN" sz="1400">
                <a:sym typeface="+mn-ea"/>
              </a:rPr>
              <a:t>ID-</a:t>
            </a:r>
            <a:r>
              <a:rPr lang="zh-CN" altLang="en-US" sz="1400">
                <a:sym typeface="+mn-ea"/>
              </a:rPr>
              <a:t>设备电子档案（</a:t>
            </a:r>
            <a:r>
              <a:rPr lang="zh-CN" altLang="en-US" sz="1400">
                <a:sym typeface="+mn-ea"/>
              </a:rPr>
              <a:t>产品说明书</a:t>
            </a:r>
            <a:r>
              <a:rPr lang="en-US" altLang="zh-CN" sz="1400">
                <a:sym typeface="+mn-ea"/>
              </a:rPr>
              <a:t>-</a:t>
            </a:r>
            <a:r>
              <a:rPr lang="zh-CN" altLang="en-US" sz="1400">
                <a:sym typeface="+mn-ea"/>
              </a:rPr>
              <a:t>三包证书</a:t>
            </a:r>
            <a:r>
              <a:rPr lang="en-US" altLang="zh-CN" sz="1400">
                <a:sym typeface="+mn-ea"/>
              </a:rPr>
              <a:t>-</a:t>
            </a:r>
            <a:r>
              <a:rPr lang="zh-CN" altLang="en-US" sz="1400">
                <a:sym typeface="+mn-ea"/>
              </a:rPr>
              <a:t>维护保养手册</a:t>
            </a:r>
            <a:r>
              <a:rPr lang="zh-CN" altLang="en-US" sz="1400">
                <a:sym typeface="+mn-ea"/>
              </a:rPr>
              <a:t>），</a:t>
            </a:r>
            <a:r>
              <a:rPr lang="zh-CN" sz="1400"/>
              <a:t>正常</a:t>
            </a:r>
            <a:r>
              <a:rPr lang="en-US" altLang="zh-CN" sz="1400"/>
              <a:t>-</a:t>
            </a:r>
            <a:r>
              <a:rPr lang="zh-CN" altLang="en-US" sz="1400"/>
              <a:t>自动</a:t>
            </a:r>
            <a:r>
              <a:rPr lang="en-US" altLang="zh-CN" sz="1400"/>
              <a:t>-</a:t>
            </a:r>
            <a:r>
              <a:rPr lang="zh-CN" altLang="en-US" sz="1400"/>
              <a:t>关闭</a:t>
            </a:r>
            <a:r>
              <a:rPr lang="en-US" altLang="zh-CN" sz="1400"/>
              <a:t>-</a:t>
            </a:r>
            <a:r>
              <a:rPr lang="zh-CN" altLang="en-US" sz="1400"/>
              <a:t>故障，电流</a:t>
            </a:r>
            <a:r>
              <a:rPr lang="en-US" altLang="zh-CN" sz="1400"/>
              <a:t>-</a:t>
            </a:r>
            <a:r>
              <a:rPr lang="zh-CN" altLang="en-US" sz="1400"/>
              <a:t>电压</a:t>
            </a:r>
            <a:r>
              <a:rPr lang="en-US" altLang="zh-CN" sz="1400"/>
              <a:t>-</a:t>
            </a:r>
            <a:r>
              <a:rPr lang="zh-CN" altLang="en-US" sz="1400"/>
              <a:t>功率</a:t>
            </a:r>
            <a:r>
              <a:rPr lang="en-US" altLang="zh-CN" sz="1400"/>
              <a:t>-</a:t>
            </a:r>
            <a:r>
              <a:rPr lang="zh-CN" altLang="en-US" sz="1400"/>
              <a:t>缺相</a:t>
            </a:r>
            <a:r>
              <a:rPr lang="en-US" altLang="zh-CN" sz="1400"/>
              <a:t>-</a:t>
            </a:r>
            <a:r>
              <a:rPr lang="zh-CN" altLang="en-US" sz="1400"/>
              <a:t>偏相，维护</a:t>
            </a:r>
            <a:r>
              <a:rPr lang="en-US" altLang="zh-CN" sz="1400"/>
              <a:t>-</a:t>
            </a:r>
            <a:r>
              <a:rPr lang="zh-CN" altLang="en-US" sz="1400"/>
              <a:t>保养</a:t>
            </a:r>
            <a:r>
              <a:rPr lang="en-US" altLang="zh-CN" sz="1400"/>
              <a:t>-</a:t>
            </a:r>
            <a:r>
              <a:rPr lang="zh-CN" altLang="en-US" sz="1400"/>
              <a:t>点检</a:t>
            </a:r>
            <a:r>
              <a:rPr lang="en-US" altLang="zh-CN" sz="1400"/>
              <a:t>-</a:t>
            </a:r>
            <a:r>
              <a:rPr lang="zh-CN" altLang="en-US" sz="1400"/>
              <a:t>定</a:t>
            </a:r>
            <a:r>
              <a:rPr lang="zh-CN" altLang="en-US" sz="1400"/>
              <a:t>修</a:t>
            </a:r>
            <a:r>
              <a:rPr lang="en-US" altLang="zh-CN" sz="1400"/>
              <a:t>-</a:t>
            </a:r>
            <a:r>
              <a:rPr lang="zh-CN" altLang="en-US" sz="1400"/>
              <a:t>大修计划</a:t>
            </a:r>
            <a:endParaRPr lang="zh-CN" altLang="en-US" sz="1400"/>
          </a:p>
        </p:txBody>
      </p:sp>
      <p:sp>
        <p:nvSpPr>
          <p:cNvPr id="28" name="文本框 27"/>
          <p:cNvSpPr txBox="1"/>
          <p:nvPr/>
        </p:nvSpPr>
        <p:spPr>
          <a:xfrm>
            <a:off x="5347335" y="2917190"/>
            <a:ext cx="567055" cy="306705"/>
          </a:xfrm>
          <a:prstGeom prst="rect">
            <a:avLst/>
          </a:prstGeom>
          <a:noFill/>
        </p:spPr>
        <p:txBody>
          <a:bodyPr wrap="square" rtlCol="0" anchor="t">
            <a:spAutoFit/>
          </a:bodyPr>
          <a:p>
            <a:r>
              <a:rPr lang="zh-CN" altLang="en-US" sz="1400">
                <a:sym typeface="+mn-ea"/>
              </a:rPr>
              <a:t>人：</a:t>
            </a:r>
            <a:endParaRPr lang="zh-CN" altLang="en-US" sz="1400">
              <a:sym typeface="+mn-ea"/>
            </a:endParaRPr>
          </a:p>
        </p:txBody>
      </p:sp>
      <p:sp>
        <p:nvSpPr>
          <p:cNvPr id="29" name="文本框 28"/>
          <p:cNvSpPr txBox="1"/>
          <p:nvPr/>
        </p:nvSpPr>
        <p:spPr>
          <a:xfrm>
            <a:off x="5993130" y="2905125"/>
            <a:ext cx="5905500" cy="306705"/>
          </a:xfrm>
          <a:prstGeom prst="rect">
            <a:avLst/>
          </a:prstGeom>
          <a:noFill/>
        </p:spPr>
        <p:txBody>
          <a:bodyPr wrap="square" rtlCol="0">
            <a:spAutoFit/>
          </a:bodyPr>
          <a:p>
            <a:r>
              <a:rPr lang="zh-CN" sz="1400">
                <a:sym typeface="+mn-ea"/>
              </a:rPr>
              <a:t>关键行为、关键路线、</a:t>
            </a:r>
            <a:endParaRPr lang="zh-CN" sz="1400"/>
          </a:p>
        </p:txBody>
      </p:sp>
      <p:sp>
        <p:nvSpPr>
          <p:cNvPr id="30" name="文本框 29"/>
          <p:cNvSpPr txBox="1"/>
          <p:nvPr/>
        </p:nvSpPr>
        <p:spPr>
          <a:xfrm>
            <a:off x="5304155" y="3324225"/>
            <a:ext cx="567055" cy="306705"/>
          </a:xfrm>
          <a:prstGeom prst="rect">
            <a:avLst/>
          </a:prstGeom>
          <a:noFill/>
        </p:spPr>
        <p:txBody>
          <a:bodyPr wrap="square" rtlCol="0" anchor="t">
            <a:spAutoFit/>
          </a:bodyPr>
          <a:p>
            <a:r>
              <a:rPr lang="zh-CN" altLang="en-US" sz="1400">
                <a:sym typeface="+mn-ea"/>
              </a:rPr>
              <a:t>安防：</a:t>
            </a:r>
            <a:endParaRPr lang="zh-CN" altLang="en-US" sz="1400">
              <a:sym typeface="+mn-ea"/>
            </a:endParaRPr>
          </a:p>
        </p:txBody>
      </p:sp>
      <p:sp>
        <p:nvSpPr>
          <p:cNvPr id="31" name="文本框 30"/>
          <p:cNvSpPr txBox="1"/>
          <p:nvPr/>
        </p:nvSpPr>
        <p:spPr>
          <a:xfrm>
            <a:off x="6047105" y="3324225"/>
            <a:ext cx="5905500" cy="306705"/>
          </a:xfrm>
          <a:prstGeom prst="rect">
            <a:avLst/>
          </a:prstGeom>
          <a:noFill/>
        </p:spPr>
        <p:txBody>
          <a:bodyPr wrap="square" rtlCol="0">
            <a:spAutoFit/>
          </a:bodyPr>
          <a:p>
            <a:r>
              <a:rPr lang="zh-CN" sz="1400"/>
              <a:t>车辆、外来人员、洗消状况、外来动物、进猪出猪、火灾</a:t>
            </a:r>
            <a:r>
              <a:rPr lang="zh-CN" altLang="en-US" sz="1400"/>
              <a:t>报警、</a:t>
            </a:r>
            <a:endParaRPr lang="zh-CN" altLang="en-US" sz="1400"/>
          </a:p>
        </p:txBody>
      </p:sp>
      <p:sp>
        <p:nvSpPr>
          <p:cNvPr id="32" name="左大括号 31"/>
          <p:cNvSpPr/>
          <p:nvPr/>
        </p:nvSpPr>
        <p:spPr>
          <a:xfrm>
            <a:off x="5041900" y="4412615"/>
            <a:ext cx="262255" cy="16840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33" name="文本框 32"/>
          <p:cNvSpPr txBox="1"/>
          <p:nvPr/>
        </p:nvSpPr>
        <p:spPr>
          <a:xfrm>
            <a:off x="5380355" y="4159250"/>
            <a:ext cx="6389370" cy="2030095"/>
          </a:xfrm>
          <a:prstGeom prst="rect">
            <a:avLst/>
          </a:prstGeom>
          <a:noFill/>
        </p:spPr>
        <p:txBody>
          <a:bodyPr wrap="none" rtlCol="0" anchor="t">
            <a:spAutoFit/>
          </a:bodyPr>
          <a:p>
            <a:pPr algn="l"/>
            <a:r>
              <a:rPr lang="zh-CN" sz="1400">
                <a:sym typeface="+mn-ea"/>
              </a:rPr>
              <a:t>养猪场大脑：单个养殖场的监</a:t>
            </a:r>
            <a:r>
              <a:rPr lang="en-US" altLang="zh-CN" sz="1400">
                <a:sym typeface="+mn-ea"/>
              </a:rPr>
              <a:t>-</a:t>
            </a:r>
            <a:r>
              <a:rPr lang="zh-CN" sz="1400">
                <a:sym typeface="+mn-ea"/>
              </a:rPr>
              <a:t>管</a:t>
            </a:r>
            <a:r>
              <a:rPr lang="en-US" altLang="zh-CN" sz="1400">
                <a:sym typeface="+mn-ea"/>
              </a:rPr>
              <a:t>-</a:t>
            </a:r>
            <a:r>
              <a:rPr lang="zh-CN" sz="1400">
                <a:sym typeface="+mn-ea"/>
              </a:rPr>
              <a:t>控一体化系统</a:t>
            </a:r>
            <a:endParaRPr lang="zh-CN" sz="1400">
              <a:sym typeface="+mn-ea"/>
            </a:endParaRPr>
          </a:p>
          <a:p>
            <a:pPr algn="l"/>
            <a:endParaRPr lang="zh-CN" sz="1400">
              <a:sym typeface="+mn-ea"/>
            </a:endParaRPr>
          </a:p>
          <a:p>
            <a:pPr algn="l"/>
            <a:r>
              <a:rPr lang="zh-CN" sz="1400">
                <a:sym typeface="+mn-ea"/>
              </a:rPr>
              <a:t>养殖中央大脑：集团所有猪场的数据共享，知识共享，集中监</a:t>
            </a:r>
            <a:r>
              <a:rPr lang="en-US" altLang="zh-CN" sz="1400">
                <a:sym typeface="+mn-ea"/>
              </a:rPr>
              <a:t>-</a:t>
            </a:r>
            <a:r>
              <a:rPr lang="zh-CN" sz="1400">
                <a:sym typeface="+mn-ea"/>
              </a:rPr>
              <a:t>管</a:t>
            </a:r>
            <a:r>
              <a:rPr lang="en-US" altLang="zh-CN" sz="1400">
                <a:sym typeface="+mn-ea"/>
              </a:rPr>
              <a:t>-</a:t>
            </a:r>
            <a:r>
              <a:rPr lang="zh-CN" sz="1400">
                <a:sym typeface="+mn-ea"/>
              </a:rPr>
              <a:t>控、设备管理</a:t>
            </a:r>
            <a:endParaRPr lang="zh-CN" sz="1400">
              <a:sym typeface="+mn-ea"/>
            </a:endParaRPr>
          </a:p>
          <a:p>
            <a:pPr algn="l"/>
            <a:endParaRPr lang="zh-CN" sz="1400">
              <a:sym typeface="+mn-ea"/>
            </a:endParaRPr>
          </a:p>
          <a:p>
            <a:pPr algn="l"/>
            <a:r>
              <a:rPr lang="zh-CN" sz="1400">
                <a:sym typeface="+mn-ea"/>
              </a:rPr>
              <a:t>打通集团供</a:t>
            </a:r>
            <a:r>
              <a:rPr lang="en-US" altLang="zh-CN" sz="1400">
                <a:sym typeface="+mn-ea"/>
              </a:rPr>
              <a:t>-</a:t>
            </a:r>
            <a:r>
              <a:rPr lang="zh-CN" sz="1400">
                <a:sym typeface="+mn-ea"/>
              </a:rPr>
              <a:t>原</a:t>
            </a:r>
            <a:r>
              <a:rPr lang="en-US" altLang="zh-CN" sz="1400">
                <a:sym typeface="+mn-ea"/>
              </a:rPr>
              <a:t>-</a:t>
            </a:r>
            <a:r>
              <a:rPr lang="zh-CN" sz="1400">
                <a:sym typeface="+mn-ea"/>
              </a:rPr>
              <a:t>产</a:t>
            </a:r>
            <a:r>
              <a:rPr lang="en-US" altLang="zh-CN" sz="1400">
                <a:sym typeface="+mn-ea"/>
              </a:rPr>
              <a:t>-</a:t>
            </a:r>
            <a:r>
              <a:rPr lang="zh-CN" sz="1400">
                <a:sym typeface="+mn-ea"/>
              </a:rPr>
              <a:t>销的数据，实现产品从田</a:t>
            </a:r>
            <a:r>
              <a:rPr lang="zh-CN" sz="1400">
                <a:sym typeface="+mn-ea"/>
              </a:rPr>
              <a:t>头到餐桌的</a:t>
            </a:r>
            <a:r>
              <a:rPr lang="zh-CN" sz="1400">
                <a:sym typeface="+mn-ea"/>
              </a:rPr>
              <a:t>自动追溯</a:t>
            </a:r>
            <a:endParaRPr lang="zh-CN" sz="1400">
              <a:sym typeface="+mn-ea"/>
            </a:endParaRPr>
          </a:p>
          <a:p>
            <a:pPr algn="l"/>
            <a:endParaRPr lang="zh-CN" sz="1400">
              <a:sym typeface="+mn-ea"/>
            </a:endParaRPr>
          </a:p>
          <a:p>
            <a:pPr algn="l"/>
            <a:r>
              <a:rPr lang="zh-CN" sz="1400">
                <a:sym typeface="+mn-ea"/>
              </a:rPr>
              <a:t>实现市场端</a:t>
            </a:r>
            <a:r>
              <a:rPr lang="en-US" altLang="zh-CN" sz="1400">
                <a:sym typeface="+mn-ea"/>
              </a:rPr>
              <a:t>-</a:t>
            </a:r>
            <a:r>
              <a:rPr lang="zh-CN" sz="1400">
                <a:sym typeface="+mn-ea"/>
              </a:rPr>
              <a:t>食品加工端</a:t>
            </a:r>
            <a:r>
              <a:rPr lang="en-US" altLang="zh-CN" sz="1400">
                <a:sym typeface="+mn-ea"/>
              </a:rPr>
              <a:t>-</a:t>
            </a:r>
            <a:r>
              <a:rPr lang="zh-CN" sz="1400">
                <a:sym typeface="+mn-ea"/>
              </a:rPr>
              <a:t>养殖端</a:t>
            </a:r>
            <a:r>
              <a:rPr lang="en-US" altLang="zh-CN" sz="1400">
                <a:sym typeface="+mn-ea"/>
              </a:rPr>
              <a:t>-</a:t>
            </a:r>
            <a:r>
              <a:rPr lang="zh-CN" altLang="en-US" sz="1400">
                <a:sym typeface="+mn-ea"/>
              </a:rPr>
              <a:t>投入品采购的</a:t>
            </a:r>
            <a:r>
              <a:rPr lang="zh-CN" sz="1400">
                <a:sym typeface="+mn-ea"/>
              </a:rPr>
              <a:t>智能生产排单系统</a:t>
            </a:r>
            <a:endParaRPr lang="zh-CN" sz="1400">
              <a:sym typeface="+mn-ea"/>
            </a:endParaRPr>
          </a:p>
          <a:p>
            <a:pPr algn="l"/>
            <a:endParaRPr lang="zh-CN" sz="1400">
              <a:sym typeface="+mn-ea"/>
            </a:endParaRPr>
          </a:p>
          <a:p>
            <a:pPr algn="l"/>
            <a:r>
              <a:rPr lang="zh-CN" sz="1400">
                <a:sym typeface="+mn-ea"/>
              </a:rPr>
              <a:t>实现与外部供应商、经销商、外部合作伙伴数据、产业链数据的互联互通</a:t>
            </a:r>
            <a:endParaRPr lang="zh-CN" sz="14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ppt_x"/>
                                          </p:val>
                                        </p:tav>
                                        <p:tav tm="100000">
                                          <p:val>
                                            <p:strVal val="#ppt_x"/>
                                          </p:val>
                                        </p:tav>
                                      </p:tavLst>
                                    </p:anim>
                                    <p:anim calcmode="lin" valueType="num">
                                      <p:cBhvr additive="base">
                                        <p:cTn id="80" dur="500" fill="hold"/>
                                        <p:tgtEl>
                                          <p:spTgt spid="3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ppt_x"/>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fill="hold"/>
                                        <p:tgtEl>
                                          <p:spTgt spid="13"/>
                                        </p:tgtEl>
                                        <p:attrNameLst>
                                          <p:attrName>ppt_x</p:attrName>
                                        </p:attrNameLst>
                                      </p:cBhvr>
                                      <p:tavLst>
                                        <p:tav tm="0">
                                          <p:val>
                                            <p:strVal val="#ppt_x"/>
                                          </p:val>
                                        </p:tav>
                                        <p:tav tm="100000">
                                          <p:val>
                                            <p:strVal val="#ppt_x"/>
                                          </p:val>
                                        </p:tav>
                                      </p:tavLst>
                                    </p:anim>
                                    <p:anim calcmode="lin" valueType="num">
                                      <p:cBhvr additive="base">
                                        <p:cTn id="9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anim calcmode="lin" valueType="num">
                                      <p:cBhvr additive="base">
                                        <p:cTn id="95" dur="500" fill="hold"/>
                                        <p:tgtEl>
                                          <p:spTgt spid="16"/>
                                        </p:tgtEl>
                                        <p:attrNameLst>
                                          <p:attrName>ppt_x</p:attrName>
                                        </p:attrNameLst>
                                      </p:cBhvr>
                                      <p:tavLst>
                                        <p:tav tm="0">
                                          <p:val>
                                            <p:strVal val="#ppt_x"/>
                                          </p:val>
                                        </p:tav>
                                        <p:tav tm="100000">
                                          <p:val>
                                            <p:strVal val="#ppt_x"/>
                                          </p:val>
                                        </p:tav>
                                      </p:tavLst>
                                    </p:anim>
                                    <p:anim calcmode="lin" valueType="num">
                                      <p:cBhvr additive="base">
                                        <p:cTn id="9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2"/>
                                        </p:tgtEl>
                                        <p:attrNameLst>
                                          <p:attrName>style.visibility</p:attrName>
                                        </p:attrNameLst>
                                      </p:cBhvr>
                                      <p:to>
                                        <p:strVal val="visible"/>
                                      </p:to>
                                    </p:set>
                                    <p:anim calcmode="lin" valueType="num">
                                      <p:cBhvr additive="base">
                                        <p:cTn id="101" dur="500" fill="hold"/>
                                        <p:tgtEl>
                                          <p:spTgt spid="32"/>
                                        </p:tgtEl>
                                        <p:attrNameLst>
                                          <p:attrName>ppt_x</p:attrName>
                                        </p:attrNameLst>
                                      </p:cBhvr>
                                      <p:tavLst>
                                        <p:tav tm="0">
                                          <p:val>
                                            <p:strVal val="#ppt_x"/>
                                          </p:val>
                                        </p:tav>
                                        <p:tav tm="100000">
                                          <p:val>
                                            <p:strVal val="#ppt_x"/>
                                          </p:val>
                                        </p:tav>
                                      </p:tavLst>
                                    </p:anim>
                                    <p:anim calcmode="lin" valueType="num">
                                      <p:cBhvr additive="base">
                                        <p:cTn id="10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33"/>
                                        </p:tgtEl>
                                        <p:attrNameLst>
                                          <p:attrName>style.visibility</p:attrName>
                                        </p:attrNameLst>
                                      </p:cBhvr>
                                      <p:to>
                                        <p:strVal val="visible"/>
                                      </p:to>
                                    </p:set>
                                    <p:anim calcmode="lin" valueType="num">
                                      <p:cBhvr additive="base">
                                        <p:cTn id="107" dur="500" fill="hold"/>
                                        <p:tgtEl>
                                          <p:spTgt spid="33"/>
                                        </p:tgtEl>
                                        <p:attrNameLst>
                                          <p:attrName>ppt_x</p:attrName>
                                        </p:attrNameLst>
                                      </p:cBhvr>
                                      <p:tavLst>
                                        <p:tav tm="0">
                                          <p:val>
                                            <p:strVal val="#ppt_x"/>
                                          </p:val>
                                        </p:tav>
                                        <p:tav tm="100000">
                                          <p:val>
                                            <p:strVal val="#ppt_x"/>
                                          </p:val>
                                        </p:tav>
                                      </p:tavLst>
                                    </p:anim>
                                    <p:anim calcmode="lin" valueType="num">
                                      <p:cBhvr additive="base">
                                        <p:cTn id="10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7" grpId="0" animBg="1"/>
      <p:bldP spid="17" grpId="1" animBg="1"/>
      <p:bldP spid="5" grpId="0" animBg="1"/>
      <p:bldP spid="5" grpId="1" animBg="1"/>
      <p:bldP spid="18" grpId="0" animBg="1"/>
      <p:bldP spid="18" grpId="1" animBg="1"/>
      <p:bldP spid="8" grpId="0" animBg="1"/>
      <p:bldP spid="8" grpId="1" animBg="1"/>
      <p:bldP spid="20" grpId="0" animBg="1"/>
      <p:bldP spid="20" grpId="1" animBg="1"/>
      <p:bldP spid="21" grpId="0"/>
      <p:bldP spid="22" grpId="0"/>
      <p:bldP spid="23" grpId="0" animBg="1"/>
      <p:bldP spid="24" grpId="0"/>
      <p:bldP spid="25" grpId="0"/>
      <p:bldP spid="26" grpId="0"/>
      <p:bldP spid="27" grpId="0"/>
      <p:bldP spid="28" grpId="0"/>
      <p:bldP spid="29" grpId="0"/>
      <p:bldP spid="30" grpId="0"/>
      <p:bldP spid="31" grpId="0"/>
      <p:bldP spid="21" grpId="1"/>
      <p:bldP spid="22" grpId="1"/>
      <p:bldP spid="23" grpId="1" animBg="1"/>
      <p:bldP spid="24" grpId="1"/>
      <p:bldP spid="25" grpId="1"/>
      <p:bldP spid="26" grpId="1"/>
      <p:bldP spid="27" grpId="1"/>
      <p:bldP spid="28" grpId="1"/>
      <p:bldP spid="29" grpId="1"/>
      <p:bldP spid="30" grpId="1"/>
      <p:bldP spid="31" grpId="1"/>
      <p:bldP spid="13" grpId="0" animBg="1"/>
      <p:bldP spid="13" grpId="1" animBg="1"/>
      <p:bldP spid="16" grpId="0" animBg="1"/>
      <p:bldP spid="16" grpId="1" animBg="1"/>
      <p:bldP spid="32" grpId="0" animBg="1"/>
      <p:bldP spid="32" grpId="1" animBg="1"/>
      <p:bldP spid="33" grpId="0"/>
      <p:bldP spid="3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1530" y="412315"/>
            <a:ext cx="6140196" cy="4603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0069DD"/>
                </a:solidFill>
                <a:latin typeface="微软雅黑" panose="020B0503020204020204" pitchFamily="34" charset="-122"/>
                <a:ea typeface="微软雅黑" panose="020B0503020204020204" pitchFamily="34" charset="-122"/>
              </a:rPr>
              <a:t>团队文化建设</a:t>
            </a:r>
            <a:endParaRPr kumimoji="0" lang="zh-CN" altLang="en-US" sz="2400" b="1" i="0" u="none" strike="noStrike" kern="1200" cap="none" spc="0" normalizeH="0" baseline="0" noProof="0" dirty="0">
              <a:ln>
                <a:noFill/>
              </a:ln>
              <a:solidFill>
                <a:srgbClr val="0069DD"/>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1470660" y="2136775"/>
            <a:ext cx="9662795" cy="3138170"/>
          </a:xfrm>
          <a:prstGeom prst="rect">
            <a:avLst/>
          </a:prstGeom>
          <a:noFill/>
        </p:spPr>
        <p:txBody>
          <a:bodyPr wrap="square" rtlCol="0">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、团队初建时，文化建设（创业团队）和制度建设（立规矩）尤为重要；</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、天邦奋斗者文化在团队中的落地，文化融合；</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、突出人的创新能力、价值创造能力、团队合作能力；</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4</a:t>
            </a:r>
            <a:r>
              <a:rPr lang="zh-CN" altLang="en-US">
                <a:latin typeface="微软雅黑" panose="020B0503020204020204" pitchFamily="34" charset="-122"/>
                <a:ea typeface="微软雅黑" panose="020B0503020204020204" pitchFamily="34" charset="-122"/>
                <a:cs typeface="微软雅黑" panose="020B0503020204020204" pitchFamily="34" charset="-122"/>
              </a:rPr>
              <a:t>、在实战中锤炼队伍，动态选拔优秀人才；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5</a:t>
            </a:r>
            <a:r>
              <a:rPr lang="zh-CN" altLang="en-US">
                <a:latin typeface="微软雅黑" panose="020B0503020204020204" pitchFamily="34" charset="-122"/>
                <a:ea typeface="微软雅黑" panose="020B0503020204020204" pitchFamily="34" charset="-122"/>
                <a:cs typeface="微软雅黑" panose="020B0503020204020204" pitchFamily="34" charset="-122"/>
              </a:rPr>
              <a:t>、稳定队伍和关键岗位人才，考虑长期激励策略；</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1530" y="412315"/>
            <a:ext cx="6140196" cy="460375"/>
          </a:xfrm>
          <a:prstGeom prst="rect">
            <a:avLst/>
          </a:prstGeom>
          <a:noFill/>
        </p:spPr>
        <p:txBody>
          <a:bodyPr wrap="square">
            <a:spAutoFit/>
          </a:bodyPr>
          <a:lstStyle/>
          <a:p>
            <a:pPr marR="0" indent="0" defTabSz="914400" fontAlgn="auto">
              <a:lnSpc>
                <a:spcPct val="100000"/>
              </a:lnSpc>
              <a:spcBef>
                <a:spcPts val="0"/>
              </a:spcBef>
              <a:spcAft>
                <a:spcPts val="0"/>
              </a:spcAft>
              <a:buClrTx/>
              <a:buSzTx/>
              <a:buFontTx/>
              <a:buNone/>
              <a:defRPr/>
            </a:pPr>
            <a:r>
              <a:rPr lang="en-US" altLang="zh-CN" sz="2400" b="1" dirty="0">
                <a:solidFill>
                  <a:srgbClr val="0069DD"/>
                </a:solidFill>
                <a:latin typeface="微软雅黑" panose="020B0503020204020204" pitchFamily="34" charset="-122"/>
                <a:ea typeface="微软雅黑" panose="020B0503020204020204" pitchFamily="34" charset="-122"/>
              </a:rPr>
              <a:t>2022</a:t>
            </a:r>
            <a:r>
              <a:rPr lang="zh-CN" altLang="en-US" sz="2400" b="1" dirty="0">
                <a:solidFill>
                  <a:srgbClr val="0069DD"/>
                </a:solidFill>
                <a:latin typeface="微软雅黑" panose="020B0503020204020204" pitchFamily="34" charset="-122"/>
                <a:ea typeface="微软雅黑" panose="020B0503020204020204" pitchFamily="34" charset="-122"/>
              </a:rPr>
              <a:t>年</a:t>
            </a:r>
            <a:r>
              <a:rPr lang="en-US" altLang="zh-CN" sz="2400" b="1" dirty="0">
                <a:solidFill>
                  <a:srgbClr val="0069DD"/>
                </a:solidFill>
                <a:latin typeface="微软雅黑" panose="020B0503020204020204" pitchFamily="34" charset="-122"/>
                <a:ea typeface="微软雅黑" panose="020B0503020204020204" pitchFamily="34" charset="-122"/>
              </a:rPr>
              <a:t>4</a:t>
            </a:r>
            <a:r>
              <a:rPr lang="zh-CN" altLang="en-US" sz="2400" b="1" dirty="0">
                <a:solidFill>
                  <a:srgbClr val="0069DD"/>
                </a:solidFill>
                <a:latin typeface="微软雅黑" panose="020B0503020204020204" pitchFamily="34" charset="-122"/>
                <a:ea typeface="微软雅黑" panose="020B0503020204020204" pitchFamily="34" charset="-122"/>
              </a:rPr>
              <a:t>季度</a:t>
            </a:r>
            <a:r>
              <a:rPr lang="en-US" altLang="zh-CN" sz="2400" b="1" dirty="0">
                <a:solidFill>
                  <a:srgbClr val="0069DD"/>
                </a:solidFill>
                <a:latin typeface="微软雅黑" panose="020B0503020204020204" pitchFamily="34" charset="-122"/>
                <a:ea typeface="微软雅黑" panose="020B0503020204020204" pitchFamily="34" charset="-122"/>
              </a:rPr>
              <a:t>+2023</a:t>
            </a:r>
            <a:r>
              <a:rPr lang="zh-CN" altLang="en-US" sz="2400" b="1" dirty="0">
                <a:solidFill>
                  <a:srgbClr val="0069DD"/>
                </a:solidFill>
                <a:latin typeface="微软雅黑" panose="020B0503020204020204" pitchFamily="34" charset="-122"/>
                <a:ea typeface="微软雅黑" panose="020B0503020204020204" pitchFamily="34" charset="-122"/>
              </a:rPr>
              <a:t>年预算</a:t>
            </a:r>
            <a:endParaRPr kumimoji="0" lang="zh-CN" altLang="en-US" sz="2400" b="1" i="0" kern="1200" cap="none" spc="0" normalizeH="0" baseline="0" noProof="0" dirty="0">
              <a:solidFill>
                <a:srgbClr val="0069DD"/>
              </a:solidFill>
              <a:latin typeface="微软雅黑" panose="020B0503020204020204" pitchFamily="34" charset="-122"/>
              <a:ea typeface="微软雅黑" panose="020B0503020204020204" pitchFamily="34" charset="-122"/>
              <a:cs typeface="+mn-cs"/>
            </a:endParaRPr>
          </a:p>
        </p:txBody>
      </p:sp>
      <p:graphicFrame>
        <p:nvGraphicFramePr>
          <p:cNvPr id="3" name="表格 2"/>
          <p:cNvGraphicFramePr/>
          <p:nvPr>
            <p:custDataLst>
              <p:tags r:id="rId1"/>
            </p:custDataLst>
          </p:nvPr>
        </p:nvGraphicFramePr>
        <p:xfrm>
          <a:off x="572770" y="946150"/>
          <a:ext cx="10335260" cy="5911850"/>
        </p:xfrm>
        <a:graphic>
          <a:graphicData uri="http://schemas.openxmlformats.org/drawingml/2006/table">
            <a:tbl>
              <a:tblPr firstRow="1" bandRow="1">
                <a:tableStyleId>{5C22544A-7EE6-4342-B048-85BDC9FD1C3A}</a:tableStyleId>
              </a:tblPr>
              <a:tblGrid>
                <a:gridCol w="247650"/>
                <a:gridCol w="1748790"/>
                <a:gridCol w="535305"/>
                <a:gridCol w="508635"/>
                <a:gridCol w="445135"/>
                <a:gridCol w="473710"/>
                <a:gridCol w="432435"/>
                <a:gridCol w="452120"/>
                <a:gridCol w="467360"/>
                <a:gridCol w="486410"/>
                <a:gridCol w="542290"/>
                <a:gridCol w="490220"/>
                <a:gridCol w="501650"/>
                <a:gridCol w="514985"/>
                <a:gridCol w="550545"/>
                <a:gridCol w="503555"/>
                <a:gridCol w="497205"/>
                <a:gridCol w="462280"/>
                <a:gridCol w="474980"/>
              </a:tblGrid>
              <a:tr h="218440">
                <a:tc rowSpan="2">
                  <a:txBody>
                    <a:bodyPr/>
                    <a:p>
                      <a:pPr indent="0" algn="ctr">
                        <a:buNone/>
                      </a:pPr>
                      <a:r>
                        <a:rPr lang="zh-CN" sz="600" b="0">
                          <a:solidFill>
                            <a:srgbClr val="000000"/>
                          </a:solidFill>
                          <a:latin typeface="Arial" panose="020B0604020202020204" pitchFamily="34" charset="0"/>
                          <a:ea typeface="宋体" panose="02010600030101010101" pitchFamily="2" charset="-122"/>
                        </a:rPr>
                        <a:t>序号</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12700" cmpd="sng">
                      <a:solidFill>
                        <a:schemeClr val="tx1"/>
                      </a:solidFill>
                      <a:prstDash val="solid"/>
                    </a:lnT>
                    <a:lnB w="6350" cap="flat" cmpd="sng">
                      <a:solidFill>
                        <a:srgbClr val="000000"/>
                      </a:solidFill>
                      <a:prstDash val="solid"/>
                      <a:headEnd type="none" w="med" len="med"/>
                      <a:tailEnd type="none" w="med" len="med"/>
                    </a:lnB>
                    <a:lnTlToBr>
                      <a:noFill/>
                    </a:lnTlToBr>
                    <a:lnBlToTr>
                      <a:noFill/>
                    </a:lnBlToTr>
                    <a:solidFill>
                      <a:schemeClr val="bg2"/>
                    </a:solidFill>
                  </a:tcPr>
                </a:tc>
                <a:tc rowSpan="2">
                  <a:txBody>
                    <a:bodyPr/>
                    <a:p>
                      <a:pPr indent="0" algn="ctr">
                        <a:buNone/>
                      </a:pPr>
                      <a:r>
                        <a:rPr lang="zh-CN" altLang="en-US" sz="800" b="0">
                          <a:solidFill>
                            <a:srgbClr val="000000"/>
                          </a:solidFill>
                          <a:latin typeface="宋体" panose="02010600030101010101" pitchFamily="2" charset="-122"/>
                        </a:rPr>
                        <a:t>科目</a:t>
                      </a:r>
                      <a:endParaRPr lang="zh-CN"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mpd="sng">
                      <a:solidFill>
                        <a:schemeClr val="tx1"/>
                      </a:solidFill>
                      <a:prstDash val="solid"/>
                    </a:lnT>
                    <a:lnTlToBr>
                      <a:noFill/>
                    </a:lnTlToBr>
                    <a:lnBlToTr>
                      <a:noFill/>
                    </a:lnBlToTr>
                    <a:solidFill>
                      <a:schemeClr val="bg2"/>
                    </a:solidFill>
                  </a:tcPr>
                </a:tc>
                <a:tc gridSpan="8">
                  <a:txBody>
                    <a:bodyPr/>
                    <a:p>
                      <a:pPr indent="0" algn="ctr">
                        <a:buNone/>
                      </a:pPr>
                      <a:r>
                        <a:rPr lang="zh-CN" sz="1000" b="1">
                          <a:solidFill>
                            <a:srgbClr val="000000"/>
                          </a:solidFill>
                          <a:latin typeface="Arial" panose="020B0604020202020204" pitchFamily="34" charset="0"/>
                          <a:ea typeface="宋体" panose="02010600030101010101" pitchFamily="2" charset="-122"/>
                        </a:rPr>
                        <a:t>2022年4季度</a:t>
                      </a:r>
                      <a:endParaRPr lang="zh-CN" altLang="en-US" sz="10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2"/>
                    </a:solidFill>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gridSpan="9">
                  <a:txBody>
                    <a:bodyPr/>
                    <a:p>
                      <a:pPr indent="0" algn="ctr">
                        <a:buNone/>
                      </a:pPr>
                      <a:r>
                        <a:rPr lang="zh-CN" sz="1000" b="1">
                          <a:solidFill>
                            <a:srgbClr val="000000"/>
                          </a:solidFill>
                          <a:latin typeface="Arial" panose="020B0604020202020204" pitchFamily="34" charset="0"/>
                          <a:ea typeface="宋体" panose="02010600030101010101" pitchFamily="2" charset="-122"/>
                        </a:rPr>
                        <a:t>2023年</a:t>
                      </a:r>
                      <a:endParaRPr lang="zh-CN" altLang="en-US" sz="10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2"/>
                    </a:solidFill>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6350" cap="flat" cmpd="sng">
                      <a:solidFill>
                        <a:srgbClr val="000000"/>
                      </a:solidFill>
                      <a:prstDash val="solid"/>
                      <a:headEnd type="none" w="med" len="med"/>
                      <a:tailEnd type="none" w="med" len="med"/>
                    </a:lnB>
                  </a:tcPr>
                </a:tc>
              </a:tr>
              <a:tr h="364490">
                <a:tc vMerge="1">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C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en-US" sz="900" b="0">
                          <a:solidFill>
                            <a:srgbClr val="000000"/>
                          </a:solidFill>
                          <a:latin typeface="宋体" panose="02010600030101010101" pitchFamily="2" charset="-122"/>
                        </a:rPr>
                        <a:t>AIOT</a:t>
                      </a:r>
                      <a:endParaRPr lang="en-US" altLang="en-US" sz="9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自动化</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设备服务</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软件中心</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企划</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算法</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行政人事</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微软雅黑" panose="020B0503020204020204" pitchFamily="34" charset="-122"/>
                        </a:rPr>
                        <a:t>合计</a:t>
                      </a:r>
                      <a:endParaRPr lang="zh-CN" altLang="en-US" sz="900" b="0">
                        <a:solidFill>
                          <a:srgbClr val="000000"/>
                        </a:solidFill>
                        <a:latin typeface="Arial" panose="020B0604020202020204" pitchFamily="34" charset="0"/>
                        <a:ea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CFFFF"/>
                    </a:solidFill>
                  </a:tcPr>
                </a:tc>
                <a:tc>
                  <a:txBody>
                    <a:bodyPr/>
                    <a:p>
                      <a:pPr indent="0" algn="ctr">
                        <a:buNone/>
                      </a:pPr>
                      <a:r>
                        <a:rPr lang="en-US" sz="900" b="0">
                          <a:solidFill>
                            <a:srgbClr val="000000"/>
                          </a:solidFill>
                          <a:latin typeface="宋体" panose="02010600030101010101" pitchFamily="2" charset="-122"/>
                        </a:rPr>
                        <a:t>AIOT</a:t>
                      </a:r>
                      <a:endParaRPr lang="en-US" altLang="en-US" sz="9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自动化</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设备服务</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推广服务</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软件中心</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企划-采购</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算法</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900" b="0">
                          <a:solidFill>
                            <a:srgbClr val="000000"/>
                          </a:solidFill>
                          <a:latin typeface="Arial" panose="020B0604020202020204" pitchFamily="34" charset="0"/>
                          <a:ea typeface="宋体" panose="02010600030101010101" pitchFamily="2" charset="-122"/>
                        </a:rPr>
                        <a:t>行政人事</a:t>
                      </a:r>
                      <a:endParaRPr lang="zh-CN" altLang="en-US" sz="900" b="0">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2EFDA"/>
                    </a:solidFill>
                  </a:tcPr>
                </a:tc>
                <a:tc>
                  <a:txBody>
                    <a:bodyPr/>
                    <a:p>
                      <a:pPr indent="0" algn="ctr">
                        <a:buNone/>
                      </a:pPr>
                      <a:r>
                        <a:rPr lang="zh-CN" sz="800" b="0">
                          <a:solidFill>
                            <a:srgbClr val="000000"/>
                          </a:solidFill>
                          <a:latin typeface="Arial" panose="020B0604020202020204" pitchFamily="34" charset="0"/>
                          <a:ea typeface="微软雅黑" panose="020B0503020204020204" pitchFamily="34" charset="-122"/>
                        </a:rPr>
                        <a:t>合计</a:t>
                      </a:r>
                      <a:endParaRPr lang="en-US" altLang="en-US" sz="800" b="0">
                        <a:solidFill>
                          <a:srgbClr val="000000"/>
                        </a:solidFill>
                        <a:latin typeface="微软雅黑" panose="020B0503020204020204" pitchFamily="34"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CFFFF"/>
                    </a:solidFill>
                  </a:tcPr>
                </a:tc>
              </a:tr>
              <a:tr h="365760">
                <a:tc>
                  <a:txBody>
                    <a:bodyPr/>
                    <a:p>
                      <a:pPr indent="0" algn="ctr">
                        <a:buNone/>
                      </a:pPr>
                      <a:r>
                        <a:rPr lang="en-US" sz="600" b="0">
                          <a:solidFill>
                            <a:srgbClr val="000000"/>
                          </a:solidFill>
                          <a:latin typeface="宋体" panose="02010600030101010101" pitchFamily="2" charset="-122"/>
                        </a:rPr>
                        <a:t>1</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销售总额（比照市场价，需考虑大规模采购的折价，含安装费）</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316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31.6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348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宋体" panose="02010600030101010101" pitchFamily="2" charset="-122"/>
                        </a:rPr>
                        <a:t>3145.51</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5652</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1016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600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1">
                          <a:solidFill>
                            <a:srgbClr val="000000"/>
                          </a:solidFill>
                          <a:latin typeface="宋体" panose="02010600030101010101" pitchFamily="2" charset="-122"/>
                        </a:rPr>
                        <a:t>10414 </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r>
              <a:tr h="217170">
                <a:tc>
                  <a:txBody>
                    <a:bodyPr/>
                    <a:p>
                      <a:pPr indent="0" algn="ctr">
                        <a:buNone/>
                      </a:pPr>
                      <a:r>
                        <a:rPr lang="en-US" sz="600" b="0">
                          <a:solidFill>
                            <a:srgbClr val="000000"/>
                          </a:solidFill>
                          <a:latin typeface="宋体" panose="02010600030101010101" pitchFamily="2" charset="-122"/>
                        </a:rPr>
                        <a:t>2</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生产制造成本（开模、生产制造）</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31.6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32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647.574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2704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400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3752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461645">
                <a:tc>
                  <a:txBody>
                    <a:bodyPr/>
                    <a:p>
                      <a:pPr indent="0" algn="ctr">
                        <a:buNone/>
                      </a:pPr>
                      <a:r>
                        <a:rPr lang="en-US" sz="600" b="0">
                          <a:solidFill>
                            <a:srgbClr val="000000"/>
                          </a:solidFill>
                          <a:latin typeface="宋体" panose="02010600030101010101" pitchFamily="2" charset="-122"/>
                        </a:rPr>
                        <a:t>3</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产品平均毛利率（销售额-安装费-生产制造成本）/（销售额-安装费）</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88.89%</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75.00%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78.60%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46.94%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33.33%</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61.47%</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17805">
                <a:tc>
                  <a:txBody>
                    <a:bodyPr/>
                    <a:p>
                      <a:pPr indent="0" algn="ctr">
                        <a:buNone/>
                      </a:pPr>
                      <a:r>
                        <a:rPr lang="en-US" sz="600" b="0">
                          <a:solidFill>
                            <a:srgbClr val="000000"/>
                          </a:solidFill>
                          <a:latin typeface="宋体" panose="02010600030101010101" pitchFamily="2" charset="-122"/>
                        </a:rPr>
                        <a:t>4</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安装费、售后服务费</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31.6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31.6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31.6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31.6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31.6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31.6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31.6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221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120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556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676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17805">
                <a:tc>
                  <a:txBody>
                    <a:bodyPr/>
                    <a:p>
                      <a:pPr indent="0" algn="ctr">
                        <a:buNone/>
                      </a:pPr>
                      <a:r>
                        <a:rPr lang="en-US" sz="600" b="0">
                          <a:solidFill>
                            <a:srgbClr val="000000"/>
                          </a:solidFill>
                          <a:latin typeface="宋体" panose="02010600030101010101" pitchFamily="2" charset="-122"/>
                        </a:rPr>
                        <a:t>5</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年度平均员工人数</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3</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7.5</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0.75</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20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宋体" panose="02010600030101010101" pitchFamily="2" charset="-122"/>
                        </a:rPr>
                        <a:t>16.87</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15</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50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宋体" panose="02010600030101010101" pitchFamily="2" charset="-122"/>
                        </a:rPr>
                        <a:t>50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宋体" panose="02010600030101010101" pitchFamily="2" charset="-122"/>
                        </a:rPr>
                        <a:t>20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8</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1">
                          <a:solidFill>
                            <a:srgbClr val="000000"/>
                          </a:solidFill>
                          <a:latin typeface="宋体" panose="02010600030101010101" pitchFamily="2" charset="-122"/>
                        </a:rPr>
                        <a:t>167 </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r>
              <a:tr h="218440">
                <a:tc>
                  <a:txBody>
                    <a:bodyPr/>
                    <a:p>
                      <a:pPr indent="0" algn="ctr">
                        <a:buNone/>
                      </a:pPr>
                      <a:r>
                        <a:rPr lang="en-US" sz="600" b="0">
                          <a:solidFill>
                            <a:srgbClr val="000000"/>
                          </a:solidFill>
                          <a:latin typeface="宋体" panose="02010600030101010101" pitchFamily="2" charset="-122"/>
                        </a:rPr>
                        <a:t>6</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年度固定资产总额（不含折旧）</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3</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400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403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5</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122</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127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65125">
                <a:tc>
                  <a:txBody>
                    <a:bodyPr/>
                    <a:p>
                      <a:pPr indent="0" algn="ctr">
                        <a:buNone/>
                      </a:pPr>
                      <a:r>
                        <a:rPr lang="en-US" sz="600" b="0">
                          <a:solidFill>
                            <a:srgbClr val="000000"/>
                          </a:solidFill>
                          <a:latin typeface="宋体" panose="02010600030101010101" pitchFamily="2" charset="-122"/>
                        </a:rPr>
                        <a:t>7</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年度人工成本（含五险一金、福利费）</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60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100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90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12</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352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404.88</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360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1000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960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600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200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150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90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3765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65125">
                <a:tc>
                  <a:txBody>
                    <a:bodyPr/>
                    <a:p>
                      <a:pPr indent="0" algn="ctr">
                        <a:buNone/>
                      </a:pPr>
                      <a:r>
                        <a:rPr lang="en-US" sz="600" b="0">
                          <a:solidFill>
                            <a:srgbClr val="000000"/>
                          </a:solidFill>
                          <a:latin typeface="宋体" panose="02010600030101010101" pitchFamily="2" charset="-122"/>
                        </a:rPr>
                        <a:t>8</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年度研发费用（不含人工，工业设计、研发材料等）</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3</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80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123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205</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100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345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65125">
                <a:tc>
                  <a:txBody>
                    <a:bodyPr/>
                    <a:p>
                      <a:pPr indent="0" algn="ctr">
                        <a:buNone/>
                      </a:pPr>
                      <a:r>
                        <a:rPr lang="en-US" sz="600" b="0">
                          <a:solidFill>
                            <a:srgbClr val="000000"/>
                          </a:solidFill>
                          <a:latin typeface="宋体" panose="02010600030101010101" pitchFamily="2" charset="-122"/>
                        </a:rPr>
                        <a:t>9</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年度管理费用（房租分摊、差旅费、日常团建、）</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9.35</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21.4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5</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6</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1.5</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0.5</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48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31.5469</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33</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150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150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28</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8</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5</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446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65760">
                <a:tc>
                  <a:txBody>
                    <a:bodyPr/>
                    <a:p>
                      <a:pPr indent="0" algn="ctr">
                        <a:buNone/>
                      </a:pPr>
                      <a:r>
                        <a:rPr lang="en-US" sz="600" b="0">
                          <a:solidFill>
                            <a:srgbClr val="000000"/>
                          </a:solidFill>
                          <a:latin typeface="宋体" panose="02010600030101010101" pitchFamily="2" charset="-122"/>
                        </a:rPr>
                        <a:t>10</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年度销售费用（安装费、售后服务费、销售提成）</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9.48</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9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97.8453</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98.28</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24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18</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238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64490">
                <a:tc>
                  <a:txBody>
                    <a:bodyPr/>
                    <a:p>
                      <a:pPr indent="0" algn="ctr">
                        <a:buNone/>
                      </a:pPr>
                      <a:r>
                        <a:rPr lang="en-US" sz="600" b="0">
                          <a:solidFill>
                            <a:srgbClr val="000000"/>
                          </a:solidFill>
                          <a:latin typeface="宋体" panose="02010600030101010101" pitchFamily="2" charset="-122"/>
                        </a:rPr>
                        <a:t>11</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年度财务费用（贷款利息，没有则不填）</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18440">
                <a:tc>
                  <a:txBody>
                    <a:bodyPr/>
                    <a:p>
                      <a:pPr indent="0" algn="ctr">
                        <a:buNone/>
                      </a:pPr>
                      <a:r>
                        <a:rPr lang="en-US" sz="600" b="0">
                          <a:solidFill>
                            <a:srgbClr val="000000"/>
                          </a:solidFill>
                          <a:latin typeface="宋体" panose="02010600030101010101" pitchFamily="2" charset="-122"/>
                        </a:rPr>
                        <a:t>12</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所得税增值税</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28.44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28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293.5359</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589.68</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54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937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64490">
                <a:tc>
                  <a:txBody>
                    <a:bodyPr/>
                    <a:p>
                      <a:pPr indent="0" algn="ctr">
                        <a:buNone/>
                      </a:pPr>
                      <a:r>
                        <a:rPr lang="en-US" sz="600" b="0">
                          <a:solidFill>
                            <a:srgbClr val="000000"/>
                          </a:solidFill>
                          <a:latin typeface="宋体" panose="02010600030101010101" pitchFamily="2" charset="-122"/>
                        </a:rPr>
                        <a:t>13</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800" b="0">
                          <a:solidFill>
                            <a:srgbClr val="000000"/>
                          </a:solidFill>
                          <a:latin typeface="Arial" panose="020B0604020202020204" pitchFamily="34" charset="0"/>
                          <a:ea typeface="宋体" panose="02010600030101010101" pitchFamily="2" charset="-122"/>
                        </a:rPr>
                        <a:t>年度净现金流（主要由亏损额＋合同质保金组成）</a:t>
                      </a:r>
                      <a:endParaRPr lang="en-US" altLang="en-US" sz="8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-161.4</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-161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buNone/>
                      </a:pPr>
                      <a:r>
                        <a:rPr lang="en-US" sz="1000" b="0">
                          <a:solidFill>
                            <a:srgbClr val="000000"/>
                          </a:solidFill>
                          <a:latin typeface="宋体" panose="02010600030101010101" pitchFamily="2" charset="-122"/>
                        </a:rPr>
                        <a:t>0 </a:t>
                      </a:r>
                      <a:endParaRPr lang="en-US" altLang="en-US" sz="1000" b="0">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18440">
                <a:tc>
                  <a:txBody>
                    <a:bodyPr/>
                    <a:p>
                      <a:pPr indent="0" algn="ctr">
                        <a:buNone/>
                      </a:pPr>
                      <a:r>
                        <a:rPr lang="en-US" sz="600" b="0">
                          <a:solidFill>
                            <a:srgbClr val="000000"/>
                          </a:solidFill>
                          <a:latin typeface="宋体" panose="02010600030101010101" pitchFamily="2" charset="-122"/>
                        </a:rPr>
                        <a:t>14</a:t>
                      </a:r>
                      <a:endParaRPr lang="en-US" altLang="en-US" sz="6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000" b="1">
                          <a:solidFill>
                            <a:srgbClr val="000000"/>
                          </a:solidFill>
                          <a:latin typeface="Arial" panose="020B0604020202020204" pitchFamily="34" charset="0"/>
                          <a:ea typeface="宋体" panose="02010600030101010101" pitchFamily="2" charset="-122"/>
                        </a:rPr>
                        <a:t>年度利润</a:t>
                      </a:r>
                      <a:endParaRPr lang="zh-CN" altLang="en-US" sz="1000" b="1">
                        <a:solidFill>
                          <a:srgbClr val="000000"/>
                        </a:solidFill>
                        <a:latin typeface="Arial" panose="020B0604020202020204" pitchFamily="34" charset="0"/>
                        <a:ea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1">
                          <a:solidFill>
                            <a:srgbClr val="000000"/>
                          </a:solidFill>
                          <a:latin typeface="宋体" panose="02010600030101010101" pitchFamily="2" charset="-122"/>
                        </a:rPr>
                        <a:t>142.0</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-193.0</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-35.0</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-194.3</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-65.6</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-63.1</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-124.1</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-533.0</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1">
                          <a:solidFill>
                            <a:srgbClr val="000000"/>
                          </a:solidFill>
                          <a:latin typeface="宋体" panose="02010600030101010101" pitchFamily="2" charset="-122"/>
                        </a:rPr>
                        <a:t>1344.3</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1211.0</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-134.0</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-1184.0</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1">
                          <a:solidFill>
                            <a:srgbClr val="000000"/>
                          </a:solidFill>
                          <a:latin typeface="宋体" panose="02010600030101010101" pitchFamily="2" charset="-122"/>
                        </a:rPr>
                        <a:t>-532.3</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1">
                          <a:solidFill>
                            <a:srgbClr val="000000"/>
                          </a:solidFill>
                          <a:latin typeface="宋体" panose="02010600030101010101" pitchFamily="2" charset="-122"/>
                        </a:rPr>
                        <a:t>-228.0</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-158.0</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-135.0</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chemeClr val="bg1"/>
                    </a:solidFill>
                  </a:tcPr>
                </a:tc>
                <a:tc>
                  <a:txBody>
                    <a:bodyPr/>
                    <a:p>
                      <a:pPr indent="0">
                        <a:buNone/>
                      </a:pPr>
                      <a:r>
                        <a:rPr lang="en-US" sz="1000" b="1">
                          <a:solidFill>
                            <a:srgbClr val="000000"/>
                          </a:solidFill>
                          <a:latin typeface="宋体" panose="02010600030101010101" pitchFamily="2" charset="-122"/>
                        </a:rPr>
                        <a:t>234.0</a:t>
                      </a:r>
                      <a:endParaRPr lang="en-US" altLang="en-US" sz="1000" b="1">
                        <a:solidFill>
                          <a:srgbClr val="000000"/>
                        </a:solidFill>
                        <a:latin typeface="宋体" panose="02010600030101010101" pitchFamily="2"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r>
              <a:tr h="567690">
                <a:tc>
                  <a:txBody>
                    <a:bodyPr/>
                    <a:p>
                      <a:pPr indent="0" algn="ctr">
                        <a:buNone/>
                      </a:pPr>
                      <a:endParaRPr lang="en-US" altLang="en-US" sz="500" b="0">
                        <a:solidFill>
                          <a:srgbClr val="000000"/>
                        </a:solidFill>
                        <a:latin typeface="宋体" panose="02010600030101010101" pitchFamily="2" charset="-122"/>
                      </a:endParaRPr>
                    </a:p>
                  </a:txBody>
                  <a:tcPr marL="12700" marR="12700" marT="12700" vert="horz" anchor="ctr" anchorCtr="0">
                    <a:lnL w="12700" cap="flat" cmpd="sng">
                      <a:solidFill>
                        <a:schemeClr val="tx1"/>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a:solidFill>
                        <a:schemeClr val="tx1"/>
                      </a:solidFill>
                      <a:prstDash val="solid"/>
                    </a:lnB>
                    <a:lnTlToBr>
                      <a:noFill/>
                    </a:lnTlToBr>
                    <a:lnBlToTr>
                      <a:noFill/>
                    </a:lnBlToTr>
                    <a:solidFill>
                      <a:schemeClr val="bg1"/>
                    </a:solidFill>
                  </a:tcPr>
                </a:tc>
                <a:tc gridSpan="18">
                  <a:txBody>
                    <a:bodyPr/>
                    <a:p>
                      <a:pPr indent="0">
                        <a:buNone/>
                      </a:pPr>
                      <a:r>
                        <a:rPr lang="zh-CN" sz="1200" b="0">
                          <a:solidFill>
                            <a:srgbClr val="000000"/>
                          </a:solidFill>
                          <a:latin typeface="Arial" panose="020B0604020202020204" pitchFamily="34" charset="0"/>
                          <a:ea typeface="楷体" panose="02010609060101010101" charset="-122"/>
                        </a:rPr>
                        <a:t>注1：内部销售定价原则：市场化定价原则的前提下打折，毛利高的产品例如环控器，打6折；毛利低的产品例如饲喂器，打9折</a:t>
                      </a:r>
                      <a:endParaRPr lang="zh-CN" sz="1200" b="0">
                        <a:solidFill>
                          <a:srgbClr val="000000"/>
                        </a:solidFill>
                        <a:latin typeface="Arial" panose="020B0604020202020204" pitchFamily="34" charset="0"/>
                        <a:ea typeface="楷体" panose="02010609060101010101" charset="-122"/>
                      </a:endParaRPr>
                    </a:p>
                    <a:p>
                      <a:pPr indent="0">
                        <a:buNone/>
                      </a:pPr>
                      <a:r>
                        <a:rPr lang="zh-CN" sz="1200" b="0">
                          <a:solidFill>
                            <a:srgbClr val="000000"/>
                          </a:solidFill>
                          <a:latin typeface="Arial" panose="020B0604020202020204" pitchFamily="34" charset="0"/>
                          <a:ea typeface="楷体" panose="02010609060101010101" charset="-122"/>
                        </a:rPr>
                        <a:t>注2：财务费用按照占用资金的6%计息，设备类固定资产折旧按照6年计算，无形资产按照20年计提折旧</a:t>
                      </a:r>
                      <a:endParaRPr lang="zh-CN" sz="1200" b="0">
                        <a:solidFill>
                          <a:srgbClr val="000000"/>
                        </a:solidFill>
                        <a:latin typeface="Arial" panose="020B0604020202020204" pitchFamily="34" charset="0"/>
                        <a:ea typeface="楷体" panose="02010609060101010101" charset="-122"/>
                      </a:endParaRPr>
                    </a:p>
                    <a:p>
                      <a:pPr indent="0">
                        <a:buNone/>
                      </a:pPr>
                      <a:r>
                        <a:rPr lang="zh-CN" sz="1200" b="0">
                          <a:solidFill>
                            <a:srgbClr val="000000"/>
                          </a:solidFill>
                          <a:latin typeface="Arial" panose="020B0604020202020204" pitchFamily="34" charset="0"/>
                          <a:ea typeface="楷体" panose="02010609060101010101" charset="-122"/>
                        </a:rPr>
                        <a:t>注3：净现金流值是指在不做贷款或融资的前提下，实际运行时可以从第二年开始融资贷款，不占用公司母公司现金流。</a:t>
                      </a:r>
                      <a:endParaRPr lang="zh-CN" altLang="en-US" sz="1200" b="0">
                        <a:solidFill>
                          <a:srgbClr val="000000"/>
                        </a:solidFill>
                        <a:latin typeface="Arial" panose="020B0604020202020204" pitchFamily="34" charset="0"/>
                        <a:ea typeface="楷体" panose="02010609060101010101" charset="-122"/>
                      </a:endParaRPr>
                    </a:p>
                  </a:txBody>
                  <a:tcPr marL="12700" marR="12700" marT="12700" vert="horz" anchor="ctr" anchorCtr="0">
                    <a:lnL w="6350" cap="flat" cmpd="sng">
                      <a:solidFill>
                        <a:srgbClr val="000000"/>
                      </a:solidFill>
                      <a:prstDash val="solid"/>
                      <a:headEnd type="none" w="med" len="med"/>
                      <a:tailEnd type="none" w="med" len="med"/>
                    </a:lnL>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c hMerge="1">
                  <a:tcPr>
                    <a:lnR w="12700" cap="flat" cmpd="sng">
                      <a:solidFill>
                        <a:schemeClr val="tx1"/>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chemeClr val="tx1"/>
                      </a:solidFill>
                      <a:prstDash val="solid"/>
                      <a:headEnd type="none" w="med" len="med"/>
                      <a:tailEnd type="none" w="med" len="med"/>
                    </a:lnB>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olumes/002平面设计专用硬盘/种猪事业部/2022/3月11ppt 背景/169-10.jpg169-10"/>
          <p:cNvPicPr>
            <a:picLocks noChangeAspect="1"/>
          </p:cNvPicPr>
          <p:nvPr/>
        </p:nvPicPr>
        <p:blipFill>
          <a:blip r:embed="rId1"/>
          <a:srcRect/>
          <a:stretch>
            <a:fillRect/>
          </a:stretch>
        </p:blipFill>
        <p:spPr>
          <a:xfrm>
            <a:off x="0" y="318"/>
            <a:ext cx="12192000" cy="68573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4803079" y="2724129"/>
            <a:ext cx="6498590" cy="1379855"/>
          </a:xfrm>
          <a:prstGeom prst="rect">
            <a:avLst/>
          </a:prstGeom>
        </p:spPr>
        <p:txBody>
          <a:bodyPr wrap="none">
            <a:spAutoFit/>
          </a:bodyPr>
          <a:lstStyle/>
          <a:p>
            <a:pPr marL="0" marR="0" lvl="1" indent="0" algn="l" defTabSz="710565" rtl="0" eaLnBrk="1" fontAlgn="auto" latinLnBrk="0" hangingPunct="1">
              <a:lnSpc>
                <a:spcPct val="90000"/>
              </a:lnSpc>
              <a:spcBef>
                <a:spcPct val="0"/>
              </a:spcBef>
              <a:spcAft>
                <a:spcPct val="15000"/>
              </a:spcAft>
              <a:buClrTx/>
              <a:buSzTx/>
              <a:buFontTx/>
              <a:buNone/>
              <a:defRPr/>
            </a:pPr>
            <a:r>
              <a:rPr lang="zh-CN" altLang="en-US" sz="400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我们的目标</a:t>
            </a:r>
            <a:r>
              <a:rPr lang="en-US" altLang="zh-CN" sz="400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a:t>
            </a:r>
            <a:r>
              <a:rPr lang="zh-CN" altLang="en-US" sz="400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sym typeface="+mn-ea"/>
              </a:rPr>
              <a:t>达成目标的条件</a:t>
            </a:r>
            <a:endParaRPr kumimoji="0" lang="zh-CN" altLang="en-US" sz="4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a:p>
            <a:pPr marL="0" marR="0" lvl="1" indent="0" algn="l" defTabSz="710565" rtl="0" eaLnBrk="1" fontAlgn="auto" latinLnBrk="0" hangingPunct="1">
              <a:lnSpc>
                <a:spcPct val="90000"/>
              </a:lnSpc>
              <a:spcBef>
                <a:spcPct val="0"/>
              </a:spcBef>
              <a:spcAft>
                <a:spcPct val="15000"/>
              </a:spcAft>
              <a:buClrTx/>
              <a:buSzTx/>
              <a:buFontTx/>
              <a:buNone/>
              <a:defRPr/>
            </a:pPr>
            <a:endParaRPr kumimoji="0" lang="zh-CN" altLang="en-US" sz="4400" b="0" i="0" u="none" strike="noStrike" kern="1200" cap="none" spc="0" normalizeH="0" baseline="0" noProof="1">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2204720" y="3436620"/>
            <a:ext cx="2416810" cy="680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8" name="直接连接符 7"/>
          <p:cNvCxnSpPr/>
          <p:nvPr/>
        </p:nvCxnSpPr>
        <p:spPr>
          <a:xfrm>
            <a:off x="4943475" y="3418840"/>
            <a:ext cx="61353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3"/>
          <p:cNvSpPr txBox="1"/>
          <p:nvPr/>
        </p:nvSpPr>
        <p:spPr>
          <a:xfrm>
            <a:off x="2270760" y="2002155"/>
            <a:ext cx="2416810" cy="2399665"/>
          </a:xfrm>
          <a:prstGeom prst="rect">
            <a:avLst/>
          </a:prstGeom>
          <a:noFill/>
          <a:effectLst>
            <a:outerShdw blurRad="50800" dist="38100" dir="2700000" algn="tl" rotWithShape="0">
              <a:srgbClr val="004191">
                <a:alpha val="29000"/>
              </a:srgb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5000" b="0" i="0" u="none" strike="noStrike" kern="1200" cap="none" spc="0" normalizeH="0" baseline="0" noProof="0" dirty="0">
                <a:ln>
                  <a:noFill/>
                </a:ln>
                <a:solidFill>
                  <a:srgbClr val="0053AB"/>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sym typeface="+mn-ea"/>
              </a:rPr>
              <a:t>02</a:t>
            </a:r>
            <a:endParaRPr kumimoji="0" lang="en-US" altLang="zh-CN" sz="15000" b="0" i="0" u="none" strike="noStrike" kern="1200" cap="none" spc="0" normalizeH="0" baseline="0" noProof="0" dirty="0">
              <a:ln>
                <a:noFill/>
              </a:ln>
              <a:solidFill>
                <a:srgbClr val="0053AB"/>
              </a:solidFill>
              <a:effectLst>
                <a:outerShdw blurRad="38100" dist="25400" dir="5400000" algn="ctr" rotWithShape="0">
                  <a:srgbClr val="6E747A">
                    <a:alpha val="43000"/>
                  </a:srgbClr>
                </a:outerShdw>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400" dirty="0">
                <a:solidFill>
                  <a:srgbClr val="0069DD"/>
                </a:solidFill>
                <a:latin typeface="微软雅黑" panose="020B0503020204020204" pitchFamily="34" charset="-122"/>
                <a:ea typeface="微软雅黑" panose="020B0503020204020204" pitchFamily="34" charset="-122"/>
                <a:cs typeface="+mn-cs"/>
              </a:rPr>
              <a:t>史记智能的目标</a:t>
            </a:r>
            <a:endParaRPr lang="zh-CN" sz="2400" dirty="0">
              <a:solidFill>
                <a:srgbClr val="0069DD"/>
              </a:solidFill>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618490" y="995045"/>
            <a:ext cx="10955020" cy="5662295"/>
          </a:xfrm>
          <a:prstGeom prst="rect">
            <a:avLst/>
          </a:prstGeom>
          <a:noFill/>
        </p:spPr>
        <p:txBody>
          <a:bodyPr wrap="square" rtlCol="0">
            <a:spAutoFit/>
          </a:bodyPr>
          <a:p>
            <a:pPr marL="342900" indent="-342900">
              <a:buAutoNum type="arabicPeriod"/>
            </a:pPr>
            <a:r>
              <a:rPr lang="en-US" altLang="zh-CN"/>
              <a:t>2023</a:t>
            </a:r>
            <a:r>
              <a:rPr lang="zh-CN" altLang="en-US"/>
              <a:t>年目标：</a:t>
            </a:r>
            <a:endParaRPr lang="zh-CN" altLang="en-US"/>
          </a:p>
          <a:p>
            <a:pPr marL="800100" lvl="1" indent="-342900">
              <a:buFont typeface="+mj-ea"/>
              <a:buAutoNum type="circleNumDbPlain"/>
            </a:pPr>
            <a:r>
              <a:rPr lang="zh-CN" altLang="en-US" sz="2000">
                <a:latin typeface="楷体" panose="02010609060101010101" charset="-122"/>
                <a:ea typeface="楷体" panose="02010609060101010101" charset="-122"/>
                <a:cs typeface="楷体" panose="02010609060101010101" charset="-122"/>
              </a:rPr>
              <a:t>实现天邦</a:t>
            </a: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史记部分猪场的智能环控、智能饲喂、智能设备管理、智能能源、智能安防的监</a:t>
            </a: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管</a:t>
            </a: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控一体化管理；</a:t>
            </a:r>
            <a:endParaRPr lang="zh-CN" altLang="en-US" sz="2000">
              <a:latin typeface="楷体" panose="02010609060101010101" charset="-122"/>
              <a:ea typeface="楷体" panose="02010609060101010101" charset="-122"/>
              <a:cs typeface="楷体" panose="02010609060101010101" charset="-122"/>
            </a:endParaRPr>
          </a:p>
          <a:p>
            <a:pPr marL="800100" lvl="1" indent="-342900">
              <a:buFont typeface="+mj-ea"/>
              <a:buAutoNum type="circleNumDbPlain"/>
            </a:pPr>
            <a:r>
              <a:rPr lang="zh-CN" altLang="en-US" sz="2000">
                <a:latin typeface="楷体" panose="02010609060101010101" charset="-122"/>
                <a:ea typeface="楷体" panose="02010609060101010101" charset="-122"/>
                <a:cs typeface="楷体" panose="02010609060101010101" charset="-122"/>
              </a:rPr>
              <a:t>以</a:t>
            </a:r>
            <a:r>
              <a:rPr lang="en-US" altLang="zh-CN" sz="2000">
                <a:latin typeface="楷体" panose="02010609060101010101" charset="-122"/>
                <a:ea typeface="楷体" panose="02010609060101010101" charset="-122"/>
                <a:cs typeface="楷体" panose="02010609060101010101" charset="-122"/>
              </a:rPr>
              <a:t>PDA</a:t>
            </a:r>
            <a:r>
              <a:rPr lang="zh-CN" altLang="en-US" sz="2000">
                <a:latin typeface="楷体" panose="02010609060101010101" charset="-122"/>
                <a:ea typeface="楷体" panose="02010609060101010101" charset="-122"/>
                <a:cs typeface="楷体" panose="02010609060101010101" charset="-122"/>
              </a:rPr>
              <a:t>个人数字助理产品为载体的养殖场大脑，实现生猪养殖的初步智能化生产运行；</a:t>
            </a:r>
            <a:endParaRPr lang="zh-CN" altLang="en-US" sz="2000">
              <a:latin typeface="楷体" panose="02010609060101010101" charset="-122"/>
              <a:ea typeface="楷体" panose="02010609060101010101" charset="-122"/>
              <a:cs typeface="楷体" panose="02010609060101010101" charset="-122"/>
            </a:endParaRPr>
          </a:p>
          <a:p>
            <a:pPr marL="800100" lvl="1" indent="-342900">
              <a:buFont typeface="+mj-ea"/>
              <a:buAutoNum type="circleNumDbPlain"/>
            </a:pPr>
            <a:r>
              <a:rPr lang="zh-CN" altLang="en-US" sz="2000">
                <a:latin typeface="楷体" panose="02010609060101010101" charset="-122"/>
                <a:ea typeface="楷体" panose="02010609060101010101" charset="-122"/>
                <a:cs typeface="楷体" panose="02010609060101010101" charset="-122"/>
              </a:rPr>
              <a:t>在基于最佳环境舒适度的环控算法、基于智能营养的饲喂算法、猪场数字孪生等方面，做出自己的特点，达到行业领先水平；</a:t>
            </a:r>
            <a:endParaRPr lang="zh-CN" altLang="en-US" sz="2000">
              <a:latin typeface="楷体" panose="02010609060101010101" charset="-122"/>
              <a:ea typeface="楷体" panose="02010609060101010101" charset="-122"/>
              <a:cs typeface="楷体" panose="02010609060101010101" charset="-122"/>
            </a:endParaRPr>
          </a:p>
          <a:p>
            <a:pPr marL="800100" lvl="1" indent="-342900">
              <a:buFont typeface="+mj-ea"/>
              <a:buAutoNum type="circleNumDbPlain"/>
            </a:pPr>
            <a:r>
              <a:rPr lang="zh-CN" altLang="en-US" sz="2000">
                <a:latin typeface="楷体" panose="02010609060101010101" charset="-122"/>
                <a:ea typeface="楷体" panose="02010609060101010101" charset="-122"/>
                <a:cs typeface="楷体" panose="02010609060101010101" charset="-122"/>
              </a:rPr>
              <a:t>设备服务中心具备猪场常规设备的安装</a:t>
            </a: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保养</a:t>
            </a: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维修</a:t>
            </a: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管理能力，逐步发育猪舍热围护、精准通风、生物安全方面安装</a:t>
            </a: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改造</a:t>
            </a: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维修的能力；</a:t>
            </a:r>
            <a:endParaRPr lang="zh-CN" altLang="en-US" sz="2000">
              <a:latin typeface="楷体" panose="02010609060101010101" charset="-122"/>
              <a:ea typeface="楷体" panose="02010609060101010101" charset="-122"/>
              <a:cs typeface="楷体" panose="02010609060101010101" charset="-122"/>
            </a:endParaRPr>
          </a:p>
          <a:p>
            <a:pPr marL="800100" lvl="1" indent="-342900">
              <a:buFont typeface="+mj-ea"/>
              <a:buAutoNum type="circleNumDbPlain"/>
            </a:pPr>
            <a:r>
              <a:rPr lang="zh-CN" altLang="en-US" sz="2000">
                <a:latin typeface="楷体" panose="02010609060101010101" charset="-122"/>
                <a:ea typeface="楷体" panose="02010609060101010101" charset="-122"/>
                <a:cs typeface="楷体" panose="02010609060101010101" charset="-122"/>
              </a:rPr>
              <a:t>发育推广服务中心，帮助天邦</a:t>
            </a: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史记的养户、合同户、合作伙伴的养殖智能化转型落地；</a:t>
            </a:r>
            <a:endParaRPr lang="zh-CN" altLang="en-US" sz="2000">
              <a:latin typeface="楷体" panose="02010609060101010101" charset="-122"/>
              <a:ea typeface="楷体" panose="02010609060101010101" charset="-122"/>
              <a:cs typeface="楷体" panose="02010609060101010101" charset="-122"/>
            </a:endParaRPr>
          </a:p>
          <a:p>
            <a:pPr marL="800100" lvl="1" indent="-342900">
              <a:buFont typeface="+mj-ea"/>
              <a:buAutoNum type="circleNumDbPlain"/>
            </a:pPr>
            <a:r>
              <a:rPr lang="zh-CN" altLang="en-US" sz="2000">
                <a:latin typeface="楷体" panose="02010609060101010101" charset="-122"/>
                <a:ea typeface="楷体" panose="02010609060101010101" charset="-122"/>
                <a:cs typeface="楷体" panose="02010609060101010101" charset="-122"/>
              </a:rPr>
              <a:t>沿着产业链的后端向前端，推动屠宰</a:t>
            </a: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加工</a:t>
            </a:r>
            <a:r>
              <a:rPr lang="en-US" altLang="zh-CN" sz="2000">
                <a:latin typeface="楷体" panose="02010609060101010101" charset="-122"/>
                <a:ea typeface="楷体" panose="02010609060101010101" charset="-122"/>
                <a:cs typeface="楷体" panose="02010609060101010101" charset="-122"/>
              </a:rPr>
              <a:t>-</a:t>
            </a:r>
            <a:r>
              <a:rPr lang="zh-CN" altLang="en-US" sz="2000">
                <a:latin typeface="楷体" panose="02010609060101010101" charset="-122"/>
                <a:ea typeface="楷体" panose="02010609060101010101" charset="-122"/>
                <a:cs typeface="楷体" panose="02010609060101010101" charset="-122"/>
              </a:rPr>
              <a:t>市场流通领域的智能化转型落地；</a:t>
            </a:r>
            <a:endParaRPr lang="zh-CN" altLang="en-US" sz="2000">
              <a:latin typeface="楷体" panose="02010609060101010101" charset="-122"/>
              <a:ea typeface="楷体" panose="02010609060101010101" charset="-122"/>
              <a:cs typeface="楷体" panose="02010609060101010101" charset="-122"/>
            </a:endParaRPr>
          </a:p>
          <a:p>
            <a:pPr marL="800100" lvl="1" indent="-342900">
              <a:buFont typeface="+mj-ea"/>
              <a:buAutoNum type="circleNumDbPlain"/>
            </a:pPr>
            <a:endParaRPr lang="zh-CN" altLang="en-US" sz="2000">
              <a:latin typeface="楷体" panose="02010609060101010101" charset="-122"/>
              <a:ea typeface="楷体" panose="02010609060101010101" charset="-122"/>
              <a:cs typeface="楷体" panose="02010609060101010101" charset="-122"/>
            </a:endParaRPr>
          </a:p>
          <a:p>
            <a:pPr marL="342900" lvl="0" indent="-342900">
              <a:buFont typeface="+mj-ea"/>
              <a:buAutoNum type="arabicPeriod"/>
            </a:pPr>
            <a:r>
              <a:rPr lang="zh-CN" altLang="en-US" sz="1800">
                <a:sym typeface="+mn-ea"/>
              </a:rPr>
              <a:t>经过</a:t>
            </a:r>
            <a:r>
              <a:rPr lang="en-US" altLang="zh-CN" sz="1800">
                <a:sym typeface="+mn-ea"/>
              </a:rPr>
              <a:t>2023</a:t>
            </a:r>
            <a:r>
              <a:rPr lang="zh-CN" altLang="en-US" sz="1800">
                <a:sym typeface="+mn-ea"/>
              </a:rPr>
              <a:t>年的内部使用验证，</a:t>
            </a:r>
            <a:r>
              <a:rPr lang="en-US" altLang="zh-CN" sz="1800">
                <a:sym typeface="+mn-ea"/>
              </a:rPr>
              <a:t>2024</a:t>
            </a:r>
            <a:r>
              <a:rPr lang="zh-CN" altLang="en-US" sz="1800">
                <a:sym typeface="+mn-ea"/>
              </a:rPr>
              <a:t>年开始，具备主要产品大量外销和服务的能力；</a:t>
            </a:r>
            <a:endParaRPr lang="zh-CN" altLang="en-US" sz="1800">
              <a:sym typeface="+mn-ea"/>
            </a:endParaRPr>
          </a:p>
          <a:p>
            <a:pPr marL="342900" lvl="0" indent="-342900">
              <a:buFont typeface="+mj-ea"/>
              <a:buAutoNum type="arabicPeriod"/>
            </a:pPr>
            <a:endParaRPr lang="zh-CN" altLang="en-US" sz="1800">
              <a:sym typeface="+mn-ea"/>
            </a:endParaRPr>
          </a:p>
          <a:p>
            <a:pPr marL="342900" lvl="0" indent="-342900">
              <a:buFont typeface="+mj-ea"/>
              <a:buAutoNum type="arabicPeriod"/>
            </a:pPr>
            <a:r>
              <a:rPr lang="zh-CN" altLang="en-US" sz="1800">
                <a:sym typeface="+mn-ea"/>
              </a:rPr>
              <a:t>争取在2024年底之前，启动养殖业务的数据中台和业务中台，</a:t>
            </a:r>
            <a:r>
              <a:rPr lang="zh-CN" altLang="en-US" sz="1800">
                <a:sym typeface="+mn-ea"/>
              </a:rPr>
              <a:t>养殖中央大脑监</a:t>
            </a:r>
            <a:r>
              <a:rPr lang="en-US" altLang="zh-CN" sz="1800">
                <a:sym typeface="+mn-ea"/>
              </a:rPr>
              <a:t>-</a:t>
            </a:r>
            <a:r>
              <a:rPr lang="zh-CN" altLang="en-US" sz="1800">
                <a:sym typeface="+mn-ea"/>
              </a:rPr>
              <a:t>管</a:t>
            </a:r>
            <a:r>
              <a:rPr lang="en-US" altLang="zh-CN" sz="1800">
                <a:sym typeface="+mn-ea"/>
              </a:rPr>
              <a:t>-</a:t>
            </a:r>
            <a:r>
              <a:rPr lang="zh-CN" altLang="en-US" sz="1800">
                <a:sym typeface="+mn-ea"/>
              </a:rPr>
              <a:t>控到所有猪舍；</a:t>
            </a:r>
            <a:endParaRPr lang="zh-CN" altLang="en-US" sz="1800">
              <a:sym typeface="+mn-ea"/>
            </a:endParaRPr>
          </a:p>
          <a:p>
            <a:pPr marL="342900" lvl="0" indent="-342900">
              <a:buFont typeface="+mj-ea"/>
              <a:buAutoNum type="arabicPeriod"/>
            </a:pPr>
            <a:endParaRPr lang="zh-CN" altLang="en-US"/>
          </a:p>
          <a:p>
            <a:pPr marL="342900" indent="-342900">
              <a:buAutoNum type="arabicPeriod"/>
            </a:pPr>
            <a:r>
              <a:rPr lang="zh-CN" altLang="en-US">
                <a:sym typeface="+mn-ea"/>
              </a:rPr>
              <a:t>到</a:t>
            </a:r>
            <a:r>
              <a:rPr lang="en-US" altLang="zh-CN">
                <a:sym typeface="+mn-ea"/>
              </a:rPr>
              <a:t>2025</a:t>
            </a:r>
            <a:r>
              <a:rPr lang="zh-CN" altLang="en-US">
                <a:sym typeface="+mn-ea"/>
              </a:rPr>
              <a:t>年年底，智能化综合技术水平进入中国养猪智能化第一梯队（争</a:t>
            </a:r>
            <a:r>
              <a:rPr lang="en-US" altLang="zh-CN">
                <a:sym typeface="+mn-ea"/>
              </a:rPr>
              <a:t>3</a:t>
            </a:r>
            <a:r>
              <a:rPr lang="zh-CN" altLang="en-US">
                <a:sym typeface="+mn-ea"/>
              </a:rPr>
              <a:t>保</a:t>
            </a:r>
            <a:r>
              <a:rPr lang="en-US" altLang="zh-CN">
                <a:sym typeface="+mn-ea"/>
              </a:rPr>
              <a:t>5</a:t>
            </a:r>
            <a:r>
              <a:rPr lang="zh-CN" altLang="en-US">
                <a:sym typeface="+mn-ea"/>
              </a:rPr>
              <a:t>）</a:t>
            </a:r>
            <a:endParaRPr lang="zh-CN" altLang="en-US"/>
          </a:p>
          <a:p>
            <a:pPr marL="342900" indent="-342900">
              <a:buAutoNum type="arabicPeriod"/>
            </a:pPr>
            <a:endParaRPr lang="zh-CN" altLang="en-US"/>
          </a:p>
          <a:p>
            <a:pPr marL="342900" indent="-342900">
              <a:buAutoNum type="arabicPeriod"/>
            </a:pPr>
            <a:r>
              <a:rPr lang="zh-CN" altLang="en-US"/>
              <a:t>终极目标，是实现养猪现场的无人化</a:t>
            </a:r>
            <a:r>
              <a:rPr lang="en-US" altLang="zh-CN"/>
              <a:t>/</a:t>
            </a:r>
            <a:r>
              <a:rPr lang="zh-CN" altLang="en-US"/>
              <a:t>少人化，元宇宙养猪。</a:t>
            </a:r>
            <a:endParaRPr lang="zh-CN" altLang="en-US"/>
          </a:p>
          <a:p>
            <a:pPr marL="342900" indent="-342900">
              <a:buAutoNum type="arabicPeriod"/>
            </a:pP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z="2400" dirty="0">
                <a:solidFill>
                  <a:srgbClr val="0069DD"/>
                </a:solidFill>
                <a:latin typeface="微软雅黑" panose="020B0503020204020204" pitchFamily="34" charset="-122"/>
                <a:ea typeface="微软雅黑" panose="020B0503020204020204" pitchFamily="34" charset="-122"/>
                <a:cs typeface="+mn-cs"/>
              </a:rPr>
              <a:t>达成目标的条件</a:t>
            </a:r>
            <a:endParaRPr lang="zh-CN" sz="2400" dirty="0">
              <a:solidFill>
                <a:srgbClr val="0069DD"/>
              </a:solidFill>
              <a:latin typeface="微软雅黑" panose="020B0503020204020204" pitchFamily="34" charset="-122"/>
              <a:ea typeface="微软雅黑" panose="020B0503020204020204" pitchFamily="34" charset="-122"/>
              <a:cs typeface="+mn-cs"/>
            </a:endParaRPr>
          </a:p>
        </p:txBody>
      </p:sp>
      <p:grpSp>
        <p:nvGrpSpPr>
          <p:cNvPr id="1150" name="Google Shape;1150;p50"/>
          <p:cNvGrpSpPr/>
          <p:nvPr/>
        </p:nvGrpSpPr>
        <p:grpSpPr>
          <a:xfrm>
            <a:off x="1767840" y="1094740"/>
            <a:ext cx="5165090" cy="5165090"/>
            <a:chOff x="3706812" y="1035050"/>
            <a:chExt cx="4792662" cy="4787899"/>
          </a:xfrm>
        </p:grpSpPr>
        <p:sp>
          <p:nvSpPr>
            <p:cNvPr id="1151" name="Google Shape;1151;p50"/>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52" name="Google Shape;1152;p50"/>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53" name="Google Shape;1153;p50"/>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54" name="Google Shape;1154;p50"/>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55" name="Google Shape;1155;p50"/>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56" name="Google Shape;1156;p50"/>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p>
              <a:pPr marL="0" marR="0" lvl="0" indent="0" algn="l"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 name="文本框 2"/>
          <p:cNvSpPr txBox="1"/>
          <p:nvPr/>
        </p:nvSpPr>
        <p:spPr>
          <a:xfrm>
            <a:off x="2908300" y="1632585"/>
            <a:ext cx="1288415" cy="645160"/>
          </a:xfrm>
          <a:prstGeom prst="rect">
            <a:avLst/>
          </a:prstGeom>
          <a:noFill/>
        </p:spPr>
        <p:txBody>
          <a:bodyPr wrap="square" rtlCol="0">
            <a:spAutoFit/>
          </a:bodyPr>
          <a:p>
            <a:r>
              <a:rPr lang="zh-CN" altLang="en-US" sz="3600"/>
              <a:t>概念</a:t>
            </a:r>
            <a:endParaRPr lang="zh-CN" altLang="en-US" sz="3600"/>
          </a:p>
        </p:txBody>
      </p:sp>
      <p:sp>
        <p:nvSpPr>
          <p:cNvPr id="4" name="文本框 3"/>
          <p:cNvSpPr txBox="1"/>
          <p:nvPr/>
        </p:nvSpPr>
        <p:spPr>
          <a:xfrm>
            <a:off x="4862195" y="1681480"/>
            <a:ext cx="2159000" cy="645160"/>
          </a:xfrm>
          <a:prstGeom prst="rect">
            <a:avLst/>
          </a:prstGeom>
          <a:noFill/>
        </p:spPr>
        <p:txBody>
          <a:bodyPr wrap="square" rtlCol="0">
            <a:spAutoFit/>
          </a:bodyPr>
          <a:p>
            <a:r>
              <a:rPr lang="zh-CN" altLang="en-US" sz="3600"/>
              <a:t>战略</a:t>
            </a:r>
            <a:endParaRPr lang="zh-CN" altLang="en-US" sz="3600"/>
          </a:p>
        </p:txBody>
      </p:sp>
      <p:sp>
        <p:nvSpPr>
          <p:cNvPr id="6" name="文本框 5"/>
          <p:cNvSpPr txBox="1"/>
          <p:nvPr/>
        </p:nvSpPr>
        <p:spPr>
          <a:xfrm>
            <a:off x="5996305" y="3004185"/>
            <a:ext cx="675005" cy="1990090"/>
          </a:xfrm>
          <a:prstGeom prst="rect">
            <a:avLst/>
          </a:prstGeom>
          <a:noFill/>
        </p:spPr>
        <p:txBody>
          <a:bodyPr vert="eaVert" wrap="square" rtlCol="0">
            <a:spAutoFit/>
          </a:bodyPr>
          <a:p>
            <a:r>
              <a:rPr lang="zh-CN" altLang="en-US" sz="3200"/>
              <a:t>技术路线</a:t>
            </a:r>
            <a:endParaRPr lang="zh-CN" altLang="en-US" sz="3200"/>
          </a:p>
        </p:txBody>
      </p:sp>
      <p:sp>
        <p:nvSpPr>
          <p:cNvPr id="7" name="文本框 6"/>
          <p:cNvSpPr txBox="1"/>
          <p:nvPr/>
        </p:nvSpPr>
        <p:spPr>
          <a:xfrm>
            <a:off x="4664075" y="5163820"/>
            <a:ext cx="2056130" cy="583565"/>
          </a:xfrm>
          <a:prstGeom prst="rect">
            <a:avLst/>
          </a:prstGeom>
          <a:noFill/>
        </p:spPr>
        <p:txBody>
          <a:bodyPr wrap="square" rtlCol="0">
            <a:spAutoFit/>
          </a:bodyPr>
          <a:p>
            <a:r>
              <a:rPr lang="zh-CN" altLang="en-US" sz="3200"/>
              <a:t>资金</a:t>
            </a:r>
            <a:endParaRPr lang="zh-CN" altLang="en-US" sz="3200"/>
          </a:p>
        </p:txBody>
      </p:sp>
      <p:sp>
        <p:nvSpPr>
          <p:cNvPr id="8" name="文本框 7"/>
          <p:cNvSpPr txBox="1"/>
          <p:nvPr/>
        </p:nvSpPr>
        <p:spPr>
          <a:xfrm>
            <a:off x="2754630" y="5105400"/>
            <a:ext cx="1257935" cy="583565"/>
          </a:xfrm>
          <a:prstGeom prst="rect">
            <a:avLst/>
          </a:prstGeom>
          <a:noFill/>
        </p:spPr>
        <p:txBody>
          <a:bodyPr wrap="square" rtlCol="0">
            <a:spAutoFit/>
          </a:bodyPr>
          <a:p>
            <a:r>
              <a:rPr lang="zh-CN" altLang="en-US" sz="3200"/>
              <a:t>人才</a:t>
            </a:r>
            <a:endParaRPr lang="zh-CN" altLang="en-US" sz="3200"/>
          </a:p>
        </p:txBody>
      </p:sp>
      <p:sp>
        <p:nvSpPr>
          <p:cNvPr id="9" name="文本框 8"/>
          <p:cNvSpPr txBox="1"/>
          <p:nvPr/>
        </p:nvSpPr>
        <p:spPr>
          <a:xfrm>
            <a:off x="2079625" y="2720975"/>
            <a:ext cx="675005" cy="1990090"/>
          </a:xfrm>
          <a:prstGeom prst="rect">
            <a:avLst/>
          </a:prstGeom>
          <a:noFill/>
        </p:spPr>
        <p:txBody>
          <a:bodyPr vert="eaVert" wrap="square" rtlCol="0">
            <a:spAutoFit/>
          </a:bodyPr>
          <a:p>
            <a:r>
              <a:rPr lang="zh-CN" altLang="en-US" sz="3200"/>
              <a:t>研发管理</a:t>
            </a:r>
            <a:endParaRPr lang="zh-CN" altLang="en-US" sz="3200"/>
          </a:p>
        </p:txBody>
      </p:sp>
      <p:sp>
        <p:nvSpPr>
          <p:cNvPr id="5" name="文本框 4"/>
          <p:cNvSpPr txBox="1"/>
          <p:nvPr/>
        </p:nvSpPr>
        <p:spPr>
          <a:xfrm>
            <a:off x="7557770" y="981075"/>
            <a:ext cx="3703320" cy="5169535"/>
          </a:xfrm>
          <a:prstGeom prst="rect">
            <a:avLst/>
          </a:prstGeom>
          <a:noFill/>
        </p:spPr>
        <p:txBody>
          <a:bodyPr wrap="square" rtlCol="0">
            <a:spAutoFit/>
          </a:bodyPr>
          <a:p>
            <a:pPr>
              <a:lnSpc>
                <a:spcPct val="150000"/>
              </a:lnSpc>
            </a:pPr>
            <a:r>
              <a:rPr lang="zh-CN" altLang="en-US" sz="20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感悟：最大的失败来源于：</a:t>
            </a:r>
            <a:endParaRPr lang="zh-CN" altLang="en-US" sz="20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a:solidFill>
                  <a:schemeClr val="bg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rPr>
              <a:t>技术路线选型错误</a:t>
            </a:r>
            <a:endPar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endParaRPr>
          </a:p>
          <a:p>
            <a:pPr>
              <a:lnSpc>
                <a:spcPct val="150000"/>
              </a:lnSpc>
            </a:pPr>
            <a:r>
              <a:rPr lang="en-US" altLang="zh-CN" sz="2000">
                <a:solidFill>
                  <a:schemeClr val="bg2">
                    <a:lumMod val="50000"/>
                  </a:schemeClr>
                </a:solidFill>
                <a:latin typeface="华文行楷" panose="02010800040101010101" charset="-122"/>
                <a:ea typeface="华文行楷" panose="02010800040101010101" charset="-122"/>
                <a:cs typeface="华文行楷" panose="02010800040101010101" charset="-122"/>
              </a:rPr>
              <a:t>2</a:t>
            </a:r>
            <a:r>
              <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rPr>
              <a:t>、未经充分论证的项目立项</a:t>
            </a:r>
            <a:endPar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endParaRPr>
          </a:p>
          <a:p>
            <a:pPr>
              <a:lnSpc>
                <a:spcPct val="150000"/>
              </a:lnSpc>
            </a:pPr>
            <a:r>
              <a:rPr lang="en-US" altLang="zh-CN" sz="2000">
                <a:solidFill>
                  <a:schemeClr val="bg2">
                    <a:lumMod val="50000"/>
                  </a:schemeClr>
                </a:solidFill>
                <a:latin typeface="华文行楷" panose="02010800040101010101" charset="-122"/>
                <a:ea typeface="华文行楷" panose="02010800040101010101" charset="-122"/>
                <a:cs typeface="华文行楷" panose="02010800040101010101" charset="-122"/>
              </a:rPr>
              <a:t>3</a:t>
            </a:r>
            <a:r>
              <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rPr>
              <a:t>、人员频繁流动</a:t>
            </a:r>
            <a:endPar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endParaRPr>
          </a:p>
          <a:p>
            <a:pPr>
              <a:lnSpc>
                <a:spcPct val="150000"/>
              </a:lnSpc>
            </a:pPr>
            <a:r>
              <a:rPr lang="en-US" altLang="zh-CN" sz="2000">
                <a:solidFill>
                  <a:schemeClr val="bg2">
                    <a:lumMod val="50000"/>
                  </a:schemeClr>
                </a:solidFill>
                <a:latin typeface="华文行楷" panose="02010800040101010101" charset="-122"/>
                <a:ea typeface="华文行楷" panose="02010800040101010101" charset="-122"/>
                <a:cs typeface="华文行楷" panose="02010800040101010101" charset="-122"/>
              </a:rPr>
              <a:t>4</a:t>
            </a:r>
            <a:r>
              <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rPr>
              <a:t>、研发时间严重拖延</a:t>
            </a:r>
            <a:endPar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endParaRPr>
          </a:p>
          <a:p>
            <a:pPr>
              <a:lnSpc>
                <a:spcPct val="150000"/>
              </a:lnSpc>
            </a:pPr>
            <a:r>
              <a:rPr lang="zh-CN" altLang="en-US" sz="2000">
                <a:solidFill>
                  <a:schemeClr val="bg2">
                    <a:lumMod val="50000"/>
                  </a:schemeClr>
                </a:solidFill>
                <a:latin typeface="微软雅黑" panose="020B0503020204020204" pitchFamily="34" charset="-122"/>
                <a:ea typeface="微软雅黑" panose="020B0503020204020204" pitchFamily="34" charset="-122"/>
                <a:cs typeface="华文行楷" panose="02010800040101010101" charset="-122"/>
              </a:rPr>
              <a:t>原因：</a:t>
            </a:r>
            <a:endParaRPr lang="zh-CN" altLang="en-US" sz="2000">
              <a:solidFill>
                <a:schemeClr val="bg2">
                  <a:lumMod val="50000"/>
                </a:schemeClr>
              </a:solidFill>
              <a:latin typeface="微软雅黑" panose="020B0503020204020204" pitchFamily="34" charset="-122"/>
              <a:ea typeface="微软雅黑" panose="020B0503020204020204" pitchFamily="34" charset="-122"/>
              <a:cs typeface="华文行楷" panose="02010800040101010101" charset="-122"/>
            </a:endParaRPr>
          </a:p>
          <a:p>
            <a:pPr>
              <a:lnSpc>
                <a:spcPct val="150000"/>
              </a:lnSpc>
            </a:pPr>
            <a:r>
              <a:rPr lang="en-US" altLang="zh-CN" sz="2000">
                <a:solidFill>
                  <a:schemeClr val="bg2">
                    <a:lumMod val="50000"/>
                  </a:schemeClr>
                </a:solidFill>
                <a:latin typeface="华文行楷" panose="02010800040101010101" charset="-122"/>
                <a:ea typeface="华文行楷" panose="02010800040101010101" charset="-122"/>
                <a:cs typeface="华文行楷" panose="02010800040101010101" charset="-122"/>
              </a:rPr>
              <a:t>1</a:t>
            </a:r>
            <a:r>
              <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rPr>
              <a:t>、传统养殖企业决策者的知识结构不支持智能化战略的决策；</a:t>
            </a:r>
            <a:endPar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endParaRPr>
          </a:p>
          <a:p>
            <a:pPr>
              <a:lnSpc>
                <a:spcPct val="150000"/>
              </a:lnSpc>
            </a:pPr>
            <a:r>
              <a:rPr lang="en-US" altLang="zh-CN" sz="2000">
                <a:solidFill>
                  <a:schemeClr val="bg2">
                    <a:lumMod val="50000"/>
                  </a:schemeClr>
                </a:solidFill>
                <a:latin typeface="华文行楷" panose="02010800040101010101" charset="-122"/>
                <a:ea typeface="华文行楷" panose="02010800040101010101" charset="-122"/>
                <a:cs typeface="华文行楷" panose="02010800040101010101" charset="-122"/>
              </a:rPr>
              <a:t>2</a:t>
            </a:r>
            <a:r>
              <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rPr>
              <a:t>、懂智能化的高端人才往往不懂养猪和管理</a:t>
            </a:r>
            <a:endPar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endParaRPr>
          </a:p>
          <a:p>
            <a:pPr>
              <a:lnSpc>
                <a:spcPct val="150000"/>
              </a:lnSpc>
            </a:pPr>
            <a:endParaRPr lang="zh-CN" altLang="en-US" sz="2000">
              <a:solidFill>
                <a:schemeClr val="bg2">
                  <a:lumMod val="50000"/>
                </a:schemeClr>
              </a:solidFill>
              <a:latin typeface="华文行楷" panose="02010800040101010101" charset="-122"/>
              <a:ea typeface="华文行楷" panose="02010800040101010101" charset="-122"/>
              <a:cs typeface="华文行楷" panose="02010800040101010101" charset="-122"/>
            </a:endParaRPr>
          </a:p>
        </p:txBody>
      </p:sp>
      <p:sp>
        <p:nvSpPr>
          <p:cNvPr id="10" name="文本框 9"/>
          <p:cNvSpPr txBox="1"/>
          <p:nvPr/>
        </p:nvSpPr>
        <p:spPr>
          <a:xfrm>
            <a:off x="3658870" y="3442970"/>
            <a:ext cx="1378585" cy="645160"/>
          </a:xfrm>
          <a:prstGeom prst="rect">
            <a:avLst/>
          </a:prstGeom>
          <a:noFill/>
        </p:spPr>
        <p:txBody>
          <a:bodyPr wrap="square" rtlCol="0">
            <a:spAutoFit/>
          </a:bodyPr>
          <a:p>
            <a:pPr algn="ctr"/>
            <a:r>
              <a:rPr lang="zh-CN" altLang="en-US"/>
              <a:t>凭什么我们能成功？</a:t>
            </a: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3111,&quot;width&quot;:5127}"/>
</p:tagLst>
</file>

<file path=ppt/tags/tag10.xml><?xml version="1.0" encoding="utf-8"?>
<p:tagLst xmlns:p="http://schemas.openxmlformats.org/presentationml/2006/main">
  <p:tag name="KSO_WM_UNIT_PLACING_PICTURE_USER_VIEWPORT" val="{&quot;height&quot;:8688,&quot;width&quot;:13644}"/>
</p:tagLst>
</file>

<file path=ppt/tags/tag11.xml><?xml version="1.0" encoding="utf-8"?>
<p:tagLst xmlns:p="http://schemas.openxmlformats.org/presentationml/2006/main">
  <p:tag name="KSO_WM_UNIT_TABLE_BEAUTIFY" val="smartTable{6f00020a-9fb7-44ec-a778-347f605dcc45}"/>
</p:tagLst>
</file>

<file path=ppt/tags/tag12.xml><?xml version="1.0" encoding="utf-8"?>
<p:tagLst xmlns:p="http://schemas.openxmlformats.org/presentationml/2006/main">
  <p:tag name="KSO_WM_UNIT_TABLE_BEAUTIFY" val="smartTable{ffb950bd-7626-4fed-90ca-630df82b7e75}"/>
</p:tagLst>
</file>

<file path=ppt/tags/tag13.xml><?xml version="1.0" encoding="utf-8"?>
<p:tagLst xmlns:p="http://schemas.openxmlformats.org/presentationml/2006/main">
  <p:tag name="KSO_WM_UNIT_TABLE_BEAUTIFY" val="smartTable{751f08bf-cf31-4a64-b86d-ad4da0bc9666}"/>
</p:tagLst>
</file>

<file path=ppt/tags/tag14.xml><?xml version="1.0" encoding="utf-8"?>
<p:tagLst xmlns:p="http://schemas.openxmlformats.org/presentationml/2006/main">
  <p:tag name="KSO_WM_UNIT_TABLE_BEAUTIFY" val="smartTable{0796a1af-f791-40ec-9d69-0c9870f53db2}"/>
</p:tagLst>
</file>

<file path=ppt/tags/tag15.xml><?xml version="1.0" encoding="utf-8"?>
<p:tagLst xmlns:p="http://schemas.openxmlformats.org/presentationml/2006/main">
  <p:tag name="KSO_WM_UNIT_TABLE_BEAUTIFY" val="smartTable{41c2c835-18de-4980-b5d8-15103082e8bd}"/>
</p:tagLst>
</file>

<file path=ppt/tags/tag16.xml><?xml version="1.0" encoding="utf-8"?>
<p:tagLst xmlns:p="http://schemas.openxmlformats.org/presentationml/2006/main">
  <p:tag name="KSO_WM_UNIT_TABLE_BEAUTIFY" val="smartTable{7ff35f73-ff9b-4453-a2d3-8786e651603d}"/>
  <p:tag name="TABLE_ENDDRAG_ORIGIN_RECT" val="867*409"/>
  <p:tag name="TABLE_ENDDRAG_RECT" val="81*78*867*409"/>
</p:tagLst>
</file>

<file path=ppt/tags/tag17.xml><?xml version="1.0" encoding="utf-8"?>
<p:tagLst xmlns:p="http://schemas.openxmlformats.org/presentationml/2006/main">
  <p:tag name="KSO_WM_UNIT_TABLE_BEAUTIFY" val="smartTable{a2228d03-4ca9-4d01-ad7e-ed200164df07}"/>
  <p:tag name="TABLE_ENDDRAG_ORIGIN_RECT" val="652*445"/>
  <p:tag name="TABLE_ENDDRAG_RECT" val="200*64*652*445"/>
</p:tagLst>
</file>

<file path=ppt/tags/tag18.xml><?xml version="1.0" encoding="utf-8"?>
<p:tagLst xmlns:p="http://schemas.openxmlformats.org/presentationml/2006/main">
  <p:tag name="KSO_WM_UNIT_TABLE_BEAUTIFY" val="smartTable{4cc969d3-e699-4409-b5f7-836a96116b31}"/>
  <p:tag name="TABLE_ENDDRAG_ORIGIN_RECT" val="632*431"/>
  <p:tag name="TABLE_ENDDRAG_RECT" val="89*70*632*431"/>
</p:tagLst>
</file>

<file path=ppt/tags/tag19.xml><?xml version="1.0" encoding="utf-8"?>
<p:tagLst xmlns:p="http://schemas.openxmlformats.org/presentationml/2006/main">
  <p:tag name="KSO_WM_UNIT_TABLE_BEAUTIFY" val="smartTable{4cc969d3-e699-4409-b5f7-836a96116b31}"/>
</p:tagLst>
</file>

<file path=ppt/tags/tag2.xml><?xml version="1.0" encoding="utf-8"?>
<p:tagLst xmlns:p="http://schemas.openxmlformats.org/presentationml/2006/main">
  <p:tag name="KSO_WM_UNIT_TABLE_BEAUTIFY" val="smartTable{49d8535b-513b-49ce-ba6c-1d50881b38ba}"/>
</p:tagLst>
</file>

<file path=ppt/tags/tag20.xml><?xml version="1.0" encoding="utf-8"?>
<p:tagLst xmlns:p="http://schemas.openxmlformats.org/presentationml/2006/main">
  <p:tag name="KSO_WM_UNIT_TABLE_BEAUTIFY" val="smartTable{8bd3ddf2-7250-41ca-b537-18a9483808d5}"/>
</p:tagLst>
</file>

<file path=ppt/tags/tag21.xml><?xml version="1.0" encoding="utf-8"?>
<p:tagLst xmlns:p="http://schemas.openxmlformats.org/presentationml/2006/main">
  <p:tag name="KSO_WM_UNIT_TABLE_BEAUTIFY" val="smartTable{6d7c495f-8d48-4cd7-b694-b0f568397e6e}"/>
</p:tagLst>
</file>

<file path=ppt/tags/tag22.xml><?xml version="1.0" encoding="utf-8"?>
<p:tagLst xmlns:p="http://schemas.openxmlformats.org/presentationml/2006/main">
  <p:tag name="KSO_WM_UNIT_TABLE_BEAUTIFY" val="smartTable{beb1f03b-5ed8-43fa-9718-cfecd8b892b0}"/>
</p:tagLst>
</file>

<file path=ppt/tags/tag23.xml><?xml version="1.0" encoding="utf-8"?>
<p:tagLst xmlns:p="http://schemas.openxmlformats.org/presentationml/2006/main">
  <p:tag name="KSO_WM_UNIT_TABLE_BEAUTIFY" val="smartTable{9371e618-bf50-45f2-a913-4531d4beed30}"/>
  <p:tag name="TABLE_ENDDRAG_ORIGIN_RECT" val="350*450"/>
  <p:tag name="TABLE_ENDDRAG_RECT" val="604*86*350*450"/>
</p:tagLst>
</file>

<file path=ppt/tags/tag24.xml><?xml version="1.0" encoding="utf-8"?>
<p:tagLst xmlns:p="http://schemas.openxmlformats.org/presentationml/2006/main">
  <p:tag name="KSO_WM_UNIT_TABLE_BEAUTIFY" val="smartTable{d2afcc5c-2862-4b9c-8707-b908591e4d1a}"/>
</p:tagLst>
</file>

<file path=ppt/tags/tag25.xml><?xml version="1.0" encoding="utf-8"?>
<p:tagLst xmlns:p="http://schemas.openxmlformats.org/presentationml/2006/main">
  <p:tag name="KSO_WM_UNIT_TABLE_BEAUTIFY" val="smartTable{50756353-e148-4437-a8f6-1380b5e7864d}"/>
  <p:tag name="TABLE_ENDDRAG_ORIGIN_RECT" val="939*454"/>
  <p:tag name="TABLE_ENDDRAG_RECT" val="10*44*939*454"/>
</p:tagLst>
</file>

<file path=ppt/tags/tag26.xml><?xml version="1.0" encoding="utf-8"?>
<p:tagLst xmlns:p="http://schemas.openxmlformats.org/presentationml/2006/main">
  <p:tag name="KSO_WM_UNIT_TABLE_BEAUTIFY" val="smartTable{d5ab69cf-5aba-4472-8cc3-465f7132ec08}"/>
  <p:tag name="TABLE_ENDDRAG_ORIGIN_RECT" val="861*435"/>
  <p:tag name="TABLE_ENDDRAG_RECT" val="60*59*861*435"/>
</p:tagLst>
</file>

<file path=ppt/tags/tag27.xml><?xml version="1.0" encoding="utf-8"?>
<p:tagLst xmlns:p="http://schemas.openxmlformats.org/presentationml/2006/main">
  <p:tag name="KSO_WM_UNIT_TABLE_BEAUTIFY" val="smartTable{213cdd4f-b09e-4f39-8211-dd77b0412edf}"/>
  <p:tag name="TABLE_ENDDRAG_ORIGIN_RECT" val="897*435"/>
  <p:tag name="TABLE_ENDDRAG_RECT" val="50*49*897*435"/>
  <p:tag name="TABLE_AUTOADJUST_FLAG" val="1"/>
</p:tagLst>
</file>

<file path=ppt/tags/tag28.xml><?xml version="1.0" encoding="utf-8"?>
<p:tagLst xmlns:p="http://schemas.openxmlformats.org/presentationml/2006/main">
  <p:tag name="KSO_WM_UNIT_TABLE_BEAUTIFY" val="smartTable{9a73c5ff-d71e-4b7f-a3a6-d293d3d01ae6}"/>
  <p:tag name="TABLE_ENDDRAG_ORIGIN_RECT" val="810*465"/>
  <p:tag name="TABLE_ENDDRAG_RECT" val="48*74*810*465"/>
</p:tagLst>
</file>

<file path=ppt/tags/tag29.xml><?xml version="1.0" encoding="utf-8"?>
<p:tagLst xmlns:p="http://schemas.openxmlformats.org/presentationml/2006/main">
  <p:tag name="KSO_WPP_MARK_KEY" val="32e3fc01-2529-46d9-b3ab-b8865d594b6f"/>
  <p:tag name="COMMONDATA" val="eyJoZGlkIjoiMmQwMGM5MzEwNTVmMzljOWRlZDQ2ZmU1ZTgwYmIzNTIifQ=="/>
</p:tagLst>
</file>

<file path=ppt/tags/tag3.xml><?xml version="1.0" encoding="utf-8"?>
<p:tagLst xmlns:p="http://schemas.openxmlformats.org/presentationml/2006/main">
  <p:tag name="KSO_WM_UNIT_PLACING_PICTURE_USER_VIEWPORT" val="{&quot;height&quot;:5374,&quot;width&quot;:9553}"/>
</p:tagLst>
</file>

<file path=ppt/tags/tag4.xml><?xml version="1.0" encoding="utf-8"?>
<p:tagLst xmlns:p="http://schemas.openxmlformats.org/presentationml/2006/main">
  <p:tag name="KSO_WM_UNIT_TABLE_BEAUTIFY" val="smartTable{69c8be9d-af5f-461c-b746-511d345a0408}"/>
</p:tagLst>
</file>

<file path=ppt/tags/tag5.xml><?xml version="1.0" encoding="utf-8"?>
<p:tagLst xmlns:p="http://schemas.openxmlformats.org/presentationml/2006/main">
  <p:tag name="KSO_WM_UNIT_TABLE_BEAUTIFY" val="smartTable{914204c1-2371-48a1-9836-715c5960a4b8}"/>
</p:tagLst>
</file>

<file path=ppt/tags/tag6.xml><?xml version="1.0" encoding="utf-8"?>
<p:tagLst xmlns:p="http://schemas.openxmlformats.org/presentationml/2006/main">
  <p:tag name="KSO_WM_UNIT_TABLE_BEAUTIFY" val="smartTable{c8e11669-ca30-4f9c-8013-03fd931da959}"/>
</p:tagLst>
</file>

<file path=ppt/tags/tag7.xml><?xml version="1.0" encoding="utf-8"?>
<p:tagLst xmlns:p="http://schemas.openxmlformats.org/presentationml/2006/main">
  <p:tag name="KSO_WM_UNIT_TABLE_BEAUTIFY" val="smartTable{3a0701b9-4efe-40be-9918-9a6311b701dd}"/>
</p:tagLst>
</file>

<file path=ppt/tags/tag8.xml><?xml version="1.0" encoding="utf-8"?>
<p:tagLst xmlns:p="http://schemas.openxmlformats.org/presentationml/2006/main">
  <p:tag name="KSO_WM_UNIT_TABLE_BEAUTIFY" val="smartTable{3a0701b9-4efe-40be-9918-9a6311b701dd}"/>
</p:tagLst>
</file>

<file path=ppt/tags/tag9.xml><?xml version="1.0" encoding="utf-8"?>
<p:tagLst xmlns:p="http://schemas.openxmlformats.org/presentationml/2006/main">
  <p:tag name="KSO_WM_UNIT_TABLE_BEAUTIFY" val="smartTable{67451472-d3f3-4200-8d51-a7bcc3bb5cc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24197</Words>
  <Application>WPS 演示</Application>
  <PresentationFormat>宽屏</PresentationFormat>
  <Paragraphs>4575</Paragraphs>
  <Slides>62</Slides>
  <Notes>26</Notes>
  <HiddenSlides>0</HiddenSlides>
  <MMClips>2</MMClips>
  <ScaleCrop>false</ScaleCrop>
  <HeadingPairs>
    <vt:vector size="8" baseType="variant">
      <vt:variant>
        <vt:lpstr>已用的字体</vt:lpstr>
      </vt:variant>
      <vt:variant>
        <vt:i4>41</vt:i4>
      </vt:variant>
      <vt:variant>
        <vt:lpstr>主题</vt:lpstr>
      </vt:variant>
      <vt:variant>
        <vt:i4>3</vt:i4>
      </vt:variant>
      <vt:variant>
        <vt:lpstr>嵌入 OLE 服务器</vt:lpstr>
      </vt:variant>
      <vt:variant>
        <vt:i4>5</vt:i4>
      </vt:variant>
      <vt:variant>
        <vt:lpstr>幻灯片标题</vt:lpstr>
      </vt:variant>
      <vt:variant>
        <vt:i4>62</vt:i4>
      </vt:variant>
    </vt:vector>
  </HeadingPairs>
  <TitlesOfParts>
    <vt:vector size="111" baseType="lpstr">
      <vt:lpstr>Arial</vt:lpstr>
      <vt:lpstr>宋体</vt:lpstr>
      <vt:lpstr>Wingdings</vt:lpstr>
      <vt:lpstr>微软雅黑</vt:lpstr>
      <vt:lpstr>Calibri</vt:lpstr>
      <vt:lpstr>Times New Roman</vt:lpstr>
      <vt:lpstr>汉仪旗黑Y3-35简</vt:lpstr>
      <vt:lpstr>黑体</vt:lpstr>
      <vt:lpstr>Wingdings</vt:lpstr>
      <vt:lpstr>Arial Unicode MS</vt:lpstr>
      <vt:lpstr>Verdana</vt:lpstr>
      <vt:lpstr>等线</vt:lpstr>
      <vt:lpstr>楷体</vt:lpstr>
      <vt:lpstr>TimesNewRomanPSMT</vt:lpstr>
      <vt:lpstr>Times New Roman</vt:lpstr>
      <vt:lpstr>Gotham Light</vt:lpstr>
      <vt:lpstr>AMGDT</vt:lpstr>
      <vt:lpstr>Gotham Medium</vt:lpstr>
      <vt:lpstr>华文楷体</vt:lpstr>
      <vt:lpstr>仿宋_GB2312</vt:lpstr>
      <vt:lpstr>仿宋</vt:lpstr>
      <vt:lpstr>Century Gothic</vt:lpstr>
      <vt:lpstr>Calibri Light</vt:lpstr>
      <vt:lpstr>Verdana</vt:lpstr>
      <vt:lpstr>Calibri</vt:lpstr>
      <vt:lpstr>微软雅黑 Light</vt:lpstr>
      <vt:lpstr>新宋体</vt:lpstr>
      <vt:lpstr>华文行楷</vt:lpstr>
      <vt:lpstr>汉仪黑方简</vt:lpstr>
      <vt:lpstr>汉仪颜楷简</vt:lpstr>
      <vt:lpstr>华文中宋</vt:lpstr>
      <vt:lpstr>华文隶书</vt:lpstr>
      <vt:lpstr>方正粗黑宋简体</vt:lpstr>
      <vt:lpstr>Microsoft JhengHei</vt:lpstr>
      <vt:lpstr>Microsoft YaHei UI Light</vt:lpstr>
      <vt:lpstr>SJQY</vt:lpstr>
      <vt:lpstr>SimSun-ExtB</vt:lpstr>
      <vt:lpstr>Microsoft YaHei UI</vt:lpstr>
      <vt:lpstr>Malgun Gothic</vt:lpstr>
      <vt:lpstr>华文细黑</vt:lpstr>
      <vt:lpstr>汉仪方叠体简</vt:lpstr>
      <vt:lpstr>Office 主题</vt:lpstr>
      <vt:lpstr>1_Office 主题</vt:lpstr>
      <vt:lpstr>Office 主题​​</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智能化养猪的概念</vt:lpstr>
      <vt:lpstr>俄乌战争启示录</vt:lpstr>
      <vt:lpstr>PowerPoint 演示文稿</vt:lpstr>
      <vt:lpstr>史记智能的目标</vt:lpstr>
      <vt:lpstr>达成目标的条件</vt:lpstr>
      <vt:lpstr>PowerPoint 演示文稿</vt:lpstr>
      <vt:lpstr>1、环控器：截止2023年6月30日的产品研发-生产-推广落地计划</vt:lpstr>
      <vt:lpstr>智能环控器：当前业务现状---1、卡数据</vt:lpstr>
      <vt:lpstr>当前业务现状---2、卡钱包</vt:lpstr>
      <vt:lpstr>当前业务现状---3、卡技术</vt:lpstr>
      <vt:lpstr>我们的研发目标</vt:lpstr>
      <vt:lpstr>产品功能对比</vt:lpstr>
      <vt:lpstr>产品价格对比</vt:lpstr>
      <vt:lpstr>产品简介</vt:lpstr>
      <vt:lpstr>现场调试测试验证</vt:lpstr>
      <vt:lpstr>现场调试测试验证</vt:lpstr>
      <vt:lpstr>PowerPoint 演示文稿</vt:lpstr>
      <vt:lpstr>项目开发概况 </vt:lpstr>
      <vt:lpstr>研发进度表</vt:lpstr>
      <vt:lpstr>研发进度表 </vt:lpstr>
      <vt:lpstr>环控推广原则与目标</vt:lpstr>
      <vt:lpstr>环控推广计划表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哺乳母猪饲喂器项目研发生产计划</vt:lpstr>
      <vt:lpstr>哺乳母猪饲喂器生产施工计划（不带猪安装）</vt:lpstr>
      <vt:lpstr>哺乳母猪饲喂器生产施工计划（带猪安装）</vt:lpstr>
      <vt:lpstr>哺乳母猪饲喂器生产施工计划（不带猪安装）</vt:lpstr>
      <vt:lpstr>3、在研项目：智能养殖助理-PDA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liuzhuangshi</dc:creator>
  <cp:lastModifiedBy>王晓冰</cp:lastModifiedBy>
  <cp:revision>380</cp:revision>
  <dcterms:created xsi:type="dcterms:W3CDTF">2022-07-25T08:34:00Z</dcterms:created>
  <dcterms:modified xsi:type="dcterms:W3CDTF">2022-10-08T00:26:47Z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C49E6E09B98A4C59B87DF579CAD5A2AE</vt:lpwstr>
  </property>
</Properties>
</file>